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9" Type="http://schemas.openxmlformats.org/officeDocument/2006/relationships/image" Target="../media/image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9475" y="186309"/>
            <a:ext cx="1696148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1359" y="2583179"/>
            <a:ext cx="4507992" cy="94945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61208" y="1879092"/>
            <a:ext cx="1888236" cy="240182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41352" y="1879092"/>
            <a:ext cx="2345436" cy="235610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44171" y="5740908"/>
            <a:ext cx="5908547" cy="8763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31023" y="4770120"/>
            <a:ext cx="4329683" cy="22859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04531" y="8295131"/>
            <a:ext cx="4582668" cy="172059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56336" y="8377428"/>
            <a:ext cx="3902963" cy="15544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4651" y="34543"/>
            <a:ext cx="16313785" cy="2329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4122" y="3990016"/>
            <a:ext cx="15792450" cy="424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hyperlink" Target="https://tinyurl.com/y6k6wk2b" TargetMode="External"/><Relationship Id="rId6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473451" y="3861815"/>
            <a:ext cx="14039850" cy="2563495"/>
            <a:chOff x="2473451" y="3861815"/>
            <a:chExt cx="14039850" cy="2563495"/>
          </a:xfrm>
        </p:grpSpPr>
        <p:sp>
          <p:nvSpPr>
            <p:cNvPr id="4" name="object 4" descr=""/>
            <p:cNvSpPr/>
            <p:nvPr/>
          </p:nvSpPr>
          <p:spPr>
            <a:xfrm>
              <a:off x="2473451" y="3861815"/>
              <a:ext cx="13341350" cy="2563495"/>
            </a:xfrm>
            <a:custGeom>
              <a:avLst/>
              <a:gdLst/>
              <a:ahLst/>
              <a:cxnLst/>
              <a:rect l="l" t="t" r="r" b="b"/>
              <a:pathLst>
                <a:path w="13341350" h="2563495">
                  <a:moveTo>
                    <a:pt x="13341096" y="0"/>
                  </a:moveTo>
                  <a:lnTo>
                    <a:pt x="0" y="0"/>
                  </a:lnTo>
                  <a:lnTo>
                    <a:pt x="0" y="2563367"/>
                  </a:lnTo>
                  <a:lnTo>
                    <a:pt x="13341096" y="2563367"/>
                  </a:lnTo>
                  <a:lnTo>
                    <a:pt x="13341096" y="0"/>
                  </a:lnTo>
                  <a:close/>
                </a:path>
              </a:pathLst>
            </a:custGeom>
            <a:solidFill>
              <a:srgbClr val="E3EA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5599" y="3875912"/>
              <a:ext cx="13617321" cy="132003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6177" y="4957063"/>
              <a:ext cx="9698736" cy="13200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423160" y="2677667"/>
            <a:ext cx="13700760" cy="5503545"/>
          </a:xfrm>
          <a:custGeom>
            <a:avLst/>
            <a:gdLst/>
            <a:ahLst/>
            <a:cxnLst/>
            <a:rect l="l" t="t" r="r" b="b"/>
            <a:pathLst>
              <a:path w="13700760" h="5503545">
                <a:moveTo>
                  <a:pt x="13591286" y="0"/>
                </a:moveTo>
                <a:lnTo>
                  <a:pt x="109473" y="0"/>
                </a:lnTo>
                <a:lnTo>
                  <a:pt x="87993" y="2125"/>
                </a:lnTo>
                <a:lnTo>
                  <a:pt x="48698" y="18377"/>
                </a:lnTo>
                <a:lnTo>
                  <a:pt x="18377" y="48698"/>
                </a:lnTo>
                <a:lnTo>
                  <a:pt x="2125" y="87993"/>
                </a:lnTo>
                <a:lnTo>
                  <a:pt x="0" y="109474"/>
                </a:lnTo>
                <a:lnTo>
                  <a:pt x="0" y="5393689"/>
                </a:lnTo>
                <a:lnTo>
                  <a:pt x="8334" y="5435615"/>
                </a:lnTo>
                <a:lnTo>
                  <a:pt x="32003" y="5471159"/>
                </a:lnTo>
                <a:lnTo>
                  <a:pt x="67548" y="5494829"/>
                </a:lnTo>
                <a:lnTo>
                  <a:pt x="109473" y="5503163"/>
                </a:lnTo>
                <a:lnTo>
                  <a:pt x="13591286" y="5503163"/>
                </a:lnTo>
                <a:lnTo>
                  <a:pt x="13633211" y="5494829"/>
                </a:lnTo>
                <a:lnTo>
                  <a:pt x="13668756" y="5471159"/>
                </a:lnTo>
                <a:lnTo>
                  <a:pt x="13692425" y="5435615"/>
                </a:lnTo>
                <a:lnTo>
                  <a:pt x="13700760" y="5393689"/>
                </a:lnTo>
                <a:lnTo>
                  <a:pt x="13700760" y="109474"/>
                </a:lnTo>
                <a:lnTo>
                  <a:pt x="13692425" y="67548"/>
                </a:lnTo>
                <a:lnTo>
                  <a:pt x="13668756" y="32003"/>
                </a:lnTo>
                <a:lnTo>
                  <a:pt x="13633211" y="8334"/>
                </a:lnTo>
                <a:lnTo>
                  <a:pt x="13591286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3196" y="2705862"/>
            <a:ext cx="652145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10"/>
              <a:t>INTRODUCTION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2589022" y="4082922"/>
            <a:ext cx="13258800" cy="37604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 marR="5080">
              <a:lnSpc>
                <a:spcPct val="85700"/>
              </a:lnSpc>
              <a:spcBef>
                <a:spcPts val="705"/>
              </a:spcBef>
            </a:pPr>
            <a:r>
              <a:rPr dirty="0" sz="3500">
                <a:latin typeface="Lato"/>
                <a:cs typeface="Lato"/>
              </a:rPr>
              <a:t>Headphones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are a pair</a:t>
            </a:r>
            <a:r>
              <a:rPr dirty="0" sz="3500" spc="-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of small</a:t>
            </a:r>
            <a:r>
              <a:rPr dirty="0" sz="3500" spc="-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loudspeaker</a:t>
            </a:r>
            <a:r>
              <a:rPr dirty="0" sz="3500" spc="-3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drivers</a:t>
            </a:r>
            <a:r>
              <a:rPr dirty="0" sz="3500" spc="-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worn on </a:t>
            </a:r>
            <a:r>
              <a:rPr dirty="0" sz="3500" spc="-25">
                <a:latin typeface="Lato"/>
                <a:cs typeface="Lato"/>
              </a:rPr>
              <a:t>or </a:t>
            </a:r>
            <a:r>
              <a:rPr dirty="0" sz="3500">
                <a:latin typeface="Lato"/>
                <a:cs typeface="Lato"/>
              </a:rPr>
              <a:t>around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the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head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over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user's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ears.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Kids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headphones</a:t>
            </a:r>
            <a:r>
              <a:rPr dirty="0" sz="3500" spc="-3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are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 spc="-25">
                <a:latin typeface="Lato"/>
                <a:cs typeface="Lato"/>
              </a:rPr>
              <a:t>the </a:t>
            </a:r>
            <a:r>
              <a:rPr dirty="0" sz="3500">
                <a:latin typeface="Lato"/>
                <a:cs typeface="Lato"/>
              </a:rPr>
              <a:t>headphones</a:t>
            </a:r>
            <a:r>
              <a:rPr dirty="0" sz="3500" spc="-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specially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design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considering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the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size,</a:t>
            </a:r>
            <a:r>
              <a:rPr dirty="0" sz="3500" spc="-1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length,</a:t>
            </a:r>
            <a:r>
              <a:rPr dirty="0" sz="3500" spc="-3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and</a:t>
            </a:r>
            <a:r>
              <a:rPr dirty="0" sz="3500" spc="-10">
                <a:latin typeface="Lato"/>
                <a:cs typeface="Lato"/>
              </a:rPr>
              <a:t> </a:t>
            </a:r>
            <a:r>
              <a:rPr dirty="0" sz="3500" spc="-20">
                <a:latin typeface="Lato"/>
                <a:cs typeface="Lato"/>
              </a:rPr>
              <a:t>other </a:t>
            </a:r>
            <a:r>
              <a:rPr dirty="0" sz="3500" spc="-40">
                <a:latin typeface="Lato Black"/>
                <a:cs typeface="Lato Black"/>
              </a:rPr>
              <a:t>features</a:t>
            </a:r>
            <a:r>
              <a:rPr dirty="0" sz="3500" spc="-130">
                <a:latin typeface="Lato Black"/>
                <a:cs typeface="Lato Black"/>
              </a:rPr>
              <a:t> </a:t>
            </a:r>
            <a:r>
              <a:rPr dirty="0" sz="3500" spc="-55">
                <a:latin typeface="Lato Black"/>
                <a:cs typeface="Lato Black"/>
              </a:rPr>
              <a:t>like</a:t>
            </a:r>
            <a:r>
              <a:rPr dirty="0" sz="3500" spc="-114">
                <a:latin typeface="Lato Black"/>
                <a:cs typeface="Lato Black"/>
              </a:rPr>
              <a:t> </a:t>
            </a:r>
            <a:r>
              <a:rPr dirty="0" sz="3500" spc="-10">
                <a:latin typeface="Lato Black"/>
                <a:cs typeface="Lato Black"/>
              </a:rPr>
              <a:t>noise</a:t>
            </a:r>
            <a:r>
              <a:rPr dirty="0" sz="3500" spc="-130">
                <a:latin typeface="Lato Black"/>
                <a:cs typeface="Lato Black"/>
              </a:rPr>
              <a:t> </a:t>
            </a:r>
            <a:r>
              <a:rPr dirty="0" sz="3500" spc="-45">
                <a:latin typeface="Lato Black"/>
                <a:cs typeface="Lato Black"/>
              </a:rPr>
              <a:t>reduction</a:t>
            </a:r>
            <a:r>
              <a:rPr dirty="0" sz="3500" spc="-130">
                <a:latin typeface="Lato Black"/>
                <a:cs typeface="Lato Black"/>
              </a:rPr>
              <a:t> </a:t>
            </a:r>
            <a:r>
              <a:rPr dirty="0" sz="3500">
                <a:latin typeface="Lato Black"/>
                <a:cs typeface="Lato Black"/>
              </a:rPr>
              <a:t>and</a:t>
            </a:r>
            <a:r>
              <a:rPr dirty="0" sz="3500" spc="-120">
                <a:latin typeface="Lato Black"/>
                <a:cs typeface="Lato Black"/>
              </a:rPr>
              <a:t> </a:t>
            </a:r>
            <a:r>
              <a:rPr dirty="0" sz="3500" spc="-45">
                <a:latin typeface="Lato Black"/>
                <a:cs typeface="Lato Black"/>
              </a:rPr>
              <a:t>volume</a:t>
            </a:r>
            <a:r>
              <a:rPr dirty="0" sz="3500" spc="-140">
                <a:latin typeface="Lato Black"/>
                <a:cs typeface="Lato Black"/>
              </a:rPr>
              <a:t> </a:t>
            </a:r>
            <a:r>
              <a:rPr dirty="0" sz="3500" spc="-65">
                <a:latin typeface="Lato Black"/>
                <a:cs typeface="Lato Black"/>
              </a:rPr>
              <a:t>limit</a:t>
            </a:r>
            <a:r>
              <a:rPr dirty="0" sz="3500" spc="-135">
                <a:latin typeface="Lato Black"/>
                <a:cs typeface="Lato Black"/>
              </a:rPr>
              <a:t> </a:t>
            </a:r>
            <a:r>
              <a:rPr dirty="0" sz="3500">
                <a:latin typeface="Lato Black"/>
                <a:cs typeface="Lato Black"/>
              </a:rPr>
              <a:t>etc.</a:t>
            </a:r>
            <a:r>
              <a:rPr dirty="0" sz="3500" spc="-135">
                <a:latin typeface="Lato Black"/>
                <a:cs typeface="Lato Black"/>
              </a:rPr>
              <a:t> </a:t>
            </a:r>
            <a:r>
              <a:rPr dirty="0" sz="3500" spc="-45">
                <a:latin typeface="Lato Black"/>
                <a:cs typeface="Lato Black"/>
              </a:rPr>
              <a:t>Kid’s</a:t>
            </a:r>
            <a:r>
              <a:rPr dirty="0" sz="3500" spc="-120">
                <a:latin typeface="Lato Black"/>
                <a:cs typeface="Lato Black"/>
              </a:rPr>
              <a:t> </a:t>
            </a:r>
            <a:r>
              <a:rPr dirty="0" sz="3500" spc="-10">
                <a:latin typeface="Lato Black"/>
                <a:cs typeface="Lato Black"/>
              </a:rPr>
              <a:t>headphones </a:t>
            </a:r>
            <a:r>
              <a:rPr dirty="0" sz="3500">
                <a:latin typeface="Lato"/>
                <a:cs typeface="Lato"/>
              </a:rPr>
              <a:t>are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usually</a:t>
            </a:r>
            <a:r>
              <a:rPr dirty="0" sz="3500" spc="-3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preferring for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education</a:t>
            </a:r>
            <a:r>
              <a:rPr dirty="0" sz="3500" spc="-3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purpose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or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to keep</a:t>
            </a:r>
            <a:r>
              <a:rPr dirty="0" sz="3500" spc="-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the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 spc="-10">
                <a:latin typeface="Lato"/>
                <a:cs typeface="Lato"/>
              </a:rPr>
              <a:t>child </a:t>
            </a:r>
            <a:r>
              <a:rPr dirty="0" sz="3500">
                <a:latin typeface="Lato"/>
                <a:cs typeface="Lato"/>
              </a:rPr>
              <a:t>busy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and maintain</a:t>
            </a:r>
            <a:r>
              <a:rPr dirty="0" sz="3500" spc="-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the other</a:t>
            </a:r>
            <a:r>
              <a:rPr dirty="0" sz="3500" spc="-3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work balance.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Rapid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adoption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of</a:t>
            </a:r>
            <a:r>
              <a:rPr dirty="0" sz="3500" spc="5">
                <a:latin typeface="Lato"/>
                <a:cs typeface="Lato"/>
              </a:rPr>
              <a:t> </a:t>
            </a:r>
            <a:r>
              <a:rPr dirty="0" sz="3500" spc="-10">
                <a:latin typeface="Lato"/>
                <a:cs typeface="Lato"/>
              </a:rPr>
              <a:t>smart </a:t>
            </a:r>
            <a:r>
              <a:rPr dirty="0" sz="3500">
                <a:latin typeface="Lato"/>
                <a:cs typeface="Lato"/>
              </a:rPr>
              <a:t>devices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coupled with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growing online</a:t>
            </a:r>
            <a:r>
              <a:rPr dirty="0" sz="3500" spc="-2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education</a:t>
            </a:r>
            <a:r>
              <a:rPr dirty="0" sz="3500" spc="-2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system</a:t>
            </a:r>
            <a:r>
              <a:rPr dirty="0" sz="3500" spc="-3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is </a:t>
            </a:r>
            <a:r>
              <a:rPr dirty="0" sz="3500" spc="-25">
                <a:latin typeface="Lato"/>
                <a:cs typeface="Lato"/>
              </a:rPr>
              <a:t>the </a:t>
            </a:r>
            <a:r>
              <a:rPr dirty="0" sz="3500" spc="-60">
                <a:latin typeface="Lato Black"/>
                <a:cs typeface="Lato Black"/>
              </a:rPr>
              <a:t>primary</a:t>
            </a:r>
            <a:r>
              <a:rPr dirty="0" sz="3500" spc="-125">
                <a:latin typeface="Lato Black"/>
                <a:cs typeface="Lato Black"/>
              </a:rPr>
              <a:t> </a:t>
            </a:r>
            <a:r>
              <a:rPr dirty="0" sz="3500" spc="-55">
                <a:latin typeface="Lato Black"/>
                <a:cs typeface="Lato Black"/>
              </a:rPr>
              <a:t>driving</a:t>
            </a:r>
            <a:r>
              <a:rPr dirty="0" sz="3500" spc="-125">
                <a:latin typeface="Lato Black"/>
                <a:cs typeface="Lato Black"/>
              </a:rPr>
              <a:t> </a:t>
            </a:r>
            <a:r>
              <a:rPr dirty="0" sz="3500" spc="-35">
                <a:latin typeface="Lato Black"/>
                <a:cs typeface="Lato Black"/>
              </a:rPr>
              <a:t>factor</a:t>
            </a:r>
            <a:r>
              <a:rPr dirty="0" sz="3500" spc="-114">
                <a:latin typeface="Lato Black"/>
                <a:cs typeface="Lato Black"/>
              </a:rPr>
              <a:t> </a:t>
            </a:r>
            <a:r>
              <a:rPr dirty="0" sz="3500">
                <a:latin typeface="Lato Black"/>
                <a:cs typeface="Lato Black"/>
              </a:rPr>
              <a:t>of</a:t>
            </a:r>
            <a:r>
              <a:rPr dirty="0" sz="3500" spc="-120">
                <a:latin typeface="Lato Black"/>
                <a:cs typeface="Lato Black"/>
              </a:rPr>
              <a:t> </a:t>
            </a:r>
            <a:r>
              <a:rPr dirty="0" sz="3500">
                <a:latin typeface="Lato Black"/>
                <a:cs typeface="Lato Black"/>
              </a:rPr>
              <a:t>the</a:t>
            </a:r>
            <a:r>
              <a:rPr dirty="0" sz="3500" spc="-110">
                <a:latin typeface="Lato Black"/>
                <a:cs typeface="Lato Black"/>
              </a:rPr>
              <a:t> </a:t>
            </a:r>
            <a:r>
              <a:rPr dirty="0" sz="3500" spc="-40">
                <a:latin typeface="Lato Black"/>
                <a:cs typeface="Lato Black"/>
              </a:rPr>
              <a:t>global</a:t>
            </a:r>
            <a:r>
              <a:rPr dirty="0" sz="3500" spc="-114">
                <a:latin typeface="Lato Black"/>
                <a:cs typeface="Lato Black"/>
              </a:rPr>
              <a:t> </a:t>
            </a:r>
            <a:r>
              <a:rPr dirty="0" sz="3500" spc="-40">
                <a:latin typeface="Lato Black"/>
                <a:cs typeface="Lato Black"/>
              </a:rPr>
              <a:t>headphones</a:t>
            </a:r>
            <a:r>
              <a:rPr dirty="0" sz="3500" spc="-135">
                <a:latin typeface="Lato Black"/>
                <a:cs typeface="Lato Black"/>
              </a:rPr>
              <a:t> </a:t>
            </a:r>
            <a:r>
              <a:rPr dirty="0" sz="3500">
                <a:latin typeface="Lato Black"/>
                <a:cs typeface="Lato Black"/>
              </a:rPr>
              <a:t>for</a:t>
            </a:r>
            <a:r>
              <a:rPr dirty="0" sz="3500" spc="-110">
                <a:latin typeface="Lato Black"/>
                <a:cs typeface="Lato Black"/>
              </a:rPr>
              <a:t> </a:t>
            </a:r>
            <a:r>
              <a:rPr dirty="0" sz="3500" spc="-40">
                <a:latin typeface="Lato Black"/>
                <a:cs typeface="Lato Black"/>
              </a:rPr>
              <a:t>kids’</a:t>
            </a:r>
            <a:r>
              <a:rPr dirty="0" sz="3500" spc="-120">
                <a:latin typeface="Lato Black"/>
                <a:cs typeface="Lato Black"/>
              </a:rPr>
              <a:t> </a:t>
            </a:r>
            <a:r>
              <a:rPr dirty="0" sz="3500" spc="-10">
                <a:latin typeface="Lato Black"/>
                <a:cs typeface="Lato Black"/>
              </a:rPr>
              <a:t>market.</a:t>
            </a:r>
            <a:endParaRPr sz="3500">
              <a:latin typeface="Lato Black"/>
              <a:cs typeface="Lato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9912" rIns="0" bIns="0" rtlCol="0" vert="horz">
            <a:spAutoFit/>
          </a:bodyPr>
          <a:lstStyle/>
          <a:p>
            <a:pPr marL="5282565">
              <a:lnSpc>
                <a:spcPct val="100000"/>
              </a:lnSpc>
              <a:spcBef>
                <a:spcPts val="95"/>
              </a:spcBef>
            </a:pPr>
            <a:r>
              <a:rPr dirty="0" sz="7000" spc="-750"/>
              <a:t>KEY</a:t>
            </a:r>
            <a:r>
              <a:rPr dirty="0" sz="7000" spc="-75"/>
              <a:t> </a:t>
            </a:r>
            <a:r>
              <a:rPr dirty="0" sz="7000" spc="-345"/>
              <a:t>INSIGHTS</a:t>
            </a:r>
            <a:endParaRPr sz="7000"/>
          </a:p>
        </p:txBody>
      </p:sp>
      <p:grpSp>
        <p:nvGrpSpPr>
          <p:cNvPr id="4" name="object 4" descr=""/>
          <p:cNvGrpSpPr/>
          <p:nvPr/>
        </p:nvGrpSpPr>
        <p:grpSpPr>
          <a:xfrm>
            <a:off x="9422892" y="3230879"/>
            <a:ext cx="8699500" cy="3933825"/>
            <a:chOff x="9422892" y="3230879"/>
            <a:chExt cx="8699500" cy="3933825"/>
          </a:xfrm>
        </p:grpSpPr>
        <p:sp>
          <p:nvSpPr>
            <p:cNvPr id="5" name="object 5" descr=""/>
            <p:cNvSpPr/>
            <p:nvPr/>
          </p:nvSpPr>
          <p:spPr>
            <a:xfrm>
              <a:off x="9422892" y="5433059"/>
              <a:ext cx="8699500" cy="1731645"/>
            </a:xfrm>
            <a:custGeom>
              <a:avLst/>
              <a:gdLst/>
              <a:ahLst/>
              <a:cxnLst/>
              <a:rect l="l" t="t" r="r" b="b"/>
              <a:pathLst>
                <a:path w="8699500" h="1731645">
                  <a:moveTo>
                    <a:pt x="8591296" y="0"/>
                  </a:moveTo>
                  <a:lnTo>
                    <a:pt x="107696" y="0"/>
                  </a:lnTo>
                  <a:lnTo>
                    <a:pt x="86574" y="2083"/>
                  </a:lnTo>
                  <a:lnTo>
                    <a:pt x="47902" y="18109"/>
                  </a:lnTo>
                  <a:lnTo>
                    <a:pt x="18055" y="48009"/>
                  </a:lnTo>
                  <a:lnTo>
                    <a:pt x="2081" y="86594"/>
                  </a:lnTo>
                  <a:lnTo>
                    <a:pt x="0" y="107695"/>
                  </a:lnTo>
                  <a:lnTo>
                    <a:pt x="0" y="1623567"/>
                  </a:lnTo>
                  <a:lnTo>
                    <a:pt x="8175" y="1664763"/>
                  </a:lnTo>
                  <a:lnTo>
                    <a:pt x="31496" y="1699767"/>
                  </a:lnTo>
                  <a:lnTo>
                    <a:pt x="66452" y="1723088"/>
                  </a:lnTo>
                  <a:lnTo>
                    <a:pt x="107696" y="1731264"/>
                  </a:lnTo>
                  <a:lnTo>
                    <a:pt x="8591296" y="1731264"/>
                  </a:lnTo>
                  <a:lnTo>
                    <a:pt x="8632539" y="1723088"/>
                  </a:lnTo>
                  <a:lnTo>
                    <a:pt x="8667496" y="1699767"/>
                  </a:lnTo>
                  <a:lnTo>
                    <a:pt x="8690816" y="1664763"/>
                  </a:lnTo>
                  <a:lnTo>
                    <a:pt x="8698992" y="1623567"/>
                  </a:lnTo>
                  <a:lnTo>
                    <a:pt x="8698992" y="107695"/>
                  </a:lnTo>
                  <a:lnTo>
                    <a:pt x="8690522" y="65793"/>
                  </a:lnTo>
                  <a:lnTo>
                    <a:pt x="8667432" y="31559"/>
                  </a:lnTo>
                  <a:lnTo>
                    <a:pt x="8633198" y="8469"/>
                  </a:lnTo>
                  <a:lnTo>
                    <a:pt x="8591296" y="0"/>
                  </a:lnTo>
                  <a:close/>
                </a:path>
              </a:pathLst>
            </a:custGeom>
            <a:solidFill>
              <a:srgbClr val="5F4B2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1304" y="3493007"/>
              <a:ext cx="8202168" cy="254508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422892" y="3230879"/>
              <a:ext cx="8699500" cy="1729739"/>
            </a:xfrm>
            <a:custGeom>
              <a:avLst/>
              <a:gdLst/>
              <a:ahLst/>
              <a:cxnLst/>
              <a:rect l="l" t="t" r="r" b="b"/>
              <a:pathLst>
                <a:path w="8699500" h="1729739">
                  <a:moveTo>
                    <a:pt x="8591296" y="0"/>
                  </a:moveTo>
                  <a:lnTo>
                    <a:pt x="107696" y="0"/>
                  </a:lnTo>
                  <a:lnTo>
                    <a:pt x="86574" y="2081"/>
                  </a:lnTo>
                  <a:lnTo>
                    <a:pt x="47902" y="18055"/>
                  </a:lnTo>
                  <a:lnTo>
                    <a:pt x="18055" y="47902"/>
                  </a:lnTo>
                  <a:lnTo>
                    <a:pt x="2081" y="86574"/>
                  </a:lnTo>
                  <a:lnTo>
                    <a:pt x="0" y="107696"/>
                  </a:lnTo>
                  <a:lnTo>
                    <a:pt x="0" y="1622044"/>
                  </a:lnTo>
                  <a:lnTo>
                    <a:pt x="8175" y="1663287"/>
                  </a:lnTo>
                  <a:lnTo>
                    <a:pt x="31496" y="1698244"/>
                  </a:lnTo>
                  <a:lnTo>
                    <a:pt x="66452" y="1721564"/>
                  </a:lnTo>
                  <a:lnTo>
                    <a:pt x="107696" y="1729740"/>
                  </a:lnTo>
                  <a:lnTo>
                    <a:pt x="8591296" y="1729740"/>
                  </a:lnTo>
                  <a:lnTo>
                    <a:pt x="8632539" y="1721564"/>
                  </a:lnTo>
                  <a:lnTo>
                    <a:pt x="8667496" y="1698244"/>
                  </a:lnTo>
                  <a:lnTo>
                    <a:pt x="8690816" y="1663287"/>
                  </a:lnTo>
                  <a:lnTo>
                    <a:pt x="8698992" y="1622044"/>
                  </a:lnTo>
                  <a:lnTo>
                    <a:pt x="8698992" y="107696"/>
                  </a:lnTo>
                  <a:lnTo>
                    <a:pt x="8690522" y="65793"/>
                  </a:lnTo>
                  <a:lnTo>
                    <a:pt x="8667432" y="31559"/>
                  </a:lnTo>
                  <a:lnTo>
                    <a:pt x="8633198" y="8469"/>
                  </a:lnTo>
                  <a:lnTo>
                    <a:pt x="8591296" y="0"/>
                  </a:lnTo>
                  <a:close/>
                </a:path>
              </a:pathLst>
            </a:custGeom>
            <a:solidFill>
              <a:srgbClr val="5F4B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1228070" y="3641597"/>
              <a:ext cx="0" cy="3114040"/>
            </a:xfrm>
            <a:custGeom>
              <a:avLst/>
              <a:gdLst/>
              <a:ahLst/>
              <a:cxnLst/>
              <a:rect l="l" t="t" r="r" b="b"/>
              <a:pathLst>
                <a:path w="0" h="3114040">
                  <a:moveTo>
                    <a:pt x="0" y="909827"/>
                  </a:moveTo>
                  <a:lnTo>
                    <a:pt x="0" y="0"/>
                  </a:lnTo>
                </a:path>
                <a:path w="0" h="3114040">
                  <a:moveTo>
                    <a:pt x="0" y="3113531"/>
                  </a:moveTo>
                  <a:lnTo>
                    <a:pt x="0" y="2203704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2634976" y="3319735"/>
            <a:ext cx="3845560" cy="134493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795"/>
              </a:spcBef>
            </a:pPr>
            <a:r>
              <a:rPr dirty="0" sz="3750" spc="6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75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750" spc="125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7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dirty="0" sz="3750" spc="-204" b="1">
                <a:solidFill>
                  <a:srgbClr val="FFFFFF"/>
                </a:solidFill>
                <a:latin typeface="Trebuchet MS"/>
                <a:cs typeface="Trebuchet MS"/>
              </a:rPr>
              <a:t>s12,614.55</a:t>
            </a:r>
            <a:r>
              <a:rPr dirty="0" sz="375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750" spc="-25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794739" y="5541111"/>
            <a:ext cx="1531620" cy="1345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2875">
              <a:lnSpc>
                <a:spcPct val="115500"/>
              </a:lnSpc>
              <a:spcBef>
                <a:spcPts val="100"/>
              </a:spcBef>
            </a:pPr>
            <a:r>
              <a:rPr dirty="0" sz="375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3750" spc="-160" b="1">
                <a:solidFill>
                  <a:srgbClr val="FFFFFF"/>
                </a:solidFill>
                <a:latin typeface="Trebuchet MS"/>
                <a:cs typeface="Trebuchet MS"/>
              </a:rPr>
              <a:t>18.27%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855200" y="3766820"/>
            <a:ext cx="1116965" cy="596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50" spc="-45" b="1">
                <a:solidFill>
                  <a:srgbClr val="FFFFFF"/>
                </a:solidFill>
                <a:latin typeface="Trebuchet MS"/>
                <a:cs typeface="Trebuchet MS"/>
              </a:rPr>
              <a:t>2028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678416" y="5522569"/>
            <a:ext cx="1325880" cy="134620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7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750">
              <a:latin typeface="Trebuchet MS"/>
              <a:cs typeface="Trebuchet MS"/>
            </a:endParaRPr>
          </a:p>
          <a:p>
            <a:pPr marL="113030">
              <a:lnSpc>
                <a:spcPct val="100000"/>
              </a:lnSpc>
              <a:spcBef>
                <a:spcPts val="695"/>
              </a:spcBef>
            </a:pPr>
            <a:r>
              <a:rPr dirty="0" sz="37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2352019" y="3814571"/>
            <a:ext cx="5153025" cy="2868295"/>
            <a:chOff x="12352019" y="3814571"/>
            <a:chExt cx="5153025" cy="2868295"/>
          </a:xfrm>
        </p:grpSpPr>
        <p:sp>
          <p:nvSpPr>
            <p:cNvPr id="4" name="object 4" descr=""/>
            <p:cNvSpPr/>
            <p:nvPr/>
          </p:nvSpPr>
          <p:spPr>
            <a:xfrm>
              <a:off x="12352019" y="3814571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1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1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1" y="1597152"/>
                  </a:lnTo>
                  <a:lnTo>
                    <a:pt x="1787651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1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543281" y="4005833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4839843" y="0"/>
                  </a:moveTo>
                  <a:lnTo>
                    <a:pt x="102489" y="0"/>
                  </a:lnTo>
                  <a:lnTo>
                    <a:pt x="62579" y="8048"/>
                  </a:lnTo>
                  <a:lnTo>
                    <a:pt x="30003" y="30003"/>
                  </a:lnTo>
                  <a:lnTo>
                    <a:pt x="8048" y="62579"/>
                  </a:lnTo>
                  <a:lnTo>
                    <a:pt x="0" y="102488"/>
                  </a:lnTo>
                  <a:lnTo>
                    <a:pt x="0" y="2555366"/>
                  </a:lnTo>
                  <a:lnTo>
                    <a:pt x="8048" y="2595276"/>
                  </a:lnTo>
                  <a:lnTo>
                    <a:pt x="30003" y="2627852"/>
                  </a:lnTo>
                  <a:lnTo>
                    <a:pt x="62579" y="2649807"/>
                  </a:lnTo>
                  <a:lnTo>
                    <a:pt x="102489" y="2657855"/>
                  </a:lnTo>
                  <a:lnTo>
                    <a:pt x="4839843" y="2657855"/>
                  </a:lnTo>
                  <a:lnTo>
                    <a:pt x="4879752" y="2649807"/>
                  </a:lnTo>
                  <a:lnTo>
                    <a:pt x="4912328" y="2627852"/>
                  </a:lnTo>
                  <a:lnTo>
                    <a:pt x="4934283" y="2595276"/>
                  </a:lnTo>
                  <a:lnTo>
                    <a:pt x="4942332" y="2555366"/>
                  </a:lnTo>
                  <a:lnTo>
                    <a:pt x="4942332" y="102488"/>
                  </a:lnTo>
                  <a:lnTo>
                    <a:pt x="4934283" y="62579"/>
                  </a:lnTo>
                  <a:lnTo>
                    <a:pt x="4912328" y="30003"/>
                  </a:lnTo>
                  <a:lnTo>
                    <a:pt x="4879752" y="8048"/>
                  </a:lnTo>
                  <a:lnTo>
                    <a:pt x="483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543281" y="4005833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102489" y="0"/>
                  </a:moveTo>
                  <a:lnTo>
                    <a:pt x="4839843" y="0"/>
                  </a:lnTo>
                  <a:lnTo>
                    <a:pt x="4879752" y="8048"/>
                  </a:lnTo>
                  <a:lnTo>
                    <a:pt x="4912328" y="30003"/>
                  </a:lnTo>
                  <a:lnTo>
                    <a:pt x="4934283" y="62579"/>
                  </a:lnTo>
                  <a:lnTo>
                    <a:pt x="4942332" y="102488"/>
                  </a:lnTo>
                  <a:lnTo>
                    <a:pt x="4942332" y="2555366"/>
                  </a:lnTo>
                  <a:lnTo>
                    <a:pt x="4934283" y="2595276"/>
                  </a:lnTo>
                  <a:lnTo>
                    <a:pt x="4912328" y="2627852"/>
                  </a:lnTo>
                  <a:lnTo>
                    <a:pt x="4879752" y="2649807"/>
                  </a:lnTo>
                  <a:lnTo>
                    <a:pt x="4839843" y="2657855"/>
                  </a:lnTo>
                  <a:lnTo>
                    <a:pt x="102489" y="2657855"/>
                  </a:lnTo>
                  <a:lnTo>
                    <a:pt x="62579" y="2649807"/>
                  </a:lnTo>
                  <a:lnTo>
                    <a:pt x="30003" y="2627852"/>
                  </a:lnTo>
                  <a:lnTo>
                    <a:pt x="8048" y="2595276"/>
                  </a:lnTo>
                  <a:lnTo>
                    <a:pt x="0" y="2555366"/>
                  </a:lnTo>
                  <a:lnTo>
                    <a:pt x="0" y="102488"/>
                  </a:lnTo>
                  <a:lnTo>
                    <a:pt x="8048" y="62579"/>
                  </a:lnTo>
                  <a:lnTo>
                    <a:pt x="30003" y="30003"/>
                  </a:lnTo>
                  <a:lnTo>
                    <a:pt x="62579" y="8048"/>
                  </a:lnTo>
                  <a:lnTo>
                    <a:pt x="102489" y="0"/>
                  </a:lnTo>
                  <a:close/>
                </a:path>
              </a:pathLst>
            </a:custGeom>
            <a:ln w="38100">
              <a:solidFill>
                <a:srgbClr val="47A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6577583" y="3720084"/>
            <a:ext cx="5052060" cy="2962910"/>
            <a:chOff x="6577583" y="3720084"/>
            <a:chExt cx="5052060" cy="2962910"/>
          </a:xfrm>
        </p:grpSpPr>
        <p:sp>
          <p:nvSpPr>
            <p:cNvPr id="8" name="object 8" descr=""/>
            <p:cNvSpPr/>
            <p:nvPr/>
          </p:nvSpPr>
          <p:spPr>
            <a:xfrm>
              <a:off x="6577583" y="3720084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758177" y="3911346"/>
              <a:ext cx="4852670" cy="2752725"/>
            </a:xfrm>
            <a:custGeom>
              <a:avLst/>
              <a:gdLst/>
              <a:ahLst/>
              <a:cxnLst/>
              <a:rect l="l" t="t" r="r" b="b"/>
              <a:pathLst>
                <a:path w="4852670" h="2752725">
                  <a:moveTo>
                    <a:pt x="4748022" y="0"/>
                  </a:moveTo>
                  <a:lnTo>
                    <a:pt x="104394" y="0"/>
                  </a:lnTo>
                  <a:lnTo>
                    <a:pt x="83935" y="2032"/>
                  </a:lnTo>
                  <a:lnTo>
                    <a:pt x="46493" y="17573"/>
                  </a:lnTo>
                  <a:lnTo>
                    <a:pt x="17573" y="46493"/>
                  </a:lnTo>
                  <a:lnTo>
                    <a:pt x="2031" y="83935"/>
                  </a:lnTo>
                  <a:lnTo>
                    <a:pt x="0" y="104393"/>
                  </a:lnTo>
                  <a:lnTo>
                    <a:pt x="0" y="2647950"/>
                  </a:lnTo>
                  <a:lnTo>
                    <a:pt x="7969" y="2687891"/>
                  </a:lnTo>
                  <a:lnTo>
                    <a:pt x="30606" y="2721737"/>
                  </a:lnTo>
                  <a:lnTo>
                    <a:pt x="64452" y="2744374"/>
                  </a:lnTo>
                  <a:lnTo>
                    <a:pt x="104394" y="2752343"/>
                  </a:lnTo>
                  <a:lnTo>
                    <a:pt x="4748022" y="2752343"/>
                  </a:lnTo>
                  <a:lnTo>
                    <a:pt x="4787963" y="2744374"/>
                  </a:lnTo>
                  <a:lnTo>
                    <a:pt x="4821808" y="2721737"/>
                  </a:lnTo>
                  <a:lnTo>
                    <a:pt x="4844446" y="2687891"/>
                  </a:lnTo>
                  <a:lnTo>
                    <a:pt x="4852416" y="2647950"/>
                  </a:lnTo>
                  <a:lnTo>
                    <a:pt x="4852416" y="104393"/>
                  </a:lnTo>
                  <a:lnTo>
                    <a:pt x="4844446" y="64452"/>
                  </a:lnTo>
                  <a:lnTo>
                    <a:pt x="4821808" y="30606"/>
                  </a:lnTo>
                  <a:lnTo>
                    <a:pt x="4787963" y="7969"/>
                  </a:lnTo>
                  <a:lnTo>
                    <a:pt x="4748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58177" y="3911346"/>
              <a:ext cx="4852670" cy="2752725"/>
            </a:xfrm>
            <a:custGeom>
              <a:avLst/>
              <a:gdLst/>
              <a:ahLst/>
              <a:cxnLst/>
              <a:rect l="l" t="t" r="r" b="b"/>
              <a:pathLst>
                <a:path w="4852670" h="2752725">
                  <a:moveTo>
                    <a:pt x="104394" y="0"/>
                  </a:moveTo>
                  <a:lnTo>
                    <a:pt x="4748022" y="0"/>
                  </a:lnTo>
                  <a:lnTo>
                    <a:pt x="4768480" y="2032"/>
                  </a:lnTo>
                  <a:lnTo>
                    <a:pt x="4805922" y="17573"/>
                  </a:lnTo>
                  <a:lnTo>
                    <a:pt x="4834842" y="46493"/>
                  </a:lnTo>
                  <a:lnTo>
                    <a:pt x="4850383" y="83935"/>
                  </a:lnTo>
                  <a:lnTo>
                    <a:pt x="4852416" y="104393"/>
                  </a:lnTo>
                  <a:lnTo>
                    <a:pt x="4852416" y="2647950"/>
                  </a:lnTo>
                  <a:lnTo>
                    <a:pt x="4844446" y="2687891"/>
                  </a:lnTo>
                  <a:lnTo>
                    <a:pt x="4821808" y="2721737"/>
                  </a:lnTo>
                  <a:lnTo>
                    <a:pt x="4787963" y="2744374"/>
                  </a:lnTo>
                  <a:lnTo>
                    <a:pt x="4748022" y="2752343"/>
                  </a:lnTo>
                  <a:lnTo>
                    <a:pt x="104394" y="2752343"/>
                  </a:lnTo>
                  <a:lnTo>
                    <a:pt x="64452" y="2744374"/>
                  </a:lnTo>
                  <a:lnTo>
                    <a:pt x="30606" y="2721737"/>
                  </a:lnTo>
                  <a:lnTo>
                    <a:pt x="7969" y="2687891"/>
                  </a:lnTo>
                  <a:lnTo>
                    <a:pt x="0" y="2647950"/>
                  </a:lnTo>
                  <a:lnTo>
                    <a:pt x="0" y="104393"/>
                  </a:lnTo>
                  <a:lnTo>
                    <a:pt x="7969" y="64452"/>
                  </a:lnTo>
                  <a:lnTo>
                    <a:pt x="30606" y="30606"/>
                  </a:lnTo>
                  <a:lnTo>
                    <a:pt x="64452" y="7969"/>
                  </a:lnTo>
                  <a:lnTo>
                    <a:pt x="104394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803148" y="3624071"/>
            <a:ext cx="5052060" cy="3058795"/>
            <a:chOff x="803148" y="3624071"/>
            <a:chExt cx="5052060" cy="3058795"/>
          </a:xfrm>
        </p:grpSpPr>
        <p:sp>
          <p:nvSpPr>
            <p:cNvPr id="12" name="object 12" descr=""/>
            <p:cNvSpPr/>
            <p:nvPr/>
          </p:nvSpPr>
          <p:spPr>
            <a:xfrm>
              <a:off x="803148" y="3624071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60" h="1788160">
                  <a:moveTo>
                    <a:pt x="1597152" y="0"/>
                  </a:moveTo>
                  <a:lnTo>
                    <a:pt x="190461" y="0"/>
                  </a:lnTo>
                  <a:lnTo>
                    <a:pt x="146793" y="5027"/>
                  </a:lnTo>
                  <a:lnTo>
                    <a:pt x="106704" y="19349"/>
                  </a:lnTo>
                  <a:lnTo>
                    <a:pt x="71340" y="41827"/>
                  </a:lnTo>
                  <a:lnTo>
                    <a:pt x="41844" y="71321"/>
                  </a:lnTo>
                  <a:lnTo>
                    <a:pt x="19360" y="106691"/>
                  </a:lnTo>
                  <a:lnTo>
                    <a:pt x="5030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30" y="1640854"/>
                  </a:lnTo>
                  <a:lnTo>
                    <a:pt x="19360" y="1680960"/>
                  </a:lnTo>
                  <a:lnTo>
                    <a:pt x="41844" y="1716330"/>
                  </a:lnTo>
                  <a:lnTo>
                    <a:pt x="71340" y="1745824"/>
                  </a:lnTo>
                  <a:lnTo>
                    <a:pt x="106704" y="1768302"/>
                  </a:lnTo>
                  <a:lnTo>
                    <a:pt x="146793" y="1782624"/>
                  </a:lnTo>
                  <a:lnTo>
                    <a:pt x="190461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985266" y="3815333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4746625" y="0"/>
                  </a:moveTo>
                  <a:lnTo>
                    <a:pt x="104317" y="0"/>
                  </a:lnTo>
                  <a:lnTo>
                    <a:pt x="83873" y="2032"/>
                  </a:lnTo>
                  <a:lnTo>
                    <a:pt x="46442" y="17573"/>
                  </a:lnTo>
                  <a:lnTo>
                    <a:pt x="17525" y="46493"/>
                  </a:lnTo>
                  <a:lnTo>
                    <a:pt x="2022" y="83935"/>
                  </a:lnTo>
                  <a:lnTo>
                    <a:pt x="0" y="104393"/>
                  </a:lnTo>
                  <a:lnTo>
                    <a:pt x="0" y="2743962"/>
                  </a:lnTo>
                  <a:lnTo>
                    <a:pt x="7939" y="2783903"/>
                  </a:lnTo>
                  <a:lnTo>
                    <a:pt x="30556" y="2817749"/>
                  </a:lnTo>
                  <a:lnTo>
                    <a:pt x="64398" y="2840386"/>
                  </a:lnTo>
                  <a:lnTo>
                    <a:pt x="104317" y="2848355"/>
                  </a:lnTo>
                  <a:lnTo>
                    <a:pt x="4746625" y="2848355"/>
                  </a:lnTo>
                  <a:lnTo>
                    <a:pt x="4786455" y="2840386"/>
                  </a:lnTo>
                  <a:lnTo>
                    <a:pt x="4820285" y="2817749"/>
                  </a:lnTo>
                  <a:lnTo>
                    <a:pt x="4842922" y="2783903"/>
                  </a:lnTo>
                  <a:lnTo>
                    <a:pt x="4850892" y="2743962"/>
                  </a:lnTo>
                  <a:lnTo>
                    <a:pt x="4850892" y="104393"/>
                  </a:lnTo>
                  <a:lnTo>
                    <a:pt x="4842922" y="64452"/>
                  </a:lnTo>
                  <a:lnTo>
                    <a:pt x="4820285" y="30606"/>
                  </a:lnTo>
                  <a:lnTo>
                    <a:pt x="4786455" y="7969"/>
                  </a:lnTo>
                  <a:lnTo>
                    <a:pt x="4746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85266" y="3815333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104317" y="0"/>
                  </a:moveTo>
                  <a:lnTo>
                    <a:pt x="4746625" y="0"/>
                  </a:lnTo>
                  <a:lnTo>
                    <a:pt x="4767010" y="2032"/>
                  </a:lnTo>
                  <a:lnTo>
                    <a:pt x="4804400" y="17573"/>
                  </a:lnTo>
                  <a:lnTo>
                    <a:pt x="4833318" y="46493"/>
                  </a:lnTo>
                  <a:lnTo>
                    <a:pt x="4848860" y="83935"/>
                  </a:lnTo>
                  <a:lnTo>
                    <a:pt x="4850892" y="104393"/>
                  </a:lnTo>
                  <a:lnTo>
                    <a:pt x="4850892" y="2743962"/>
                  </a:lnTo>
                  <a:lnTo>
                    <a:pt x="4842922" y="2783903"/>
                  </a:lnTo>
                  <a:lnTo>
                    <a:pt x="4820285" y="2817749"/>
                  </a:lnTo>
                  <a:lnTo>
                    <a:pt x="4786455" y="2840386"/>
                  </a:lnTo>
                  <a:lnTo>
                    <a:pt x="4746625" y="2848355"/>
                  </a:lnTo>
                  <a:lnTo>
                    <a:pt x="104317" y="2848355"/>
                  </a:lnTo>
                  <a:lnTo>
                    <a:pt x="64398" y="2840386"/>
                  </a:lnTo>
                  <a:lnTo>
                    <a:pt x="30556" y="2817749"/>
                  </a:lnTo>
                  <a:lnTo>
                    <a:pt x="7939" y="2783903"/>
                  </a:lnTo>
                  <a:lnTo>
                    <a:pt x="0" y="2743962"/>
                  </a:lnTo>
                  <a:lnTo>
                    <a:pt x="0" y="104393"/>
                  </a:lnTo>
                  <a:lnTo>
                    <a:pt x="7939" y="64452"/>
                  </a:lnTo>
                  <a:lnTo>
                    <a:pt x="30556" y="30606"/>
                  </a:lnTo>
                  <a:lnTo>
                    <a:pt x="64398" y="7969"/>
                  </a:lnTo>
                  <a:lnTo>
                    <a:pt x="10431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0" y="0"/>
            <a:ext cx="18288000" cy="1287780"/>
          </a:xfrm>
          <a:custGeom>
            <a:avLst/>
            <a:gdLst/>
            <a:ahLst/>
            <a:cxnLst/>
            <a:rect l="l" t="t" r="r" b="b"/>
            <a:pathLst>
              <a:path w="18288000" h="1287780">
                <a:moveTo>
                  <a:pt x="18288000" y="0"/>
                </a:moveTo>
                <a:lnTo>
                  <a:pt x="0" y="0"/>
                </a:lnTo>
                <a:lnTo>
                  <a:pt x="0" y="1287779"/>
                </a:lnTo>
                <a:lnTo>
                  <a:pt x="18288000" y="1287779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3882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2789154" y="4063110"/>
            <a:ext cx="4429125" cy="2070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b="1">
                <a:latin typeface="Trebuchet MS"/>
                <a:cs typeface="Trebuchet MS"/>
              </a:rPr>
              <a:t>Distribution</a:t>
            </a:r>
            <a:r>
              <a:rPr dirty="0" sz="3650" spc="-114" b="1">
                <a:latin typeface="Trebuchet MS"/>
                <a:cs typeface="Trebuchet MS"/>
              </a:rPr>
              <a:t> </a:t>
            </a:r>
            <a:r>
              <a:rPr dirty="0" sz="3650" spc="-10" b="1">
                <a:latin typeface="Trebuchet MS"/>
                <a:cs typeface="Trebuchet MS"/>
              </a:rPr>
              <a:t>channel</a:t>
            </a:r>
            <a:endParaRPr sz="3650">
              <a:latin typeface="Trebuchet MS"/>
              <a:cs typeface="Trebuchet MS"/>
            </a:endParaRPr>
          </a:p>
          <a:p>
            <a:pPr marL="748030" indent="-377825">
              <a:lnSpc>
                <a:spcPct val="100000"/>
              </a:lnSpc>
              <a:spcBef>
                <a:spcPts val="3304"/>
              </a:spcBef>
              <a:buFont typeface="Arial"/>
              <a:buChar char="•"/>
              <a:tabLst>
                <a:tab pos="748030" algn="l"/>
              </a:tabLst>
            </a:pPr>
            <a:r>
              <a:rPr dirty="0" sz="3500" spc="-10" b="1">
                <a:latin typeface="Trebuchet MS"/>
                <a:cs typeface="Trebuchet MS"/>
              </a:rPr>
              <a:t>Direct</a:t>
            </a:r>
            <a:endParaRPr sz="3500">
              <a:latin typeface="Trebuchet MS"/>
              <a:cs typeface="Trebuchet MS"/>
            </a:endParaRPr>
          </a:p>
          <a:p>
            <a:pPr marL="748030" indent="-377825">
              <a:lnSpc>
                <a:spcPct val="100000"/>
              </a:lnSpc>
              <a:buFont typeface="Arial"/>
              <a:buChar char="•"/>
              <a:tabLst>
                <a:tab pos="748030" algn="l"/>
              </a:tabLst>
            </a:pPr>
            <a:r>
              <a:rPr dirty="0" sz="3500" spc="-10" b="1">
                <a:latin typeface="Trebuchet MS"/>
                <a:cs typeface="Trebuchet MS"/>
              </a:rPr>
              <a:t>Indirect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68108" y="3681431"/>
            <a:ext cx="4571365" cy="2799715"/>
          </a:xfrm>
          <a:prstGeom prst="rect">
            <a:avLst/>
          </a:prstGeom>
        </p:spPr>
        <p:txBody>
          <a:bodyPr wrap="square" lIns="0" tIns="327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80"/>
              </a:spcBef>
            </a:pPr>
            <a:r>
              <a:rPr dirty="0" sz="3650" b="1">
                <a:latin typeface="Trebuchet MS"/>
                <a:cs typeface="Trebuchet MS"/>
              </a:rPr>
              <a:t>Application</a:t>
            </a:r>
            <a:r>
              <a:rPr dirty="0" sz="3650" spc="35" b="1">
                <a:latin typeface="Trebuchet MS"/>
                <a:cs typeface="Trebuchet MS"/>
              </a:rPr>
              <a:t> </a:t>
            </a:r>
            <a:r>
              <a:rPr dirty="0" sz="3650" spc="5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marL="941705" indent="-377825">
              <a:lnSpc>
                <a:spcPct val="100000"/>
              </a:lnSpc>
              <a:spcBef>
                <a:spcPts val="2380"/>
              </a:spcBef>
              <a:buFont typeface="Arial"/>
              <a:buChar char="•"/>
              <a:tabLst>
                <a:tab pos="941705" algn="l"/>
              </a:tabLst>
            </a:pPr>
            <a:r>
              <a:rPr dirty="0" sz="3500" spc="-30" b="1">
                <a:latin typeface="Trebuchet MS"/>
                <a:cs typeface="Trebuchet MS"/>
              </a:rPr>
              <a:t>Cell</a:t>
            </a:r>
            <a:r>
              <a:rPr dirty="0" sz="3500" spc="-229" b="1">
                <a:latin typeface="Trebuchet MS"/>
                <a:cs typeface="Trebuchet MS"/>
              </a:rPr>
              <a:t> </a:t>
            </a:r>
            <a:r>
              <a:rPr dirty="0" sz="3500" spc="-20" b="1">
                <a:latin typeface="Trebuchet MS"/>
                <a:cs typeface="Trebuchet MS"/>
              </a:rPr>
              <a:t>Phone</a:t>
            </a:r>
            <a:endParaRPr sz="3500">
              <a:latin typeface="Trebuchet MS"/>
              <a:cs typeface="Trebuchet MS"/>
            </a:endParaRPr>
          </a:p>
          <a:p>
            <a:pPr marL="941705" indent="-377825">
              <a:lnSpc>
                <a:spcPct val="100000"/>
              </a:lnSpc>
              <a:buFont typeface="Arial"/>
              <a:buChar char="•"/>
              <a:tabLst>
                <a:tab pos="941705" algn="l"/>
              </a:tabLst>
            </a:pPr>
            <a:r>
              <a:rPr dirty="0" sz="3500" spc="-10" b="1">
                <a:latin typeface="Trebuchet MS"/>
                <a:cs typeface="Trebuchet MS"/>
              </a:rPr>
              <a:t>Computer</a:t>
            </a:r>
            <a:endParaRPr sz="3500">
              <a:latin typeface="Trebuchet MS"/>
              <a:cs typeface="Trebuchet MS"/>
            </a:endParaRPr>
          </a:p>
          <a:p>
            <a:pPr marL="941705" indent="-377825">
              <a:lnSpc>
                <a:spcPct val="100000"/>
              </a:lnSpc>
              <a:buFont typeface="Arial"/>
              <a:buChar char="•"/>
              <a:tabLst>
                <a:tab pos="941705" algn="l"/>
              </a:tabLst>
            </a:pPr>
            <a:r>
              <a:rPr dirty="0" sz="3500" spc="-10" b="1">
                <a:latin typeface="Trebuchet MS"/>
                <a:cs typeface="Trebuchet MS"/>
              </a:rPr>
              <a:t>Gaming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558033" y="4004309"/>
            <a:ext cx="1599565" cy="583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spc="-65" b="1">
                <a:latin typeface="Trebuchet MS"/>
                <a:cs typeface="Trebuchet MS"/>
              </a:rPr>
              <a:t>by</a:t>
            </a:r>
            <a:r>
              <a:rPr dirty="0" sz="3650" spc="-210" b="1">
                <a:latin typeface="Trebuchet MS"/>
                <a:cs typeface="Trebuchet MS"/>
              </a:rPr>
              <a:t> </a:t>
            </a:r>
            <a:r>
              <a:rPr dirty="0" sz="3650" spc="-20" b="1">
                <a:latin typeface="Trebuchet MS"/>
                <a:cs typeface="Trebuchet MS"/>
              </a:rPr>
              <a:t>type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317752" y="5116448"/>
            <a:ext cx="407416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5"/>
              </a:spcBef>
            </a:pPr>
            <a:r>
              <a:rPr dirty="0" sz="3500" spc="-35" b="1">
                <a:latin typeface="Trebuchet MS"/>
                <a:cs typeface="Trebuchet MS"/>
              </a:rPr>
              <a:t>Wired</a:t>
            </a:r>
            <a:r>
              <a:rPr dirty="0" sz="3500" spc="-225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Headphones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14" b="1">
                <a:latin typeface="Trebuchet MS"/>
                <a:cs typeface="Trebuchet MS"/>
              </a:rPr>
              <a:t> </a:t>
            </a:r>
            <a:r>
              <a:rPr dirty="0" sz="3500" spc="-254" b="1">
                <a:latin typeface="Trebuchet MS"/>
                <a:cs typeface="Trebuchet MS"/>
              </a:rPr>
              <a:t>7,598.15</a:t>
            </a:r>
            <a:r>
              <a:rPr dirty="0" sz="3500" spc="-140" b="1">
                <a:latin typeface="Trebuchet MS"/>
                <a:cs typeface="Trebuchet MS"/>
              </a:rPr>
              <a:t> </a:t>
            </a:r>
            <a:r>
              <a:rPr dirty="0" sz="3500" spc="-5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90">
                <a:solidFill>
                  <a:srgbClr val="FFFFFF"/>
                </a:solidFill>
              </a:rPr>
              <a:t>REVENUE</a:t>
            </a:r>
            <a:r>
              <a:rPr dirty="0" sz="6100" spc="-60">
                <a:solidFill>
                  <a:srgbClr val="FFFFFF"/>
                </a:solidFill>
              </a:rPr>
              <a:t> </a:t>
            </a:r>
            <a:r>
              <a:rPr dirty="0" sz="6100" spc="-385">
                <a:solidFill>
                  <a:srgbClr val="FFFFFF"/>
                </a:solidFill>
              </a:rPr>
              <a:t>MARKET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-465">
                <a:solidFill>
                  <a:srgbClr val="FFFFFF"/>
                </a:solidFill>
              </a:rPr>
              <a:t>SHARE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-450">
                <a:solidFill>
                  <a:srgbClr val="FFFFFF"/>
                </a:solidFill>
              </a:rPr>
              <a:t>BY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-430">
                <a:solidFill>
                  <a:srgbClr val="FFFFFF"/>
                </a:solidFill>
              </a:rPr>
              <a:t>SEGMENTS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145">
                <a:solidFill>
                  <a:srgbClr val="FFFFFF"/>
                </a:solidFill>
              </a:rPr>
              <a:t>2022</a:t>
            </a:r>
            <a:endParaRPr sz="6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299" y="1194902"/>
            <a:ext cx="11667572" cy="8877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35"/>
              <a:t>GLOBAL</a:t>
            </a:r>
            <a:r>
              <a:rPr dirty="0" sz="4000" spc="-240"/>
              <a:t> </a:t>
            </a:r>
            <a:r>
              <a:rPr dirty="0" sz="4000" spc="-100"/>
              <a:t>HEADPHONES</a:t>
            </a:r>
            <a:r>
              <a:rPr dirty="0" sz="4000" spc="-135"/>
              <a:t> </a:t>
            </a:r>
            <a:r>
              <a:rPr dirty="0" sz="4000" spc="-100"/>
              <a:t>FOR</a:t>
            </a:r>
            <a:r>
              <a:rPr dirty="0" sz="4000" spc="-125"/>
              <a:t> </a:t>
            </a:r>
            <a:r>
              <a:rPr dirty="0" sz="4000" spc="-10"/>
              <a:t>KIDS</a:t>
            </a:r>
            <a:r>
              <a:rPr dirty="0" sz="4000" spc="-105"/>
              <a:t> </a:t>
            </a:r>
            <a:r>
              <a:rPr dirty="0" sz="4000" spc="-100"/>
              <a:t>MARKET</a:t>
            </a:r>
            <a:r>
              <a:rPr dirty="0" sz="4000" spc="-114"/>
              <a:t> </a:t>
            </a:r>
            <a:r>
              <a:rPr dirty="0" sz="4000" spc="-270"/>
              <a:t>REVENUE</a:t>
            </a:r>
            <a:r>
              <a:rPr dirty="0" sz="4000" spc="-10"/>
              <a:t> </a:t>
            </a:r>
            <a:r>
              <a:rPr dirty="0" sz="4000" spc="-145"/>
              <a:t>SHARE</a:t>
            </a:r>
            <a:r>
              <a:rPr dirty="0" sz="4000" spc="-95"/>
              <a:t> </a:t>
            </a:r>
            <a:r>
              <a:rPr dirty="0" sz="4000" spc="-100"/>
              <a:t>FOR</a:t>
            </a:r>
            <a:r>
              <a:rPr dirty="0" sz="4000" spc="-125"/>
              <a:t> </a:t>
            </a:r>
            <a:r>
              <a:rPr dirty="0" sz="4000" spc="185"/>
              <a:t>2022</a:t>
            </a:r>
            <a:endParaRPr sz="4000"/>
          </a:p>
        </p:txBody>
      </p:sp>
      <p:sp>
        <p:nvSpPr>
          <p:cNvPr id="4" name="object 4" descr=""/>
          <p:cNvSpPr txBox="1"/>
          <p:nvPr/>
        </p:nvSpPr>
        <p:spPr>
          <a:xfrm>
            <a:off x="10432160" y="4803140"/>
            <a:ext cx="7199630" cy="1802764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 marR="5080" indent="1002665">
              <a:lnSpc>
                <a:spcPts val="6790"/>
              </a:lnSpc>
              <a:spcBef>
                <a:spcPts val="610"/>
              </a:spcBef>
            </a:pPr>
            <a:r>
              <a:rPr dirty="0" sz="6000" b="1">
                <a:latin typeface="Trebuchet MS"/>
                <a:cs typeface="Trebuchet MS"/>
              </a:rPr>
              <a:t>North</a:t>
            </a:r>
            <a:r>
              <a:rPr dirty="0" sz="6000" spc="-395" b="1">
                <a:latin typeface="Trebuchet MS"/>
                <a:cs typeface="Trebuchet MS"/>
              </a:rPr>
              <a:t> </a:t>
            </a:r>
            <a:r>
              <a:rPr dirty="0" sz="6000" spc="-10" b="1">
                <a:latin typeface="Trebuchet MS"/>
                <a:cs typeface="Trebuchet MS"/>
              </a:rPr>
              <a:t>America </a:t>
            </a:r>
            <a:r>
              <a:rPr dirty="0" sz="6000" spc="130" b="1">
                <a:latin typeface="Trebuchet MS"/>
                <a:cs typeface="Trebuchet MS"/>
              </a:rPr>
              <a:t>USD</a:t>
            </a:r>
            <a:r>
              <a:rPr dirty="0" sz="6000" spc="-204" b="1">
                <a:latin typeface="Trebuchet MS"/>
                <a:cs typeface="Trebuchet MS"/>
              </a:rPr>
              <a:t> </a:t>
            </a:r>
            <a:r>
              <a:rPr dirty="0" sz="6000" spc="-210" b="1">
                <a:latin typeface="Trebuchet MS"/>
                <a:cs typeface="Trebuchet MS"/>
              </a:rPr>
              <a:t>3,843.65</a:t>
            </a:r>
            <a:r>
              <a:rPr dirty="0" sz="6000" spc="-254" b="1">
                <a:latin typeface="Trebuchet MS"/>
                <a:cs typeface="Trebuchet MS"/>
              </a:rPr>
              <a:t> </a:t>
            </a:r>
            <a:r>
              <a:rPr dirty="0" sz="6000" spc="-65" b="1">
                <a:latin typeface="Trebuchet MS"/>
                <a:cs typeface="Trebuchet MS"/>
              </a:rPr>
              <a:t>Million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60008" y="2017776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4"/>
                </a:lnTo>
                <a:lnTo>
                  <a:pt x="7982711" y="2996184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3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01055" y="5343144"/>
            <a:ext cx="8890000" cy="3360420"/>
          </a:xfrm>
          <a:custGeom>
            <a:avLst/>
            <a:gdLst/>
            <a:ahLst/>
            <a:cxnLst/>
            <a:rect l="l" t="t" r="r" b="b"/>
            <a:pathLst>
              <a:path w="8890000" h="3360420">
                <a:moveTo>
                  <a:pt x="8741664" y="0"/>
                </a:moveTo>
                <a:lnTo>
                  <a:pt x="147828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3212718"/>
                </a:lnTo>
                <a:lnTo>
                  <a:pt x="7546" y="3259340"/>
                </a:lnTo>
                <a:lnTo>
                  <a:pt x="28553" y="3299877"/>
                </a:lnTo>
                <a:lnTo>
                  <a:pt x="60569" y="3331874"/>
                </a:lnTo>
                <a:lnTo>
                  <a:pt x="101144" y="3352874"/>
                </a:lnTo>
                <a:lnTo>
                  <a:pt x="147828" y="3360419"/>
                </a:lnTo>
                <a:lnTo>
                  <a:pt x="8741664" y="3360419"/>
                </a:lnTo>
                <a:lnTo>
                  <a:pt x="8788347" y="3352874"/>
                </a:lnTo>
                <a:lnTo>
                  <a:pt x="8828922" y="3331874"/>
                </a:lnTo>
                <a:lnTo>
                  <a:pt x="8860938" y="3299877"/>
                </a:lnTo>
                <a:lnTo>
                  <a:pt x="8881945" y="3259340"/>
                </a:lnTo>
                <a:lnTo>
                  <a:pt x="8889492" y="3212718"/>
                </a:lnTo>
                <a:lnTo>
                  <a:pt x="8889492" y="147700"/>
                </a:lnTo>
                <a:lnTo>
                  <a:pt x="8881945" y="101079"/>
                </a:lnTo>
                <a:lnTo>
                  <a:pt x="8860938" y="60542"/>
                </a:lnTo>
                <a:lnTo>
                  <a:pt x="8828922" y="28545"/>
                </a:lnTo>
                <a:lnTo>
                  <a:pt x="8788347" y="7545"/>
                </a:lnTo>
                <a:lnTo>
                  <a:pt x="8741664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259579" y="2017776"/>
            <a:ext cx="10031095" cy="2996565"/>
            <a:chOff x="4259579" y="2017776"/>
            <a:chExt cx="10031095" cy="2996565"/>
          </a:xfrm>
        </p:grpSpPr>
        <p:sp>
          <p:nvSpPr>
            <p:cNvPr id="6" name="object 6" descr=""/>
            <p:cNvSpPr/>
            <p:nvPr/>
          </p:nvSpPr>
          <p:spPr>
            <a:xfrm>
              <a:off x="5401055" y="2017776"/>
              <a:ext cx="8890000" cy="2996565"/>
            </a:xfrm>
            <a:custGeom>
              <a:avLst/>
              <a:gdLst/>
              <a:ahLst/>
              <a:cxnLst/>
              <a:rect l="l" t="t" r="r" b="b"/>
              <a:pathLst>
                <a:path w="8890000" h="2996565">
                  <a:moveTo>
                    <a:pt x="8741664" y="0"/>
                  </a:moveTo>
                  <a:lnTo>
                    <a:pt x="147828" y="0"/>
                  </a:lnTo>
                  <a:lnTo>
                    <a:pt x="101144" y="7545"/>
                  </a:lnTo>
                  <a:lnTo>
                    <a:pt x="60569" y="28545"/>
                  </a:lnTo>
                  <a:lnTo>
                    <a:pt x="28553" y="60542"/>
                  </a:lnTo>
                  <a:lnTo>
                    <a:pt x="7546" y="101079"/>
                  </a:lnTo>
                  <a:lnTo>
                    <a:pt x="0" y="147700"/>
                  </a:lnTo>
                  <a:lnTo>
                    <a:pt x="0" y="2848483"/>
                  </a:lnTo>
                  <a:lnTo>
                    <a:pt x="7546" y="2895104"/>
                  </a:lnTo>
                  <a:lnTo>
                    <a:pt x="28553" y="2935641"/>
                  </a:lnTo>
                  <a:lnTo>
                    <a:pt x="60569" y="2967638"/>
                  </a:lnTo>
                  <a:lnTo>
                    <a:pt x="101144" y="2988638"/>
                  </a:lnTo>
                  <a:lnTo>
                    <a:pt x="147828" y="2996184"/>
                  </a:lnTo>
                  <a:lnTo>
                    <a:pt x="8741664" y="2996184"/>
                  </a:lnTo>
                  <a:lnTo>
                    <a:pt x="8788347" y="2988638"/>
                  </a:lnTo>
                  <a:lnTo>
                    <a:pt x="8828922" y="2967638"/>
                  </a:lnTo>
                  <a:lnTo>
                    <a:pt x="8860938" y="2935641"/>
                  </a:lnTo>
                  <a:lnTo>
                    <a:pt x="8881945" y="2895104"/>
                  </a:lnTo>
                  <a:lnTo>
                    <a:pt x="8889492" y="2848483"/>
                  </a:lnTo>
                  <a:lnTo>
                    <a:pt x="8889492" y="147700"/>
                  </a:lnTo>
                  <a:lnTo>
                    <a:pt x="8881945" y="101079"/>
                  </a:lnTo>
                  <a:lnTo>
                    <a:pt x="8860938" y="60542"/>
                  </a:lnTo>
                  <a:lnTo>
                    <a:pt x="8828922" y="28545"/>
                  </a:lnTo>
                  <a:lnTo>
                    <a:pt x="8788347" y="7545"/>
                  </a:lnTo>
                  <a:lnTo>
                    <a:pt x="8741664" y="0"/>
                  </a:lnTo>
                  <a:close/>
                </a:path>
              </a:pathLst>
            </a:custGeom>
            <a:solidFill>
              <a:srgbClr val="6D46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59579" y="2481072"/>
              <a:ext cx="2283460" cy="2070100"/>
            </a:xfrm>
            <a:custGeom>
              <a:avLst/>
              <a:gdLst/>
              <a:ahLst/>
              <a:cxnLst/>
              <a:rect l="l" t="t" r="r" b="b"/>
              <a:pathLst>
                <a:path w="2283459" h="2070100">
                  <a:moveTo>
                    <a:pt x="2135251" y="0"/>
                  </a:moveTo>
                  <a:lnTo>
                    <a:pt x="147700" y="0"/>
                  </a:lnTo>
                  <a:lnTo>
                    <a:pt x="101079" y="7546"/>
                  </a:lnTo>
                  <a:lnTo>
                    <a:pt x="60542" y="28553"/>
                  </a:lnTo>
                  <a:lnTo>
                    <a:pt x="28545" y="60569"/>
                  </a:lnTo>
                  <a:lnTo>
                    <a:pt x="7545" y="101144"/>
                  </a:lnTo>
                  <a:lnTo>
                    <a:pt x="0" y="147827"/>
                  </a:lnTo>
                  <a:lnTo>
                    <a:pt x="0" y="1921764"/>
                  </a:lnTo>
                  <a:lnTo>
                    <a:pt x="7545" y="1968447"/>
                  </a:lnTo>
                  <a:lnTo>
                    <a:pt x="28545" y="2009022"/>
                  </a:lnTo>
                  <a:lnTo>
                    <a:pt x="60542" y="2041038"/>
                  </a:lnTo>
                  <a:lnTo>
                    <a:pt x="101079" y="2062045"/>
                  </a:lnTo>
                  <a:lnTo>
                    <a:pt x="147700" y="2069591"/>
                  </a:lnTo>
                  <a:lnTo>
                    <a:pt x="2135251" y="2069591"/>
                  </a:lnTo>
                  <a:lnTo>
                    <a:pt x="2181872" y="2062045"/>
                  </a:lnTo>
                  <a:lnTo>
                    <a:pt x="2222409" y="2041038"/>
                  </a:lnTo>
                  <a:lnTo>
                    <a:pt x="2254406" y="2009022"/>
                  </a:lnTo>
                  <a:lnTo>
                    <a:pt x="2275406" y="1968447"/>
                  </a:lnTo>
                  <a:lnTo>
                    <a:pt x="2282952" y="1921764"/>
                  </a:lnTo>
                  <a:lnTo>
                    <a:pt x="2282952" y="147827"/>
                  </a:lnTo>
                  <a:lnTo>
                    <a:pt x="2275406" y="101144"/>
                  </a:lnTo>
                  <a:lnTo>
                    <a:pt x="2254406" y="60569"/>
                  </a:lnTo>
                  <a:lnTo>
                    <a:pt x="2222409" y="28553"/>
                  </a:lnTo>
                  <a:lnTo>
                    <a:pt x="2181872" y="7546"/>
                  </a:lnTo>
                  <a:lnTo>
                    <a:pt x="2135251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97452" y="5806440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397379" y="2069592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6D46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69379" y="3169920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69379" y="6495288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6D463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53791"/>
            <a:ext cx="1842770" cy="5836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3815" y="6529069"/>
            <a:ext cx="1813560" cy="58369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296150" y="2687585"/>
            <a:ext cx="5953760" cy="1449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Rapidly</a:t>
            </a:r>
            <a:r>
              <a:rPr dirty="0" sz="4000" spc="-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45" b="1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dirty="0" sz="4000" spc="-1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30" b="1">
                <a:solidFill>
                  <a:srgbClr val="FFFFFF"/>
                </a:solidFill>
                <a:latin typeface="Trebuchet MS"/>
                <a:cs typeface="Trebuchet MS"/>
              </a:rPr>
              <a:t>online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education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055866" y="5842533"/>
            <a:ext cx="5417185" cy="2159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5"/>
              </a:spcBef>
            </a:pPr>
            <a:r>
              <a:rPr dirty="0" sz="4000" spc="-30" b="1">
                <a:solidFill>
                  <a:srgbClr val="FFFFFF"/>
                </a:solidFill>
                <a:latin typeface="Trebuchet MS"/>
                <a:cs typeface="Trebuchet MS"/>
              </a:rPr>
              <a:t>Harmful</a:t>
            </a:r>
            <a:r>
              <a:rPr dirty="0" sz="4000" spc="-229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130" b="1">
                <a:solidFill>
                  <a:srgbClr val="FFFFFF"/>
                </a:solidFill>
                <a:latin typeface="Trebuchet MS"/>
                <a:cs typeface="Trebuchet MS"/>
              </a:rPr>
              <a:t>Effects</a:t>
            </a:r>
            <a:r>
              <a:rPr dirty="0" sz="4000" spc="-229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65" b="1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dirty="0" sz="4000" spc="-20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5" b="1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dirty="0" sz="4000" spc="-20" b="1">
                <a:solidFill>
                  <a:srgbClr val="FFFFFF"/>
                </a:solidFill>
                <a:latin typeface="Trebuchet MS"/>
                <a:cs typeface="Trebuchet MS"/>
              </a:rPr>
              <a:t>uncontrolled</a:t>
            </a:r>
            <a:r>
              <a:rPr dirty="0" sz="4000" spc="-2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50" b="1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dirty="0" sz="4000" spc="-1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5" b="1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headphone.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93620" y="2392679"/>
            <a:ext cx="13700760" cy="5501640"/>
          </a:xfrm>
          <a:custGeom>
            <a:avLst/>
            <a:gdLst/>
            <a:ahLst/>
            <a:cxnLst/>
            <a:rect l="l" t="t" r="r" b="b"/>
            <a:pathLst>
              <a:path w="13700760" h="5501640">
                <a:moveTo>
                  <a:pt x="13591286" y="0"/>
                </a:moveTo>
                <a:lnTo>
                  <a:pt x="109474" y="0"/>
                </a:lnTo>
                <a:lnTo>
                  <a:pt x="87993" y="2125"/>
                </a:lnTo>
                <a:lnTo>
                  <a:pt x="48698" y="18377"/>
                </a:lnTo>
                <a:lnTo>
                  <a:pt x="18377" y="48698"/>
                </a:lnTo>
                <a:lnTo>
                  <a:pt x="2125" y="87993"/>
                </a:lnTo>
                <a:lnTo>
                  <a:pt x="0" y="109474"/>
                </a:lnTo>
                <a:lnTo>
                  <a:pt x="0" y="5392166"/>
                </a:lnTo>
                <a:lnTo>
                  <a:pt x="8334" y="5434091"/>
                </a:lnTo>
                <a:lnTo>
                  <a:pt x="32004" y="5469636"/>
                </a:lnTo>
                <a:lnTo>
                  <a:pt x="67548" y="5493305"/>
                </a:lnTo>
                <a:lnTo>
                  <a:pt x="109474" y="5501640"/>
                </a:lnTo>
                <a:lnTo>
                  <a:pt x="13591286" y="5501640"/>
                </a:lnTo>
                <a:lnTo>
                  <a:pt x="13633211" y="5493305"/>
                </a:lnTo>
                <a:lnTo>
                  <a:pt x="13668756" y="5469636"/>
                </a:lnTo>
                <a:lnTo>
                  <a:pt x="13692425" y="5434091"/>
                </a:lnTo>
                <a:lnTo>
                  <a:pt x="13700760" y="5392166"/>
                </a:lnTo>
                <a:lnTo>
                  <a:pt x="13700760" y="109474"/>
                </a:lnTo>
                <a:lnTo>
                  <a:pt x="13692425" y="67548"/>
                </a:lnTo>
                <a:lnTo>
                  <a:pt x="13668756" y="32003"/>
                </a:lnTo>
                <a:lnTo>
                  <a:pt x="13633211" y="8334"/>
                </a:lnTo>
                <a:lnTo>
                  <a:pt x="13591286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43425" y="2396744"/>
            <a:ext cx="9204325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335"/>
              <a:t>AUTHOR'S</a:t>
            </a:r>
            <a:r>
              <a:rPr dirty="0" sz="6500" spc="-65"/>
              <a:t> </a:t>
            </a:r>
            <a:r>
              <a:rPr dirty="0" sz="6500" spc="-550"/>
              <a:t>PERSPECTIVE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755138" y="3412729"/>
            <a:ext cx="12752070" cy="436816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50" b="1">
                <a:latin typeface="Trebuchet MS"/>
                <a:cs typeface="Trebuchet MS"/>
              </a:rPr>
              <a:t>The</a:t>
            </a:r>
            <a:r>
              <a:rPr dirty="0" sz="2700" spc="-140" b="1">
                <a:latin typeface="Trebuchet MS"/>
                <a:cs typeface="Trebuchet MS"/>
              </a:rPr>
              <a:t> </a:t>
            </a:r>
            <a:r>
              <a:rPr dirty="0" sz="2700" spc="-30" b="1">
                <a:latin typeface="Trebuchet MS"/>
                <a:cs typeface="Trebuchet MS"/>
              </a:rPr>
              <a:t>Global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Headphones</a:t>
            </a:r>
            <a:r>
              <a:rPr dirty="0" sz="2700" spc="-8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for</a:t>
            </a:r>
            <a:r>
              <a:rPr dirty="0" sz="2700" spc="-130" b="1">
                <a:latin typeface="Trebuchet MS"/>
                <a:cs typeface="Trebuchet MS"/>
              </a:rPr>
              <a:t> </a:t>
            </a:r>
            <a:r>
              <a:rPr dirty="0" sz="2700" spc="50" b="1">
                <a:latin typeface="Trebuchet MS"/>
                <a:cs typeface="Trebuchet MS"/>
              </a:rPr>
              <a:t>Kids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Market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spc="-35" b="1">
                <a:latin typeface="Trebuchet MS"/>
                <a:cs typeface="Trebuchet MS"/>
              </a:rPr>
              <a:t>revenue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spc="-100" b="1">
                <a:latin typeface="Trebuchet MS"/>
                <a:cs typeface="Trebuchet MS"/>
              </a:rPr>
              <a:t>in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spc="-155" b="1">
                <a:latin typeface="Trebuchet MS"/>
                <a:cs typeface="Trebuchet MS"/>
              </a:rPr>
              <a:t>2016:</a:t>
            </a:r>
            <a:r>
              <a:rPr dirty="0" sz="2700" spc="-100" b="1">
                <a:latin typeface="Trebuchet MS"/>
                <a:cs typeface="Trebuchet MS"/>
              </a:rPr>
              <a:t> </a:t>
            </a:r>
            <a:r>
              <a:rPr dirty="0" sz="2700" spc="60" b="1">
                <a:latin typeface="Trebuchet MS"/>
                <a:cs typeface="Trebuchet MS"/>
              </a:rPr>
              <a:t>USD</a:t>
            </a:r>
            <a:r>
              <a:rPr dirty="0" sz="2700" spc="-135" b="1">
                <a:latin typeface="Trebuchet MS"/>
                <a:cs typeface="Trebuchet MS"/>
              </a:rPr>
              <a:t> </a:t>
            </a:r>
            <a:r>
              <a:rPr dirty="0" sz="2700" spc="-105" b="1">
                <a:latin typeface="Trebuchet MS"/>
                <a:cs typeface="Trebuchet MS"/>
              </a:rPr>
              <a:t>3,533.46</a:t>
            </a:r>
            <a:r>
              <a:rPr dirty="0" sz="2700" spc="-95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Million</a:t>
            </a:r>
            <a:endParaRPr sz="27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b="1">
                <a:latin typeface="Trebuchet MS"/>
                <a:cs typeface="Trebuchet MS"/>
              </a:rPr>
              <a:t>Total</a:t>
            </a:r>
            <a:r>
              <a:rPr dirty="0" sz="2700" spc="-180" b="1">
                <a:latin typeface="Trebuchet MS"/>
                <a:cs typeface="Trebuchet MS"/>
              </a:rPr>
              <a:t> </a:t>
            </a:r>
            <a:r>
              <a:rPr dirty="0" sz="2700" spc="-35" b="1">
                <a:latin typeface="Trebuchet MS"/>
                <a:cs typeface="Trebuchet MS"/>
              </a:rPr>
              <a:t>revenue</a:t>
            </a:r>
            <a:r>
              <a:rPr dirty="0" sz="2700" spc="-13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expected</a:t>
            </a:r>
            <a:r>
              <a:rPr dirty="0" sz="2700" spc="-125" b="1">
                <a:latin typeface="Trebuchet MS"/>
                <a:cs typeface="Trebuchet MS"/>
              </a:rPr>
              <a:t> </a:t>
            </a:r>
            <a:r>
              <a:rPr dirty="0" sz="2700" spc="-90" b="1">
                <a:latin typeface="Trebuchet MS"/>
                <a:cs typeface="Trebuchet MS"/>
              </a:rPr>
              <a:t>in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spc="-20" b="1">
                <a:latin typeface="Trebuchet MS"/>
                <a:cs typeface="Trebuchet MS"/>
              </a:rPr>
              <a:t>year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spc="-20" b="1">
                <a:latin typeface="Trebuchet MS"/>
                <a:cs typeface="Trebuchet MS"/>
              </a:rPr>
              <a:t>2028:</a:t>
            </a:r>
            <a:r>
              <a:rPr dirty="0" sz="2700" spc="-130" b="1">
                <a:latin typeface="Trebuchet MS"/>
                <a:cs typeface="Trebuchet MS"/>
              </a:rPr>
              <a:t> </a:t>
            </a:r>
            <a:r>
              <a:rPr dirty="0" sz="2700" spc="60" b="1">
                <a:latin typeface="Trebuchet MS"/>
                <a:cs typeface="Trebuchet MS"/>
              </a:rPr>
              <a:t>USD</a:t>
            </a:r>
            <a:r>
              <a:rPr dirty="0" sz="2700" spc="-155" b="1">
                <a:latin typeface="Trebuchet MS"/>
                <a:cs typeface="Trebuchet MS"/>
              </a:rPr>
              <a:t> </a:t>
            </a:r>
            <a:r>
              <a:rPr dirty="0" sz="2700" spc="-210" b="1">
                <a:latin typeface="Trebuchet MS"/>
                <a:cs typeface="Trebuchet MS"/>
              </a:rPr>
              <a:t>12,614.55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Million</a:t>
            </a:r>
            <a:endParaRPr sz="27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b="1">
                <a:latin typeface="Trebuchet MS"/>
                <a:cs typeface="Trebuchet MS"/>
              </a:rPr>
              <a:t>CAGR</a:t>
            </a:r>
            <a:r>
              <a:rPr dirty="0" sz="2700" spc="-13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from</a:t>
            </a:r>
            <a:r>
              <a:rPr dirty="0" sz="2700" spc="-130" b="1">
                <a:latin typeface="Trebuchet MS"/>
                <a:cs typeface="Trebuchet MS"/>
              </a:rPr>
              <a:t> </a:t>
            </a:r>
            <a:r>
              <a:rPr dirty="0" sz="2700" spc="-90" b="1">
                <a:latin typeface="Trebuchet MS"/>
                <a:cs typeface="Trebuchet MS"/>
              </a:rPr>
              <a:t>2021-</a:t>
            </a:r>
            <a:r>
              <a:rPr dirty="0" sz="2700" spc="-35" b="1">
                <a:latin typeface="Trebuchet MS"/>
                <a:cs typeface="Trebuchet MS"/>
              </a:rPr>
              <a:t>2028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60" b="1">
                <a:latin typeface="Trebuchet MS"/>
                <a:cs typeface="Trebuchet MS"/>
              </a:rPr>
              <a:t>is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expected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to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be: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18.27%</a:t>
            </a:r>
            <a:endParaRPr sz="2700">
              <a:latin typeface="Trebuchet MS"/>
              <a:cs typeface="Trebuchet MS"/>
            </a:endParaRPr>
          </a:p>
          <a:p>
            <a:pPr marL="304800" marR="5080" indent="-292735">
              <a:lnSpc>
                <a:spcPct val="117000"/>
              </a:lnSpc>
              <a:spcBef>
                <a:spcPts val="1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65" b="1">
                <a:latin typeface="Trebuchet MS"/>
                <a:cs typeface="Trebuchet MS"/>
              </a:rPr>
              <a:t>Based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on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-25" b="1">
                <a:latin typeface="Trebuchet MS"/>
                <a:cs typeface="Trebuchet MS"/>
              </a:rPr>
              <a:t>Type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segment,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-35" b="1">
                <a:latin typeface="Trebuchet MS"/>
                <a:cs typeface="Trebuchet MS"/>
              </a:rPr>
              <a:t>the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market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60" b="1">
                <a:latin typeface="Trebuchet MS"/>
                <a:cs typeface="Trebuchet MS"/>
              </a:rPr>
              <a:t>is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segmented</a:t>
            </a:r>
            <a:r>
              <a:rPr dirty="0" sz="2700" spc="-105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into</a:t>
            </a:r>
            <a:r>
              <a:rPr dirty="0" sz="2700" spc="-95" b="1">
                <a:latin typeface="Trebuchet MS"/>
                <a:cs typeface="Trebuchet MS"/>
              </a:rPr>
              <a:t> </a:t>
            </a:r>
            <a:r>
              <a:rPr dirty="0" sz="2700" spc="-20" b="1">
                <a:latin typeface="Trebuchet MS"/>
                <a:cs typeface="Trebuchet MS"/>
              </a:rPr>
              <a:t>Wired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Headphones</a:t>
            </a:r>
            <a:r>
              <a:rPr dirty="0" sz="2700" spc="-85" b="1">
                <a:latin typeface="Trebuchet MS"/>
                <a:cs typeface="Trebuchet MS"/>
              </a:rPr>
              <a:t> </a:t>
            </a:r>
            <a:r>
              <a:rPr dirty="0" sz="2700" spc="-25" b="1">
                <a:latin typeface="Trebuchet MS"/>
                <a:cs typeface="Trebuchet MS"/>
              </a:rPr>
              <a:t>and </a:t>
            </a:r>
            <a:r>
              <a:rPr dirty="0" sz="2700" b="1">
                <a:latin typeface="Trebuchet MS"/>
                <a:cs typeface="Trebuchet MS"/>
              </a:rPr>
              <a:t>Wireless</a:t>
            </a:r>
            <a:r>
              <a:rPr dirty="0" sz="2700" spc="15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Headphones</a:t>
            </a:r>
            <a:endParaRPr sz="2700">
              <a:latin typeface="Trebuchet MS"/>
              <a:cs typeface="Trebuchet MS"/>
            </a:endParaRPr>
          </a:p>
          <a:p>
            <a:pPr marL="304800" marR="152400" indent="-292735">
              <a:lnSpc>
                <a:spcPts val="3810"/>
              </a:lnSpc>
              <a:spcBef>
                <a:spcPts val="21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20" b="1">
                <a:latin typeface="Trebuchet MS"/>
                <a:cs typeface="Trebuchet MS"/>
              </a:rPr>
              <a:t>Wired</a:t>
            </a:r>
            <a:r>
              <a:rPr dirty="0" sz="2700" spc="-7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Headphones</a:t>
            </a:r>
            <a:r>
              <a:rPr dirty="0" sz="2700" spc="-3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accounted</a:t>
            </a:r>
            <a:r>
              <a:rPr dirty="0" sz="2700" spc="-2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for</a:t>
            </a:r>
            <a:r>
              <a:rPr dirty="0" sz="2700" spc="-7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largest</a:t>
            </a:r>
            <a:r>
              <a:rPr dirty="0" sz="2700" spc="-6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share</a:t>
            </a:r>
            <a:r>
              <a:rPr dirty="0" sz="2700" spc="-5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of</a:t>
            </a:r>
            <a:r>
              <a:rPr dirty="0" sz="2700" spc="-6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total</a:t>
            </a:r>
            <a:r>
              <a:rPr dirty="0" sz="2700" spc="-55" b="1">
                <a:latin typeface="Trebuchet MS"/>
                <a:cs typeface="Trebuchet MS"/>
              </a:rPr>
              <a:t> </a:t>
            </a:r>
            <a:r>
              <a:rPr dirty="0" sz="2700" spc="-35" b="1">
                <a:latin typeface="Trebuchet MS"/>
                <a:cs typeface="Trebuchet MS"/>
              </a:rPr>
              <a:t>revenue</a:t>
            </a:r>
            <a:r>
              <a:rPr dirty="0" sz="2700" spc="-5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generated</a:t>
            </a:r>
            <a:r>
              <a:rPr dirty="0" sz="2700" spc="-55" b="1">
                <a:latin typeface="Trebuchet MS"/>
                <a:cs typeface="Trebuchet MS"/>
              </a:rPr>
              <a:t> </a:t>
            </a:r>
            <a:r>
              <a:rPr dirty="0" sz="2700" spc="-25" b="1">
                <a:latin typeface="Trebuchet MS"/>
                <a:cs typeface="Trebuchet MS"/>
              </a:rPr>
              <a:t>in </a:t>
            </a:r>
            <a:r>
              <a:rPr dirty="0" sz="2700" spc="-20" b="1">
                <a:latin typeface="Trebuchet MS"/>
                <a:cs typeface="Trebuchet MS"/>
              </a:rPr>
              <a:t>2019</a:t>
            </a:r>
            <a:endParaRPr sz="27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30" b="1">
                <a:latin typeface="Trebuchet MS"/>
                <a:cs typeface="Trebuchet MS"/>
              </a:rPr>
              <a:t>Cell</a:t>
            </a:r>
            <a:r>
              <a:rPr dirty="0" sz="2700" spc="-15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Phone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spc="-50" b="1">
                <a:latin typeface="Trebuchet MS"/>
                <a:cs typeface="Trebuchet MS"/>
              </a:rPr>
              <a:t>held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spc="-20" b="1">
                <a:latin typeface="Trebuchet MS"/>
                <a:cs typeface="Trebuchet MS"/>
              </a:rPr>
              <a:t>maximum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share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of</a:t>
            </a:r>
            <a:r>
              <a:rPr dirty="0" sz="2700" spc="-12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Headphones</a:t>
            </a:r>
            <a:r>
              <a:rPr dirty="0" sz="2700" spc="-8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for</a:t>
            </a:r>
            <a:r>
              <a:rPr dirty="0" sz="2700" spc="-114" b="1">
                <a:latin typeface="Trebuchet MS"/>
                <a:cs typeface="Trebuchet MS"/>
              </a:rPr>
              <a:t> </a:t>
            </a:r>
            <a:r>
              <a:rPr dirty="0" sz="2700" spc="50" b="1">
                <a:latin typeface="Trebuchet MS"/>
                <a:cs typeface="Trebuchet MS"/>
              </a:rPr>
              <a:t>Kids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market</a:t>
            </a:r>
            <a:r>
              <a:rPr dirty="0" sz="2700" spc="-100" b="1">
                <a:latin typeface="Trebuchet MS"/>
                <a:cs typeface="Trebuchet MS"/>
              </a:rPr>
              <a:t> in</a:t>
            </a:r>
            <a:r>
              <a:rPr dirty="0" sz="2700" spc="-120" b="1">
                <a:latin typeface="Trebuchet MS"/>
                <a:cs typeface="Trebuchet MS"/>
              </a:rPr>
              <a:t> </a:t>
            </a:r>
            <a:r>
              <a:rPr dirty="0" sz="2700" spc="-20" b="1">
                <a:latin typeface="Trebuchet MS"/>
                <a:cs typeface="Trebuchet MS"/>
              </a:rPr>
              <a:t>2019</a:t>
            </a:r>
            <a:endParaRPr sz="27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b="1">
                <a:latin typeface="Trebuchet MS"/>
                <a:cs typeface="Trebuchet MS"/>
              </a:rPr>
              <a:t>Direct</a:t>
            </a:r>
            <a:r>
              <a:rPr dirty="0" sz="2700" spc="-90" b="1">
                <a:latin typeface="Trebuchet MS"/>
                <a:cs typeface="Trebuchet MS"/>
              </a:rPr>
              <a:t> </a:t>
            </a:r>
            <a:r>
              <a:rPr dirty="0" sz="2700" spc="-50" b="1">
                <a:latin typeface="Trebuchet MS"/>
                <a:cs typeface="Trebuchet MS"/>
              </a:rPr>
              <a:t>held</a:t>
            </a:r>
            <a:r>
              <a:rPr dirty="0" sz="2700" spc="-9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highest</a:t>
            </a:r>
            <a:r>
              <a:rPr dirty="0" sz="2700" spc="-7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share</a:t>
            </a:r>
            <a:r>
              <a:rPr dirty="0" sz="2700" spc="-8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of</a:t>
            </a:r>
            <a:r>
              <a:rPr dirty="0" sz="2700" spc="-10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Headphones</a:t>
            </a:r>
            <a:r>
              <a:rPr dirty="0" sz="2700" spc="-6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for</a:t>
            </a:r>
            <a:r>
              <a:rPr dirty="0" sz="2700" spc="-90" b="1">
                <a:latin typeface="Trebuchet MS"/>
                <a:cs typeface="Trebuchet MS"/>
              </a:rPr>
              <a:t> </a:t>
            </a:r>
            <a:r>
              <a:rPr dirty="0" sz="2700" spc="50" b="1">
                <a:latin typeface="Trebuchet MS"/>
                <a:cs typeface="Trebuchet MS"/>
              </a:rPr>
              <a:t>Kids</a:t>
            </a:r>
            <a:r>
              <a:rPr dirty="0" sz="2700" spc="-10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market</a:t>
            </a:r>
            <a:r>
              <a:rPr dirty="0" sz="2700" spc="-70" b="1">
                <a:latin typeface="Trebuchet MS"/>
                <a:cs typeface="Trebuchet MS"/>
              </a:rPr>
              <a:t> </a:t>
            </a:r>
            <a:r>
              <a:rPr dirty="0" sz="2700" spc="-100" b="1">
                <a:latin typeface="Trebuchet MS"/>
                <a:cs typeface="Trebuchet MS"/>
              </a:rPr>
              <a:t>in </a:t>
            </a:r>
            <a:r>
              <a:rPr dirty="0" sz="2700" spc="-20" b="1">
                <a:latin typeface="Trebuchet MS"/>
                <a:cs typeface="Trebuchet MS"/>
              </a:rPr>
              <a:t>2019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6539" rIns="0" bIns="0" rtlCol="0" vert="horz">
            <a:spAutoFit/>
          </a:bodyPr>
          <a:lstStyle/>
          <a:p>
            <a:pPr marL="5270500">
              <a:lnSpc>
                <a:spcPct val="100000"/>
              </a:lnSpc>
              <a:spcBef>
                <a:spcPts val="100"/>
              </a:spcBef>
            </a:pPr>
            <a:r>
              <a:rPr dirty="0" spc="-800"/>
              <a:t>KEY</a:t>
            </a:r>
            <a:r>
              <a:rPr dirty="0" spc="-85"/>
              <a:t> </a:t>
            </a:r>
            <a:r>
              <a:rPr dirty="0" spc="-70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2707" y="2464305"/>
            <a:ext cx="5765292" cy="78226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190613" y="544449"/>
            <a:ext cx="3614420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50" b="1">
                <a:latin typeface="Georgia"/>
                <a:cs typeface="Georgia"/>
              </a:rPr>
              <a:t>For</a:t>
            </a:r>
            <a:r>
              <a:rPr dirty="0" sz="3550" spc="-80" b="1">
                <a:latin typeface="Georgia"/>
                <a:cs typeface="Georgia"/>
              </a:rPr>
              <a:t> </a:t>
            </a:r>
            <a:r>
              <a:rPr dirty="0" sz="3550" b="1">
                <a:latin typeface="Georgia"/>
                <a:cs typeface="Georgia"/>
              </a:rPr>
              <a:t>Full</a:t>
            </a:r>
            <a:r>
              <a:rPr dirty="0" sz="3550" spc="-70" b="1">
                <a:latin typeface="Georgia"/>
                <a:cs typeface="Georgia"/>
              </a:rPr>
              <a:t> </a:t>
            </a:r>
            <a:r>
              <a:rPr dirty="0" sz="3550" spc="-10" b="1">
                <a:latin typeface="Georgia"/>
                <a:cs typeface="Georgia"/>
              </a:rPr>
              <a:t>Report</a:t>
            </a:r>
            <a:endParaRPr sz="355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31789" y="913891"/>
            <a:ext cx="6282690" cy="1450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350" spc="-585">
                <a:latin typeface="Arial Black"/>
                <a:cs typeface="Arial Black"/>
              </a:rPr>
              <a:t>Contact</a:t>
            </a:r>
            <a:r>
              <a:rPr dirty="0" sz="9350" spc="-910">
                <a:latin typeface="Arial Black"/>
                <a:cs typeface="Arial Black"/>
              </a:rPr>
              <a:t> </a:t>
            </a:r>
            <a:r>
              <a:rPr dirty="0" sz="9350" spc="-815">
                <a:latin typeface="Arial Black"/>
                <a:cs typeface="Arial Black"/>
              </a:rPr>
              <a:t>us</a:t>
            </a:r>
            <a:endParaRPr sz="935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3111" y="2292095"/>
            <a:ext cx="3464052" cy="2202179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56540" rIns="0" bIns="0" rtlCol="0" vert="horz">
            <a:spAutoFit/>
          </a:bodyPr>
          <a:lstStyle/>
          <a:p>
            <a:pPr algn="ctr" marR="540385">
              <a:lnSpc>
                <a:spcPct val="100000"/>
              </a:lnSpc>
              <a:spcBef>
                <a:spcPts val="2020"/>
              </a:spcBef>
            </a:pPr>
            <a:r>
              <a:rPr dirty="0"/>
              <a:t>COGNITIVE</a:t>
            </a:r>
            <a:r>
              <a:rPr dirty="0" spc="110"/>
              <a:t> </a:t>
            </a:r>
            <a:r>
              <a:rPr dirty="0"/>
              <a:t>MARKET</a:t>
            </a:r>
            <a:r>
              <a:rPr dirty="0" spc="125"/>
              <a:t> </a:t>
            </a:r>
            <a:r>
              <a:rPr dirty="0" spc="-10"/>
              <a:t>RESEARCH</a:t>
            </a:r>
          </a:p>
          <a:p>
            <a:pPr algn="ctr" marR="462280">
              <a:lnSpc>
                <a:spcPct val="100000"/>
              </a:lnSpc>
              <a:spcBef>
                <a:spcPts val="994"/>
              </a:spcBef>
              <a:tabLst>
                <a:tab pos="1025525" algn="l"/>
                <a:tab pos="1769745" algn="l"/>
                <a:tab pos="5295900" algn="l"/>
                <a:tab pos="5601970" algn="l"/>
                <a:tab pos="6642734" algn="l"/>
              </a:tabLst>
            </a:pPr>
            <a:r>
              <a:rPr dirty="0" sz="3400" spc="235" b="0">
                <a:latin typeface="Lato"/>
                <a:cs typeface="Lato"/>
              </a:rPr>
              <a:t>Tel: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1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312</a:t>
            </a:r>
            <a:r>
              <a:rPr dirty="0" sz="3400" spc="-484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376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8303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50" b="0">
                <a:latin typeface="Lato"/>
                <a:cs typeface="Lato"/>
              </a:rPr>
              <a:t>|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145" b="0">
                <a:latin typeface="Lato"/>
                <a:cs typeface="Lato"/>
              </a:rPr>
              <a:t>44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020</a:t>
            </a:r>
            <a:r>
              <a:rPr dirty="0" sz="3400" spc="-47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50" b="0">
                <a:latin typeface="Lato"/>
                <a:cs typeface="Lato"/>
              </a:rPr>
              <a:t>8123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35" b="0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 marR="465455">
              <a:lnSpc>
                <a:spcPct val="100000"/>
              </a:lnSpc>
              <a:spcBef>
                <a:spcPts val="720"/>
              </a:spcBef>
              <a:tabLst>
                <a:tab pos="1450975" algn="l"/>
                <a:tab pos="2809240" algn="l"/>
              </a:tabLst>
            </a:pPr>
            <a:r>
              <a:rPr dirty="0" sz="3400" spc="285" b="0">
                <a:latin typeface="Lato"/>
                <a:cs typeface="Lato"/>
              </a:rPr>
              <a:t>India:</a:t>
            </a:r>
            <a:r>
              <a:rPr dirty="0" sz="3400" b="0">
                <a:latin typeface="Lato"/>
                <a:cs typeface="Lato"/>
              </a:rPr>
              <a:t>	(</a:t>
            </a:r>
            <a:r>
              <a:rPr dirty="0" sz="3400" spc="-54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+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170" b="0">
                <a:latin typeface="Lato"/>
                <a:cs typeface="Lato"/>
              </a:rPr>
              <a:t>91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)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5" b="0">
                <a:latin typeface="Lato"/>
                <a:cs typeface="Lato"/>
              </a:rPr>
              <a:t>983</a:t>
            </a:r>
            <a:r>
              <a:rPr dirty="0" sz="3400" spc="-45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15" b="0">
                <a:latin typeface="Lato"/>
                <a:cs typeface="Lato"/>
              </a:rPr>
              <a:t> </a:t>
            </a:r>
            <a:r>
              <a:rPr dirty="0" sz="3400" spc="220" b="0">
                <a:latin typeface="Lato"/>
                <a:cs typeface="Lato"/>
              </a:rPr>
              <a:t>496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spc="229" b="0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R="810260">
              <a:lnSpc>
                <a:spcPct val="100000"/>
              </a:lnSpc>
              <a:spcBef>
                <a:spcPts val="1760"/>
              </a:spcBef>
            </a:pPr>
            <a:r>
              <a:rPr dirty="0" sz="3400" spc="280" b="0">
                <a:latin typeface="Lato"/>
                <a:cs typeface="Lato"/>
              </a:rPr>
              <a:t>sales@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spc="330" b="0">
                <a:latin typeface="Lato"/>
                <a:cs typeface="Lato"/>
              </a:rPr>
              <a:t>cognitivemarketresearch.</a:t>
            </a:r>
            <a:r>
              <a:rPr dirty="0" sz="3400" spc="-509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com</a:t>
            </a:r>
            <a:endParaRPr sz="34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  <a:tabLst>
                <a:tab pos="2175510" algn="l"/>
                <a:tab pos="3315970" algn="l"/>
                <a:tab pos="4591685" algn="l"/>
                <a:tab pos="6744334" algn="l"/>
              </a:tabLst>
            </a:pPr>
            <a:r>
              <a:rPr dirty="0" sz="4250" spc="350" b="0">
                <a:latin typeface="Lato"/>
                <a:cs typeface="Lato"/>
              </a:rPr>
              <a:t>Access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254" b="0">
                <a:latin typeface="Lato"/>
                <a:cs typeface="Lato"/>
              </a:rPr>
              <a:t>the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00" b="0">
                <a:latin typeface="Lato"/>
                <a:cs typeface="Lato"/>
              </a:rPr>
              <a:t>Full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45" b="0">
                <a:latin typeface="Lato"/>
                <a:cs typeface="Lato"/>
              </a:rPr>
              <a:t>Report</a:t>
            </a:r>
            <a:r>
              <a:rPr dirty="0" sz="4250" b="0">
                <a:latin typeface="Lato"/>
                <a:cs typeface="Lato"/>
              </a:rPr>
              <a:t>	:</a:t>
            </a:r>
            <a:r>
              <a:rPr dirty="0" sz="4250" spc="-550" b="0">
                <a:latin typeface="Lato"/>
                <a:cs typeface="Lato"/>
              </a:rPr>
              <a:t> </a:t>
            </a:r>
            <a:r>
              <a:rPr dirty="0" u="sng" sz="4250" spc="39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https://tinyurl.com/y6k6wk2b </a:t>
            </a:r>
            <a:endParaRPr sz="4250">
              <a:latin typeface="Lato"/>
              <a:cs typeface="La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20309" y="9372396"/>
            <a:ext cx="8193405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3810">
              <a:lnSpc>
                <a:spcPts val="3180"/>
              </a:lnSpc>
              <a:spcBef>
                <a:spcPts val="130"/>
              </a:spcBef>
              <a:tabLst>
                <a:tab pos="1359535" algn="l"/>
                <a:tab pos="2306955" algn="l"/>
                <a:tab pos="307657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6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2024-02-14T11:10:00Z</dcterms:created>
  <dcterms:modified xsi:type="dcterms:W3CDTF">2024-02-14T11:10:00Z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