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Bold" panose="020B0604020202020204" charset="0"/>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DM Sans Bold" charset="0"/>
      <p:regular r:id="rId17"/>
    </p:embeddedFont>
    <p:embeddedFont>
      <p:font typeface="Garet Bold" panose="020B0604020202020204" charset="0"/>
      <p:regular r:id="rId18"/>
    </p:embeddedFont>
    <p:embeddedFont>
      <p:font typeface="Georgia Pro Bold" panose="020B0604020202020204" charset="0"/>
      <p:regular r:id="rId19"/>
    </p:embeddedFont>
    <p:embeddedFont>
      <p:font typeface="Lato" panose="020F0502020204030203" pitchFamily="34" charset="0"/>
      <p:regular r:id="rId20"/>
    </p:embeddedFont>
    <p:embeddedFont>
      <p:font typeface="Lato Bold" panose="020F0502020204030203" charset="0"/>
      <p:regular r:id="rId21"/>
    </p:embeddedFont>
    <p:embeddedFont>
      <p:font typeface="Now Bold" panose="020B0604020202020204" charset="0"/>
      <p:regular r:id="rId22"/>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 Id="rId6" Type="http://schemas.openxmlformats.org/officeDocument/2006/relationships/image" Target="../media/image6.jpeg" /><Relationship Id="rId7" Type="http://schemas.openxmlformats.org/officeDocument/2006/relationships/image" Target="../media/image7.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jpeg" /><Relationship Id="rId3" Type="http://schemas.openxmlformats.org/officeDocument/2006/relationships/image" Target="../media/image10.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19.jpeg" /><Relationship Id="rId7" Type="http://schemas.openxmlformats.org/officeDocument/2006/relationships/image" Target="../media/image20.jpeg" /><Relationship Id="rId8" Type="http://schemas.openxmlformats.org/officeDocument/2006/relationships/image" Target="../media/image2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www.cognitivemarketresearch.com/hazelnut-market-repor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3878164" y="9890695"/>
            <a:ext cx="556399" cy="132838"/>
            <a:chExt cx="741865" cy="177117"/>
          </a:xfrm>
        </p:grpSpPr>
        <p:grpSp>
          <p:nvGrpSpPr>
            <p:cNvPr id="4" name="Group 4"/>
            <p:cNvGrpSpPr/>
            <p:nvPr/>
          </p:nvGrpSpPr>
          <p:grpSpPr>
            <a:xfrm>
              <a:off x="0" y="0"/>
              <a:ext cx="174428" cy="177117"/>
              <a:chExt cx="535875" cy="544134"/>
            </a:xfrm>
          </p:grpSpPr>
          <p:sp>
            <p:nvSpPr>
              <p:cNvPr id="5" name="Freeform 5"/>
              <p:cNvSpPr/>
              <p:nvPr/>
            </p:nvSpPr>
            <p:spPr>
              <a:xfrm>
                <a:off x="0" y="0"/>
                <a:ext cx="535875" cy="544134"/>
              </a:xfrm>
              <a:custGeom>
                <a:rect l="l" t="t" r="r" b="b"/>
                <a:pathLst>
                  <a:path w="535875" h="544134">
                    <a:moveTo>
                      <a:pt x="267937" y="0"/>
                    </a:moveTo>
                    <a:cubicBezTo>
                      <a:pt x="119960" y="0"/>
                      <a:pt x="0" y="121809"/>
                      <a:pt x="0" y="272067"/>
                    </a:cubicBezTo>
                    <a:cubicBezTo>
                      <a:pt x="0" y="422325"/>
                      <a:pt x="119960" y="544134"/>
                      <a:pt x="267937" y="544134"/>
                    </a:cubicBezTo>
                    <a:cubicBezTo>
                      <a:pt x="415915" y="544134"/>
                      <a:pt x="535875" y="422325"/>
                      <a:pt x="535875" y="272067"/>
                    </a:cubicBezTo>
                    <a:cubicBezTo>
                      <a:pt x="535875" y="121809"/>
                      <a:pt x="415915" y="0"/>
                      <a:pt x="267937" y="0"/>
                    </a:cubicBezTo>
                    <a:close/>
                  </a:path>
                </a:pathLst>
              </a:custGeom>
              <a:solidFill>
                <a:srgbClr val="FFFFFF"/>
              </a:solidFill>
            </p:spPr>
            <p:txBody>
              <a:bodyPr/>
              <a:lstStyle/>
              <a:p/>
            </p:txBody>
          </p:sp>
          <p:sp>
            <p:nvSpPr>
              <p:cNvPr id="6" name="TextBox 6"/>
              <p:cNvSpPr txBox="1"/>
              <p:nvPr/>
            </p:nvSpPr>
            <p:spPr>
              <a:xfrm>
                <a:off x="50238" y="51013"/>
                <a:ext cx="435398" cy="442109"/>
              </a:xfrm>
              <a:prstGeom prst="rect">
                <a:avLst/>
              </a:prstGeom>
            </p:spPr>
            <p:txBody>
              <a:bodyPr lIns="50800" tIns="50800" rIns="50800" bIns="50800" rtlCol="0" anchor="ctr"/>
              <a:lstStyle/>
              <a:p>
                <a:pPr algn="ctr">
                  <a:lnSpc>
                    <a:spcPts val="1039"/>
                  </a:lnSpc>
                </a:pPr>
                <a:endParaRPr/>
              </a:p>
            </p:txBody>
          </p:sp>
        </p:grpSp>
        <p:grpSp>
          <p:nvGrpSpPr>
            <p:cNvPr id="7" name="Group 7"/>
            <p:cNvGrpSpPr/>
            <p:nvPr/>
          </p:nvGrpSpPr>
          <p:grpSpPr>
            <a:xfrm>
              <a:off x="283718" y="0"/>
              <a:ext cx="174428" cy="177117"/>
              <a:chExt cx="535875" cy="544134"/>
            </a:xfrm>
          </p:grpSpPr>
          <p:sp>
            <p:nvSpPr>
              <p:cNvPr id="8" name="Freeform 8"/>
              <p:cNvSpPr/>
              <p:nvPr/>
            </p:nvSpPr>
            <p:spPr>
              <a:xfrm>
                <a:off x="0" y="0"/>
                <a:ext cx="535875" cy="544134"/>
              </a:xfrm>
              <a:custGeom>
                <a:rect l="l" t="t" r="r" b="b"/>
                <a:pathLst>
                  <a:path w="535875" h="544134">
                    <a:moveTo>
                      <a:pt x="267937" y="0"/>
                    </a:moveTo>
                    <a:cubicBezTo>
                      <a:pt x="119960" y="0"/>
                      <a:pt x="0" y="121809"/>
                      <a:pt x="0" y="272067"/>
                    </a:cubicBezTo>
                    <a:cubicBezTo>
                      <a:pt x="0" y="422325"/>
                      <a:pt x="119960" y="544134"/>
                      <a:pt x="267937" y="544134"/>
                    </a:cubicBezTo>
                    <a:cubicBezTo>
                      <a:pt x="415915" y="544134"/>
                      <a:pt x="535875" y="422325"/>
                      <a:pt x="535875" y="272067"/>
                    </a:cubicBezTo>
                    <a:cubicBezTo>
                      <a:pt x="535875" y="121809"/>
                      <a:pt x="415915" y="0"/>
                      <a:pt x="267937" y="0"/>
                    </a:cubicBezTo>
                    <a:close/>
                  </a:path>
                </a:pathLst>
              </a:custGeom>
              <a:solidFill>
                <a:srgbClr val="FFFFFF"/>
              </a:solidFill>
            </p:spPr>
            <p:txBody>
              <a:bodyPr/>
              <a:lstStyle/>
              <a:p/>
            </p:txBody>
          </p:sp>
          <p:sp>
            <p:nvSpPr>
              <p:cNvPr id="9" name="TextBox 9"/>
              <p:cNvSpPr txBox="1"/>
              <p:nvPr/>
            </p:nvSpPr>
            <p:spPr>
              <a:xfrm>
                <a:off x="50238" y="51013"/>
                <a:ext cx="435398" cy="442109"/>
              </a:xfrm>
              <a:prstGeom prst="rect">
                <a:avLst/>
              </a:prstGeom>
            </p:spPr>
            <p:txBody>
              <a:bodyPr lIns="50800" tIns="50800" rIns="50800" bIns="50800" rtlCol="0" anchor="ctr"/>
              <a:lstStyle/>
              <a:p>
                <a:pPr algn="ctr">
                  <a:lnSpc>
                    <a:spcPts val="1039"/>
                  </a:lnSpc>
                </a:pPr>
                <a:endParaRPr/>
              </a:p>
            </p:txBody>
          </p:sp>
        </p:grpSp>
        <p:grpSp>
          <p:nvGrpSpPr>
            <p:cNvPr id="10" name="Group 10"/>
            <p:cNvGrpSpPr/>
            <p:nvPr/>
          </p:nvGrpSpPr>
          <p:grpSpPr>
            <a:xfrm>
              <a:off x="567436" y="0"/>
              <a:ext cx="174428" cy="177117"/>
              <a:chExt cx="535875" cy="544134"/>
            </a:xfrm>
          </p:grpSpPr>
          <p:sp>
            <p:nvSpPr>
              <p:cNvPr id="11" name="Freeform 11"/>
              <p:cNvSpPr/>
              <p:nvPr/>
            </p:nvSpPr>
            <p:spPr>
              <a:xfrm>
                <a:off x="0" y="0"/>
                <a:ext cx="535875" cy="544134"/>
              </a:xfrm>
              <a:custGeom>
                <a:rect l="l" t="t" r="r" b="b"/>
                <a:pathLst>
                  <a:path w="535875" h="544134">
                    <a:moveTo>
                      <a:pt x="267937" y="0"/>
                    </a:moveTo>
                    <a:cubicBezTo>
                      <a:pt x="119960" y="0"/>
                      <a:pt x="0" y="121809"/>
                      <a:pt x="0" y="272067"/>
                    </a:cubicBezTo>
                    <a:cubicBezTo>
                      <a:pt x="0" y="422325"/>
                      <a:pt x="119960" y="544134"/>
                      <a:pt x="267937" y="544134"/>
                    </a:cubicBezTo>
                    <a:cubicBezTo>
                      <a:pt x="415915" y="544134"/>
                      <a:pt x="535875" y="422325"/>
                      <a:pt x="535875" y="272067"/>
                    </a:cubicBezTo>
                    <a:cubicBezTo>
                      <a:pt x="535875" y="121809"/>
                      <a:pt x="415915" y="0"/>
                      <a:pt x="267937" y="0"/>
                    </a:cubicBezTo>
                    <a:close/>
                  </a:path>
                </a:pathLst>
              </a:custGeom>
              <a:solidFill>
                <a:srgbClr val="FFFFFF"/>
              </a:solidFill>
            </p:spPr>
            <p:txBody>
              <a:bodyPr/>
              <a:lstStyle/>
              <a:p/>
            </p:txBody>
          </p:sp>
          <p:sp>
            <p:nvSpPr>
              <p:cNvPr id="12" name="TextBox 12"/>
              <p:cNvSpPr txBox="1"/>
              <p:nvPr/>
            </p:nvSpPr>
            <p:spPr>
              <a:xfrm>
                <a:off x="50238" y="51013"/>
                <a:ext cx="435398" cy="442109"/>
              </a:xfrm>
              <a:prstGeom prst="rect">
                <a:avLst/>
              </a:prstGeom>
            </p:spPr>
            <p:txBody>
              <a:bodyPr lIns="50800" tIns="50800" rIns="50800" bIns="50800" rtlCol="0" anchor="ctr"/>
              <a:lstStyle/>
              <a:p>
                <a:pPr algn="ctr">
                  <a:lnSpc>
                    <a:spcPts val="1039"/>
                  </a:lnSpc>
                </a:pPr>
                <a:endParaRPr/>
              </a:p>
            </p:txBody>
          </p:sp>
        </p:grpSp>
      </p:grpSp>
      <p:grpSp>
        <p:nvGrpSpPr>
          <p:cNvPr id="13" name="Group 13"/>
          <p:cNvGrpSpPr/>
          <p:nvPr/>
        </p:nvGrpSpPr>
        <p:grpSpPr>
          <a:xfrm>
            <a:off x="0" y="0"/>
            <a:ext cx="8983265" cy="10287000"/>
            <a:chExt cx="2365963" cy="2709333"/>
          </a:xfrm>
        </p:grpSpPr>
        <p:sp>
          <p:nvSpPr>
            <p:cNvPr id="14" name="Freeform 14"/>
            <p:cNvSpPr/>
            <p:nvPr/>
          </p:nvSpPr>
          <p:spPr>
            <a:xfrm>
              <a:off x="0" y="0"/>
              <a:ext cx="2365963" cy="2709333"/>
            </a:xfrm>
            <a:custGeom>
              <a:rect l="l" t="t" r="r" b="b"/>
              <a:pathLst>
                <a:path w="2365963" h="2709333">
                  <a:moveTo>
                    <a:pt x="43953" y="0"/>
                  </a:moveTo>
                  <a:lnTo>
                    <a:pt x="2322010" y="0"/>
                  </a:lnTo>
                  <a:cubicBezTo>
                    <a:pt x="2333667" y="0"/>
                    <a:pt x="2344847" y="4631"/>
                    <a:pt x="2353089" y="12873"/>
                  </a:cubicBezTo>
                  <a:cubicBezTo>
                    <a:pt x="2361332" y="21116"/>
                    <a:pt x="2365963" y="32296"/>
                    <a:pt x="2365963" y="43953"/>
                  </a:cubicBezTo>
                  <a:lnTo>
                    <a:pt x="2365963" y="2665381"/>
                  </a:lnTo>
                  <a:cubicBezTo>
                    <a:pt x="2365963" y="2677038"/>
                    <a:pt x="2361332" y="2688217"/>
                    <a:pt x="2353089" y="2696460"/>
                  </a:cubicBezTo>
                  <a:cubicBezTo>
                    <a:pt x="2344847" y="2704703"/>
                    <a:pt x="2333667" y="2709333"/>
                    <a:pt x="2322010" y="2709333"/>
                  </a:cubicBezTo>
                  <a:lnTo>
                    <a:pt x="43953" y="2709333"/>
                  </a:lnTo>
                  <a:cubicBezTo>
                    <a:pt x="32296" y="2709333"/>
                    <a:pt x="21116" y="2704703"/>
                    <a:pt x="12873" y="2696460"/>
                  </a:cubicBezTo>
                  <a:cubicBezTo>
                    <a:pt x="4631" y="2688217"/>
                    <a:pt x="0" y="2677038"/>
                    <a:pt x="0" y="2665381"/>
                  </a:cubicBezTo>
                  <a:lnTo>
                    <a:pt x="0" y="43953"/>
                  </a:lnTo>
                  <a:cubicBezTo>
                    <a:pt x="0" y="32296"/>
                    <a:pt x="4631" y="21116"/>
                    <a:pt x="12873" y="12873"/>
                  </a:cubicBezTo>
                  <a:cubicBezTo>
                    <a:pt x="21116" y="4631"/>
                    <a:pt x="32296" y="0"/>
                    <a:pt x="43953" y="0"/>
                  </a:cubicBezTo>
                  <a:close/>
                </a:path>
              </a:pathLst>
            </a:custGeom>
            <a:solidFill>
              <a:srgbClr val="351E1D"/>
            </a:solidFill>
          </p:spPr>
          <p:txBody>
            <a:bodyPr/>
            <a:lstStyle/>
            <a:p/>
          </p:txBody>
        </p:sp>
        <p:sp>
          <p:nvSpPr>
            <p:cNvPr id="15" name="TextBox 15"/>
            <p:cNvSpPr txBox="1"/>
            <p:nvPr/>
          </p:nvSpPr>
          <p:spPr>
            <a:xfrm>
              <a:off x="0" y="0"/>
              <a:ext cx="2365963" cy="2709333"/>
            </a:xfrm>
            <a:prstGeom prst="rect">
              <a:avLst/>
            </a:prstGeom>
          </p:spPr>
          <p:txBody>
            <a:bodyPr lIns="50800" tIns="50800" rIns="50800" bIns="50800" rtlCol="0" anchor="ctr"/>
            <a:lstStyle/>
            <a:p>
              <a:pPr algn="ctr">
                <a:lnSpc>
                  <a:spcPts val="2856"/>
                </a:lnSpc>
              </a:pPr>
              <a:endParaRPr/>
            </a:p>
          </p:txBody>
        </p:sp>
      </p:grpSp>
      <p:sp>
        <p:nvSpPr>
          <p:cNvPr id="16" name="TextBox 16"/>
          <p:cNvSpPr txBox="1"/>
          <p:nvPr/>
        </p:nvSpPr>
        <p:spPr>
          <a:xfrm>
            <a:off x="310760" y="3672648"/>
            <a:ext cx="8473786" cy="2941703"/>
          </a:xfrm>
          <a:prstGeom prst="rect">
            <a:avLst/>
          </a:prstGeom>
        </p:spPr>
        <p:txBody>
          <a:bodyPr lIns="0" tIns="0" rIns="0" bIns="0" rtlCol="0" anchor="t">
            <a:spAutoFit/>
          </a:bodyPr>
          <a:lstStyle/>
          <a:p>
            <a:pPr>
              <a:lnSpc>
                <a:spcPts val="7532"/>
              </a:lnSpc>
            </a:pPr>
            <a:r>
              <a:rPr lang="en-US" sz="8099">
                <a:solidFill>
                  <a:srgbClr val="FFFFFF"/>
                </a:solidFill>
                <a:latin typeface="DM Sans Bold"/>
              </a:rPr>
              <a:t>HAZELNUT </a:t>
            </a:r>
          </a:p>
          <a:p>
            <a:pPr>
              <a:lnSpc>
                <a:spcPts val="7532"/>
              </a:lnSpc>
            </a:pPr>
            <a:r>
              <a:rPr lang="en-US" sz="8099">
                <a:solidFill>
                  <a:srgbClr val="FFFFFF"/>
                </a:solidFill>
                <a:latin typeface="DM Sans Bold"/>
              </a:rPr>
              <a:t>MARKET REPORT 2024</a:t>
            </a:r>
          </a:p>
        </p:txBody>
      </p:sp>
      <p:sp>
        <p:nvSpPr>
          <p:cNvPr id="17" name="TextBox 17"/>
          <p:cNvSpPr txBox="1"/>
          <p:nvPr/>
        </p:nvSpPr>
        <p:spPr>
          <a:xfrm>
            <a:off x="-11831" y="9462070"/>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2DED7"/>
        </a:solidFill>
        <a:effectLst/>
      </p:bgPr>
    </p:bg>
    <p:spTree>
      <p:nvGrpSpPr>
        <p:cNvPr id="1" name=""/>
        <p:cNvGrpSpPr/>
        <p:nvPr/>
      </p:nvGrpSpPr>
      <p:grpSpPr>
        <a:xfrm>
          <a:off x="0" y="0"/>
          <a:ext cx="0" cy="0"/>
        </a:xfrm>
      </p:grpSpPr>
      <p:sp>
        <p:nvSpPr>
          <p:cNvPr id="2" name="Freeform 2"/>
          <p:cNvSpPr/>
          <p:nvPr/>
        </p:nvSpPr>
        <p:spPr>
          <a:xfrm rot="-611209">
            <a:off x="11053648" y="4848210"/>
            <a:ext cx="7525250" cy="7601262"/>
          </a:xfrm>
          <a:custGeom>
            <a:rect l="l" t="t" r="r" b="b"/>
            <a:pathLst>
              <a:path w="7525250" h="7601261">
                <a:moveTo>
                  <a:pt x="0" y="0"/>
                </a:moveTo>
                <a:lnTo>
                  <a:pt x="7525250" y="0"/>
                </a:lnTo>
                <a:lnTo>
                  <a:pt x="7525250" y="7601263"/>
                </a:lnTo>
                <a:lnTo>
                  <a:pt x="0" y="7601263"/>
                </a:lnTo>
                <a:lnTo>
                  <a:pt x="0" y="0"/>
                </a:lnTo>
                <a:close/>
              </a:path>
            </a:pathLst>
          </a:custGeom>
          <a:blipFill>
            <a:blip r:embed="rId2"/>
            <a:stretch>
              <a:fillRect/>
            </a:stretch>
          </a:blipFill>
        </p:spPr>
        <p:txBody>
          <a:bodyPr/>
          <a:lstStyle/>
          <a:p/>
        </p:txBody>
      </p:sp>
      <p:sp>
        <p:nvSpPr>
          <p:cNvPr id="3" name="Freeform 3"/>
          <p:cNvSpPr/>
          <p:nvPr/>
        </p:nvSpPr>
        <p:spPr>
          <a:xfrm rot="-1184828">
            <a:off x="10732207" y="-2492605"/>
            <a:ext cx="8960233" cy="9050741"/>
          </a:xfrm>
          <a:custGeom>
            <a:rect l="l" t="t" r="r" b="b"/>
            <a:pathLst>
              <a:path w="8960233" h="9050741">
                <a:moveTo>
                  <a:pt x="0" y="0"/>
                </a:moveTo>
                <a:lnTo>
                  <a:pt x="8960233" y="0"/>
                </a:lnTo>
                <a:lnTo>
                  <a:pt x="8960233" y="9050741"/>
                </a:lnTo>
                <a:lnTo>
                  <a:pt x="0" y="9050741"/>
                </a:lnTo>
                <a:lnTo>
                  <a:pt x="0" y="0"/>
                </a:lnTo>
                <a:close/>
              </a:path>
            </a:pathLst>
          </a:custGeom>
          <a:blipFill>
            <a:blip r:embed="rId2"/>
            <a:stretch>
              <a:fillRect/>
            </a:stretch>
          </a:blipFill>
        </p:spPr>
        <p:txBody>
          <a:bodyPr/>
          <a:lstStyle/>
          <a:p/>
        </p:txBody>
      </p:sp>
      <p:grpSp>
        <p:nvGrpSpPr>
          <p:cNvPr id="4" name="Group 4"/>
          <p:cNvGrpSpPr/>
          <p:nvPr/>
        </p:nvGrpSpPr>
        <p:grpSpPr>
          <a:xfrm rot="229791">
            <a:off x="12347153" y="6118982"/>
            <a:ext cx="4751228" cy="4788488"/>
            <a:chExt cx="6334971" cy="6384650"/>
          </a:xfrm>
        </p:grpSpPr>
        <p:pic>
          <p:nvPicPr>
            <p:cNvPr id="5" name="Picture 5"/>
            <p:cNvPicPr>
              <a:picLocks noChangeAspect="1"/>
            </p:cNvPicPr>
            <p:nvPr/>
          </p:nvPicPr>
          <p:blipFill>
            <a:blip r:embed="rId3"/>
            <a:srcRect l="16915" r="16915"/>
            <a:stretch>
              <a:fillRect/>
            </a:stretch>
          </p:blipFill>
          <p:spPr>
            <a:xfrm>
              <a:off x="0" y="0"/>
              <a:ext cx="6334971" cy="6384650"/>
            </a:xfrm>
            <a:prstGeom prst="rect">
              <a:avLst/>
            </a:prstGeom>
          </p:spPr>
        </p:pic>
      </p:grpSp>
      <p:grpSp>
        <p:nvGrpSpPr>
          <p:cNvPr id="6" name="Group 6"/>
          <p:cNvGrpSpPr/>
          <p:nvPr/>
        </p:nvGrpSpPr>
        <p:grpSpPr>
          <a:xfrm rot="-343827">
            <a:off x="12247097" y="-958777"/>
            <a:ext cx="5657236" cy="5701600"/>
            <a:chExt cx="7542982" cy="7602134"/>
          </a:xfrm>
        </p:grpSpPr>
        <p:pic>
          <p:nvPicPr>
            <p:cNvPr id="7" name="Picture 7"/>
            <p:cNvPicPr>
              <a:picLocks noChangeAspect="1"/>
            </p:cNvPicPr>
            <p:nvPr/>
          </p:nvPicPr>
          <p:blipFill>
            <a:blip r:embed="rId4"/>
            <a:srcRect l="17008" r="17008"/>
            <a:stretch>
              <a:fillRect/>
            </a:stretch>
          </p:blipFill>
          <p:spPr>
            <a:xfrm>
              <a:off x="0" y="0"/>
              <a:ext cx="7542982" cy="7602134"/>
            </a:xfrm>
            <a:prstGeom prst="rect">
              <a:avLst/>
            </a:prstGeom>
          </p:spPr>
        </p:pic>
      </p:grpSp>
      <p:sp>
        <p:nvSpPr>
          <p:cNvPr id="8" name="Freeform 8"/>
          <p:cNvSpPr/>
          <p:nvPr/>
        </p:nvSpPr>
        <p:spPr>
          <a:xfrm rot="-89436">
            <a:off x="7942878" y="2110965"/>
            <a:ext cx="6096320" cy="6459677"/>
          </a:xfrm>
          <a:custGeom>
            <a:rect l="l" t="t" r="r" b="b"/>
            <a:pathLst>
              <a:path w="6096320" h="6459677">
                <a:moveTo>
                  <a:pt x="0" y="0"/>
                </a:moveTo>
                <a:lnTo>
                  <a:pt x="6096320" y="0"/>
                </a:lnTo>
                <a:lnTo>
                  <a:pt x="6096320" y="6459677"/>
                </a:lnTo>
                <a:lnTo>
                  <a:pt x="0" y="6459677"/>
                </a:lnTo>
                <a:lnTo>
                  <a:pt x="0" y="0"/>
                </a:lnTo>
                <a:close/>
              </a:path>
            </a:pathLst>
          </a:custGeom>
          <a:blipFill>
            <a:blip r:embed="rId5"/>
            <a:stretch>
              <a:fillRect/>
            </a:stretch>
          </a:blipFill>
        </p:spPr>
        <p:txBody>
          <a:bodyPr/>
          <a:lstStyle/>
          <a:p/>
        </p:txBody>
      </p:sp>
      <p:grpSp>
        <p:nvGrpSpPr>
          <p:cNvPr id="9" name="Group 9"/>
          <p:cNvGrpSpPr/>
          <p:nvPr/>
        </p:nvGrpSpPr>
        <p:grpSpPr>
          <a:xfrm rot="231749">
            <a:off x="9118226" y="2979869"/>
            <a:ext cx="4120265" cy="4787476"/>
            <a:chExt cx="5493687" cy="6383302"/>
          </a:xfrm>
        </p:grpSpPr>
        <p:pic>
          <p:nvPicPr>
            <p:cNvPr id="10" name="Picture 10"/>
            <p:cNvPicPr>
              <a:picLocks noChangeAspect="1"/>
            </p:cNvPicPr>
            <p:nvPr/>
          </p:nvPicPr>
          <p:blipFill>
            <a:blip r:embed="rId6"/>
            <a:srcRect l="21312" r="21312"/>
            <a:stretch>
              <a:fillRect/>
            </a:stretch>
          </p:blipFill>
          <p:spPr>
            <a:xfrm>
              <a:off x="0" y="0"/>
              <a:ext cx="5493687" cy="6383302"/>
            </a:xfrm>
            <a:prstGeom prst="rect">
              <a:avLst/>
            </a:prstGeom>
          </p:spPr>
        </p:pic>
      </p:grpSp>
      <p:sp>
        <p:nvSpPr>
          <p:cNvPr id="11" name="Freeform 11"/>
          <p:cNvSpPr/>
          <p:nvPr/>
        </p:nvSpPr>
        <p:spPr>
          <a:xfrm rot="805917">
            <a:off x="10457704" y="2279767"/>
            <a:ext cx="1030050" cy="758374"/>
          </a:xfrm>
          <a:custGeom>
            <a:rect l="l" t="t" r="r" b="b"/>
            <a:pathLst>
              <a:path w="1030050" h="758374">
                <a:moveTo>
                  <a:pt x="0" y="0"/>
                </a:moveTo>
                <a:lnTo>
                  <a:pt x="1030050" y="0"/>
                </a:lnTo>
                <a:lnTo>
                  <a:pt x="1030050" y="758374"/>
                </a:lnTo>
                <a:lnTo>
                  <a:pt x="0" y="758374"/>
                </a:lnTo>
                <a:lnTo>
                  <a:pt x="0" y="0"/>
                </a:lnTo>
                <a:close/>
              </a:path>
            </a:pathLst>
          </a:custGeom>
          <a:blipFill>
            <a:blip r:embed="rId7"/>
            <a:stretch>
              <a:fillRect/>
            </a:stretch>
          </a:blipFill>
        </p:spPr>
        <p:txBody>
          <a:bodyPr/>
          <a:lstStyle/>
          <a:p/>
        </p:txBody>
      </p:sp>
      <p:sp>
        <p:nvSpPr>
          <p:cNvPr id="12" name="TextBox 12"/>
          <p:cNvSpPr txBox="1"/>
          <p:nvPr/>
        </p:nvSpPr>
        <p:spPr>
          <a:xfrm>
            <a:off x="507790" y="2082523"/>
            <a:ext cx="6745964" cy="876320"/>
          </a:xfrm>
          <a:prstGeom prst="rect">
            <a:avLst/>
          </a:prstGeom>
        </p:spPr>
        <p:txBody>
          <a:bodyPr lIns="0" tIns="0" rIns="0" bIns="0" rtlCol="0" anchor="t">
            <a:spAutoFit/>
          </a:bodyPr>
          <a:lstStyle/>
          <a:p>
            <a:pPr algn="ctr">
              <a:lnSpc>
                <a:spcPts val="6300"/>
              </a:lnSpc>
            </a:pPr>
            <a:r>
              <a:rPr lang="en-US" sz="7000">
                <a:solidFill>
                  <a:srgbClr val="82301A"/>
                </a:solidFill>
                <a:latin typeface="DM Sans"/>
              </a:rPr>
              <a:t>INTRODUCTION</a:t>
            </a:r>
          </a:p>
        </p:txBody>
      </p:sp>
      <p:sp>
        <p:nvSpPr>
          <p:cNvPr id="13" name="TextBox 13"/>
          <p:cNvSpPr txBox="1"/>
          <p:nvPr/>
        </p:nvSpPr>
        <p:spPr>
          <a:xfrm>
            <a:off x="317823" y="3927455"/>
            <a:ext cx="8052955" cy="6204839"/>
          </a:xfrm>
          <a:prstGeom prst="rect">
            <a:avLst/>
          </a:prstGeom>
        </p:spPr>
        <p:txBody>
          <a:bodyPr lIns="0" tIns="0" rIns="0" bIns="0" rtlCol="0" anchor="t">
            <a:spAutoFit/>
          </a:bodyPr>
          <a:lstStyle/>
          <a:p>
            <a:pPr>
              <a:lnSpc>
                <a:spcPts val="3807"/>
              </a:lnSpc>
              <a:spcBef>
                <a:spcPct val="0"/>
              </a:spcBef>
            </a:pPr>
            <a:r>
              <a:rPr lang="en-US" sz="3199">
                <a:solidFill>
                  <a:srgbClr val="000000"/>
                </a:solidFill>
                <a:latin typeface="DM Sans"/>
              </a:rPr>
              <a:t>The hazelnut is the fruit of the hazel tree and so encompasses all nuts derived from species of the genus Corylus, particularly those of Corylus avellana. Depending on the species, they are often called cobnuts or filberts.The hazelnuts themselves are tiny and spherical, roughly the size of a huge marble. Hazelnuts are crunchy while fresh, but can be processed into a creamy paste when ground. They have a rich flavor that stands out even when combined with other strong flavors, such as chocolate.</a:t>
            </a:r>
          </a:p>
          <a:p>
            <a:pPr>
              <a:lnSpc>
                <a:spcPts val="3807"/>
              </a:lnSpc>
              <a:spcBef>
                <a:spcPct val="0"/>
              </a:spcBef>
            </a:pPr>
            <a:endParaRPr lang="en-US" sz="3199">
              <a:solidFill>
                <a:srgbClr val="000000"/>
              </a:solidFill>
              <a:latin typeface="DM Sans"/>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703" b="-16703"/>
            </a:stretch>
          </a:blipFill>
        </p:spPr>
        <p:txBody>
          <a:bodyPr/>
          <a:lstStyle/>
          <a:p/>
        </p:txBody>
      </p:sp>
      <p:sp>
        <p:nvSpPr>
          <p:cNvPr id="3" name="Freeform 3"/>
          <p:cNvSpPr/>
          <p:nvPr/>
        </p:nvSpPr>
        <p:spPr>
          <a:xfrm rot="49527">
            <a:off x="1691743" y="1026352"/>
            <a:ext cx="11027527" cy="9181690"/>
          </a:xfrm>
          <a:custGeom>
            <a:rect l="l" t="t" r="r" b="b"/>
            <a:pathLst>
              <a:path w="11027527" h="9181690">
                <a:moveTo>
                  <a:pt x="0" y="0"/>
                </a:moveTo>
                <a:lnTo>
                  <a:pt x="11027527" y="0"/>
                </a:lnTo>
                <a:lnTo>
                  <a:pt x="11027527" y="9181690"/>
                </a:lnTo>
                <a:lnTo>
                  <a:pt x="0" y="9181690"/>
                </a:lnTo>
                <a:lnTo>
                  <a:pt x="0" y="0"/>
                </a:lnTo>
                <a:close/>
              </a:path>
            </a:pathLst>
          </a:custGeom>
          <a:blipFill>
            <a:blip r:embed="rId3"/>
            <a:stretch>
              <a:fillRect t="-6520" b="-1121"/>
            </a:stretch>
          </a:blipFill>
        </p:spPr>
        <p:txBody>
          <a:bodyPr/>
          <a:lstStyle/>
          <a:p/>
        </p:txBody>
      </p:sp>
      <p:sp>
        <p:nvSpPr>
          <p:cNvPr id="4" name="TextBox 4"/>
          <p:cNvSpPr txBox="1"/>
          <p:nvPr/>
        </p:nvSpPr>
        <p:spPr>
          <a:xfrm rot="72024">
            <a:off x="2736828" y="1741567"/>
            <a:ext cx="7963503" cy="857248"/>
          </a:xfrm>
          <a:prstGeom prst="rect">
            <a:avLst/>
          </a:prstGeom>
        </p:spPr>
        <p:txBody>
          <a:bodyPr lIns="0" tIns="0" rIns="0" bIns="0" rtlCol="0" anchor="t">
            <a:spAutoFit/>
          </a:bodyPr>
          <a:lstStyle/>
          <a:p>
            <a:pPr algn="ctr">
              <a:lnSpc>
                <a:spcPts val="6299"/>
              </a:lnSpc>
            </a:pPr>
            <a:r>
              <a:rPr lang="en-US" sz="6999">
                <a:solidFill>
                  <a:srgbClr val="82301A"/>
                </a:solidFill>
                <a:latin typeface="DM Sans"/>
              </a:rPr>
              <a:t>KEY INSIGHTS</a:t>
            </a:r>
          </a:p>
        </p:txBody>
      </p:sp>
      <p:sp>
        <p:nvSpPr>
          <p:cNvPr id="5" name="Freeform 5"/>
          <p:cNvSpPr/>
          <p:nvPr/>
        </p:nvSpPr>
        <p:spPr>
          <a:xfrm>
            <a:off x="2703206" y="7347719"/>
            <a:ext cx="7512380" cy="2331264"/>
          </a:xfrm>
          <a:custGeom>
            <a:rect l="l" t="t" r="r" b="b"/>
            <a:pathLst>
              <a:path w="7512379" h="2331264">
                <a:moveTo>
                  <a:pt x="0" y="0"/>
                </a:moveTo>
                <a:lnTo>
                  <a:pt x="7512380" y="0"/>
                </a:lnTo>
                <a:lnTo>
                  <a:pt x="7512380" y="2331264"/>
                </a:lnTo>
                <a:lnTo>
                  <a:pt x="0" y="2331264"/>
                </a:lnTo>
                <a:lnTo>
                  <a:pt x="0" y="0"/>
                </a:lnTo>
                <a:close/>
              </a:path>
            </a:pathLst>
          </a:custGeom>
          <a:blipFill>
            <a:blip r:embed="rId4">
              <a:alphaModFix amt="40000"/>
              <a:extLst>
                <a:ext uri="{96DAC541-7B7A-43D3-8B79-37D633B846F1}">
                  <asvg:svgBlip xmlns:asvg="http://schemas.microsoft.com/office/drawing/2016/SVG/main" r:embed="rId5"/>
                </a:ext>
              </a:extLst>
            </a:blip>
            <a:stretch>
              <a:fillRect t="-154842"/>
            </a:stretch>
          </a:blipFill>
        </p:spPr>
        <p:txBody>
          <a:bodyPr/>
          <a:lstStyle/>
          <a:p/>
        </p:txBody>
      </p:sp>
      <p:grpSp>
        <p:nvGrpSpPr>
          <p:cNvPr id="6" name="Group 6"/>
          <p:cNvGrpSpPr/>
          <p:nvPr/>
        </p:nvGrpSpPr>
        <p:grpSpPr>
          <a:xfrm>
            <a:off x="2474747" y="7105086"/>
            <a:ext cx="7969297" cy="1585500"/>
            <a:chExt cx="2156186" cy="428975"/>
          </a:xfrm>
        </p:grpSpPr>
        <p:sp>
          <p:nvSpPr>
            <p:cNvPr id="7" name="Freeform 7"/>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61201D"/>
            </a:solidFill>
          </p:spPr>
          <p:txBody>
            <a:bodyPr/>
            <a:lstStyle/>
            <a:p/>
          </p:txBody>
        </p:sp>
        <p:sp>
          <p:nvSpPr>
            <p:cNvPr id="8" name="TextBox 8"/>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9" name="Freeform 9"/>
          <p:cNvSpPr/>
          <p:nvPr/>
        </p:nvSpPr>
        <p:spPr>
          <a:xfrm>
            <a:off x="2703206" y="5327004"/>
            <a:ext cx="7512380" cy="2331264"/>
          </a:xfrm>
          <a:custGeom>
            <a:rect l="l" t="t" r="r" b="b"/>
            <a:pathLst>
              <a:path w="7512379" h="2331264">
                <a:moveTo>
                  <a:pt x="0" y="0"/>
                </a:moveTo>
                <a:lnTo>
                  <a:pt x="7512380" y="0"/>
                </a:lnTo>
                <a:lnTo>
                  <a:pt x="7512380" y="2331263"/>
                </a:lnTo>
                <a:lnTo>
                  <a:pt x="0" y="2331263"/>
                </a:lnTo>
                <a:lnTo>
                  <a:pt x="0" y="0"/>
                </a:lnTo>
                <a:close/>
              </a:path>
            </a:pathLst>
          </a:custGeom>
          <a:blipFill>
            <a:blip r:embed="rId4">
              <a:alphaModFix amt="40000"/>
              <a:extLst>
                <a:ext uri="{96DAC541-7B7A-43D3-8B79-37D633B846F1}">
                  <asvg:svgBlip xmlns:asvg="http://schemas.microsoft.com/office/drawing/2016/SVG/main" r:embed="rId5"/>
                </a:ext>
              </a:extLst>
            </a:blip>
            <a:stretch>
              <a:fillRect t="-154842"/>
            </a:stretch>
          </a:blipFill>
        </p:spPr>
        <p:txBody>
          <a:bodyPr/>
          <a:lstStyle/>
          <a:p/>
        </p:txBody>
      </p:sp>
      <p:grpSp>
        <p:nvGrpSpPr>
          <p:cNvPr id="10" name="Group 10"/>
          <p:cNvGrpSpPr/>
          <p:nvPr/>
        </p:nvGrpSpPr>
        <p:grpSpPr>
          <a:xfrm>
            <a:off x="2474747" y="5086886"/>
            <a:ext cx="7969297" cy="1585500"/>
            <a:chExt cx="2156186" cy="428975"/>
          </a:xfrm>
        </p:grpSpPr>
        <p:sp>
          <p:nvSpPr>
            <p:cNvPr id="11" name="Freeform 11"/>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61201D"/>
            </a:solidFill>
          </p:spPr>
          <p:txBody>
            <a:bodyPr/>
            <a:lstStyle/>
            <a:p/>
          </p:txBody>
        </p:sp>
        <p:sp>
          <p:nvSpPr>
            <p:cNvPr id="12" name="TextBox 12"/>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3" name="Freeform 13"/>
          <p:cNvSpPr/>
          <p:nvPr/>
        </p:nvSpPr>
        <p:spPr>
          <a:xfrm>
            <a:off x="2703206" y="3309567"/>
            <a:ext cx="7512380" cy="2331264"/>
          </a:xfrm>
          <a:custGeom>
            <a:rect l="l" t="t" r="r" b="b"/>
            <a:pathLst>
              <a:path w="7512379" h="2331264">
                <a:moveTo>
                  <a:pt x="0" y="0"/>
                </a:moveTo>
                <a:lnTo>
                  <a:pt x="7512380" y="0"/>
                </a:lnTo>
                <a:lnTo>
                  <a:pt x="7512380" y="2331264"/>
                </a:lnTo>
                <a:lnTo>
                  <a:pt x="0" y="2331264"/>
                </a:lnTo>
                <a:lnTo>
                  <a:pt x="0" y="0"/>
                </a:lnTo>
                <a:close/>
              </a:path>
            </a:pathLst>
          </a:custGeom>
          <a:blipFill>
            <a:blip r:embed="rId4">
              <a:alphaModFix amt="40000"/>
              <a:extLst>
                <a:ext uri="{96DAC541-7B7A-43D3-8B79-37D633B846F1}">
                  <asvg:svgBlip xmlns:asvg="http://schemas.microsoft.com/office/drawing/2016/SVG/main" r:embed="rId5"/>
                </a:ext>
              </a:extLst>
            </a:blip>
            <a:stretch>
              <a:fillRect t="-154842"/>
            </a:stretch>
          </a:blipFill>
        </p:spPr>
        <p:txBody>
          <a:bodyPr/>
          <a:lstStyle/>
          <a:p/>
        </p:txBody>
      </p:sp>
      <p:grpSp>
        <p:nvGrpSpPr>
          <p:cNvPr id="14" name="Group 14"/>
          <p:cNvGrpSpPr/>
          <p:nvPr/>
        </p:nvGrpSpPr>
        <p:grpSpPr>
          <a:xfrm>
            <a:off x="2474747" y="3068686"/>
            <a:ext cx="7969297" cy="1585500"/>
            <a:chExt cx="2156186" cy="428975"/>
          </a:xfrm>
        </p:grpSpPr>
        <p:sp>
          <p:nvSpPr>
            <p:cNvPr id="15" name="Freeform 15"/>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61201D"/>
            </a:solidFill>
          </p:spPr>
          <p:txBody>
            <a:bodyPr/>
            <a:lstStyle/>
            <a:p/>
          </p:txBody>
        </p:sp>
        <p:sp>
          <p:nvSpPr>
            <p:cNvPr id="16" name="TextBox 16"/>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7" name="AutoShape 17"/>
          <p:cNvSpPr/>
          <p:nvPr/>
        </p:nvSpPr>
        <p:spPr>
          <a:xfrm flipH="1" flipV="1">
            <a:off x="4127533" y="3444779"/>
            <a:ext cx="0" cy="833315"/>
          </a:xfrm>
          <a:prstGeom prst="line">
            <a:avLst/>
          </a:prstGeom>
          <a:ln w="28575" cap="flat">
            <a:solidFill>
              <a:srgbClr val="FFFFFF"/>
            </a:solidFill>
            <a:prstDash val="solid"/>
            <a:headEnd type="none" w="sm" len="sm"/>
            <a:tailEnd type="none" w="sm" len="sm"/>
          </a:ln>
        </p:spPr>
        <p:txBody>
          <a:bodyPr/>
          <a:lstStyle/>
          <a:p/>
        </p:txBody>
      </p:sp>
      <p:sp>
        <p:nvSpPr>
          <p:cNvPr id="18" name="AutoShape 18"/>
          <p:cNvSpPr/>
          <p:nvPr/>
        </p:nvSpPr>
        <p:spPr>
          <a:xfrm flipH="1" flipV="1">
            <a:off x="4127533" y="5462979"/>
            <a:ext cx="0" cy="833315"/>
          </a:xfrm>
          <a:prstGeom prst="line">
            <a:avLst/>
          </a:prstGeom>
          <a:ln w="28575" cap="flat">
            <a:solidFill>
              <a:srgbClr val="FFFFFF"/>
            </a:solidFill>
            <a:prstDash val="solid"/>
            <a:headEnd type="none" w="sm" len="sm"/>
            <a:tailEnd type="none" w="sm" len="sm"/>
          </a:ln>
        </p:spPr>
        <p:txBody>
          <a:bodyPr/>
          <a:lstStyle/>
          <a:p/>
        </p:txBody>
      </p:sp>
      <p:sp>
        <p:nvSpPr>
          <p:cNvPr id="19" name="AutoShape 19"/>
          <p:cNvSpPr/>
          <p:nvPr/>
        </p:nvSpPr>
        <p:spPr>
          <a:xfrm flipH="1" flipV="1">
            <a:off x="4127533" y="7481179"/>
            <a:ext cx="0" cy="833315"/>
          </a:xfrm>
          <a:prstGeom prst="line">
            <a:avLst/>
          </a:prstGeom>
          <a:ln w="28575" cap="flat">
            <a:solidFill>
              <a:srgbClr val="FFFFFF"/>
            </a:solidFill>
            <a:prstDash val="solid"/>
            <a:headEnd type="none" w="sm" len="sm"/>
            <a:tailEnd type="none" w="sm" len="sm"/>
          </a:ln>
        </p:spPr>
        <p:txBody>
          <a:bodyPr/>
          <a:lstStyle/>
          <a:p/>
        </p:txBody>
      </p:sp>
      <p:sp>
        <p:nvSpPr>
          <p:cNvPr id="20" name="TextBox 20"/>
          <p:cNvSpPr txBox="1"/>
          <p:nvPr/>
        </p:nvSpPr>
        <p:spPr>
          <a:xfrm>
            <a:off x="4289533" y="3199940"/>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MARKET SIZE</a:t>
            </a:r>
          </a:p>
          <a:p>
            <a:pPr algn="ctr">
              <a:lnSpc>
                <a:spcPts val="4805"/>
              </a:lnSpc>
              <a:spcBef>
                <a:spcPct val="0"/>
              </a:spcBef>
            </a:pPr>
            <a:r>
              <a:rPr lang="en-US" sz="3432" spc="109">
                <a:solidFill>
                  <a:srgbClr val="FFFFFF"/>
                </a:solidFill>
                <a:latin typeface="Barlow Semi-Bold"/>
              </a:rPr>
              <a:t>474.21 million </a:t>
            </a:r>
          </a:p>
        </p:txBody>
      </p:sp>
      <p:sp>
        <p:nvSpPr>
          <p:cNvPr id="21" name="TextBox 21"/>
          <p:cNvSpPr txBox="1"/>
          <p:nvPr/>
        </p:nvSpPr>
        <p:spPr>
          <a:xfrm>
            <a:off x="4289533" y="5236674"/>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FORECAST</a:t>
            </a:r>
          </a:p>
          <a:p>
            <a:pPr algn="ctr">
              <a:lnSpc>
                <a:spcPts val="4805"/>
              </a:lnSpc>
              <a:spcBef>
                <a:spcPct val="0"/>
              </a:spcBef>
            </a:pPr>
            <a:r>
              <a:rPr lang="en-US" sz="3432" spc="109">
                <a:solidFill>
                  <a:srgbClr val="FFFFFF"/>
                </a:solidFill>
                <a:latin typeface="Barlow Semi-Bold"/>
              </a:rPr>
              <a:t>$15,112.21 Million</a:t>
            </a:r>
          </a:p>
        </p:txBody>
      </p:sp>
      <p:sp>
        <p:nvSpPr>
          <p:cNvPr id="22" name="TextBox 22"/>
          <p:cNvSpPr txBox="1"/>
          <p:nvPr/>
        </p:nvSpPr>
        <p:spPr>
          <a:xfrm>
            <a:off x="4289533" y="7271519"/>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CAGR</a:t>
            </a:r>
          </a:p>
          <a:p>
            <a:pPr algn="ctr">
              <a:lnSpc>
                <a:spcPts val="4805"/>
              </a:lnSpc>
              <a:spcBef>
                <a:spcPct val="0"/>
              </a:spcBef>
            </a:pPr>
            <a:r>
              <a:rPr lang="en-US" sz="3432" spc="109">
                <a:solidFill>
                  <a:srgbClr val="FFFFFF"/>
                </a:solidFill>
                <a:latin typeface="Barlow Semi-Bold"/>
              </a:rPr>
              <a:t> 7.34%</a:t>
            </a:r>
          </a:p>
        </p:txBody>
      </p:sp>
      <p:sp>
        <p:nvSpPr>
          <p:cNvPr id="23" name="TextBox 23"/>
          <p:cNvSpPr txBox="1"/>
          <p:nvPr/>
        </p:nvSpPr>
        <p:spPr>
          <a:xfrm>
            <a:off x="2602444" y="3570655"/>
            <a:ext cx="1441764" cy="599365"/>
          </a:xfrm>
          <a:prstGeom prst="rect">
            <a:avLst/>
          </a:prstGeom>
        </p:spPr>
        <p:txBody>
          <a:bodyPr lIns="0" tIns="0" rIns="0" bIns="0" rtlCol="0" anchor="t">
            <a:spAutoFit/>
          </a:bodyPr>
          <a:lstStyle/>
          <a:p>
            <a:pPr algn="ctr">
              <a:lnSpc>
                <a:spcPts val="4805"/>
              </a:lnSpc>
              <a:spcBef>
                <a:spcPct val="0"/>
              </a:spcBef>
            </a:pPr>
            <a:r>
              <a:rPr lang="en-US" sz="3432" spc="109">
                <a:solidFill>
                  <a:srgbClr val="FFFFFF"/>
                </a:solidFill>
                <a:latin typeface="Barlow Semi-Bold"/>
              </a:rPr>
              <a:t>2022</a:t>
            </a:r>
          </a:p>
        </p:txBody>
      </p:sp>
      <p:sp>
        <p:nvSpPr>
          <p:cNvPr id="24" name="TextBox 24"/>
          <p:cNvSpPr txBox="1"/>
          <p:nvPr/>
        </p:nvSpPr>
        <p:spPr>
          <a:xfrm>
            <a:off x="2669420" y="5564631"/>
            <a:ext cx="1441764" cy="599365"/>
          </a:xfrm>
          <a:prstGeom prst="rect">
            <a:avLst/>
          </a:prstGeom>
        </p:spPr>
        <p:txBody>
          <a:bodyPr lIns="0" tIns="0" rIns="0" bIns="0" rtlCol="0" anchor="t">
            <a:spAutoFit/>
          </a:bodyPr>
          <a:lstStyle/>
          <a:p>
            <a:pPr algn="ctr">
              <a:lnSpc>
                <a:spcPts val="4805"/>
              </a:lnSpc>
              <a:spcBef>
                <a:spcPct val="0"/>
              </a:spcBef>
            </a:pPr>
            <a:r>
              <a:rPr lang="en-US" sz="3432" spc="109">
                <a:solidFill>
                  <a:srgbClr val="FFFFFF"/>
                </a:solidFill>
                <a:latin typeface="Barlow Semi-Bold"/>
              </a:rPr>
              <a:t>2030</a:t>
            </a:r>
          </a:p>
        </p:txBody>
      </p:sp>
      <p:sp>
        <p:nvSpPr>
          <p:cNvPr id="25" name="TextBox 25"/>
          <p:cNvSpPr txBox="1"/>
          <p:nvPr/>
        </p:nvSpPr>
        <p:spPr>
          <a:xfrm>
            <a:off x="2602444" y="7254875"/>
            <a:ext cx="1441764"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2023-</a:t>
            </a:r>
          </a:p>
          <a:p>
            <a:pPr algn="ctr">
              <a:lnSpc>
                <a:spcPts val="4805"/>
              </a:lnSpc>
              <a:spcBef>
                <a:spcPct val="0"/>
              </a:spcBef>
            </a:pPr>
            <a:r>
              <a:rPr lang="en-US" sz="3432" spc="109">
                <a:solidFill>
                  <a:srgbClr val="FFFFFF"/>
                </a:solidFill>
                <a:latin typeface="Barlow Semi-Bold"/>
              </a:rPr>
              <a:t>2030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1" r="0"/>
            </a:stretch>
          </a:blipFill>
        </p:spPr>
        <p:txBody>
          <a:bodyPr/>
          <a:lstStyle/>
          <a:p/>
        </p:txBody>
      </p:sp>
      <p:sp>
        <p:nvSpPr>
          <p:cNvPr id="3" name="Freeform 3"/>
          <p:cNvSpPr/>
          <p:nvPr/>
        </p:nvSpPr>
        <p:spPr>
          <a:xfrm>
            <a:off x="9946303" y="2808270"/>
            <a:ext cx="7717382" cy="2394881"/>
          </a:xfrm>
          <a:custGeom>
            <a:rect l="l" t="t" r="r" b="b"/>
            <a:pathLst>
              <a:path w="7717382" h="2394881">
                <a:moveTo>
                  <a:pt x="0" y="0"/>
                </a:moveTo>
                <a:lnTo>
                  <a:pt x="7717382" y="0"/>
                </a:lnTo>
                <a:lnTo>
                  <a:pt x="7717382" y="2394881"/>
                </a:lnTo>
                <a:lnTo>
                  <a:pt x="0" y="2394881"/>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4" name="Group 4"/>
          <p:cNvGrpSpPr/>
          <p:nvPr/>
        </p:nvGrpSpPr>
        <p:grpSpPr>
          <a:xfrm>
            <a:off x="9575473" y="2560816"/>
            <a:ext cx="8459043" cy="1377949"/>
            <a:chExt cx="2227896" cy="362917"/>
          </a:xfrm>
        </p:grpSpPr>
        <p:sp>
          <p:nvSpPr>
            <p:cNvPr id="5" name="Freeform 5"/>
            <p:cNvSpPr/>
            <p:nvPr/>
          </p:nvSpPr>
          <p:spPr>
            <a:xfrm>
              <a:off x="0" y="0"/>
              <a:ext cx="2227896" cy="362917"/>
            </a:xfrm>
            <a:custGeom>
              <a:rect l="l" t="t" r="r" b="b"/>
              <a:pathLst>
                <a:path w="2227896" h="362917">
                  <a:moveTo>
                    <a:pt x="27457" y="0"/>
                  </a:moveTo>
                  <a:lnTo>
                    <a:pt x="2200440" y="0"/>
                  </a:lnTo>
                  <a:cubicBezTo>
                    <a:pt x="2207721" y="0"/>
                    <a:pt x="2214705" y="2893"/>
                    <a:pt x="2219854" y="8042"/>
                  </a:cubicBezTo>
                  <a:cubicBezTo>
                    <a:pt x="2225004" y="13191"/>
                    <a:pt x="2227896" y="20175"/>
                    <a:pt x="2227896" y="27457"/>
                  </a:cubicBezTo>
                  <a:lnTo>
                    <a:pt x="2227896" y="335460"/>
                  </a:lnTo>
                  <a:cubicBezTo>
                    <a:pt x="2227896" y="342742"/>
                    <a:pt x="2225004" y="349726"/>
                    <a:pt x="2219854" y="354875"/>
                  </a:cubicBezTo>
                  <a:cubicBezTo>
                    <a:pt x="2214705" y="360024"/>
                    <a:pt x="2207721" y="362917"/>
                    <a:pt x="2200440" y="362917"/>
                  </a:cubicBezTo>
                  <a:lnTo>
                    <a:pt x="27457" y="362917"/>
                  </a:lnTo>
                  <a:cubicBezTo>
                    <a:pt x="20175" y="362917"/>
                    <a:pt x="13191" y="360024"/>
                    <a:pt x="8042" y="354875"/>
                  </a:cubicBezTo>
                  <a:cubicBezTo>
                    <a:pt x="2893" y="349726"/>
                    <a:pt x="0" y="342742"/>
                    <a:pt x="0" y="335460"/>
                  </a:cubicBezTo>
                  <a:lnTo>
                    <a:pt x="0" y="27457"/>
                  </a:lnTo>
                  <a:cubicBezTo>
                    <a:pt x="0" y="20175"/>
                    <a:pt x="2893" y="13191"/>
                    <a:pt x="8042" y="8042"/>
                  </a:cubicBezTo>
                  <a:cubicBezTo>
                    <a:pt x="13191" y="2893"/>
                    <a:pt x="20175" y="0"/>
                    <a:pt x="27457" y="0"/>
                  </a:cubicBezTo>
                  <a:close/>
                </a:path>
              </a:pathLst>
            </a:custGeom>
            <a:solidFill>
              <a:srgbClr val="F2DED7"/>
            </a:solidFill>
          </p:spPr>
          <p:txBody>
            <a:bodyPr/>
            <a:lstStyle/>
            <a:p/>
          </p:txBody>
        </p:sp>
        <p:sp>
          <p:nvSpPr>
            <p:cNvPr id="6" name="TextBox 6"/>
            <p:cNvSpPr txBox="1"/>
            <p:nvPr/>
          </p:nvSpPr>
          <p:spPr>
            <a:xfrm>
              <a:off x="0" y="-38100"/>
              <a:ext cx="2227896" cy="401017"/>
            </a:xfrm>
            <a:prstGeom prst="rect">
              <a:avLst/>
            </a:prstGeom>
          </p:spPr>
          <p:txBody>
            <a:bodyPr lIns="50800" tIns="50800" rIns="50800" bIns="50800" rtlCol="0" anchor="ctr"/>
            <a:lstStyle/>
            <a:p>
              <a:pPr algn="ctr">
                <a:lnSpc>
                  <a:spcPts val="2823"/>
                </a:lnSpc>
              </a:pPr>
              <a:endParaRPr/>
            </a:p>
          </p:txBody>
        </p:sp>
      </p:grpSp>
      <p:grpSp>
        <p:nvGrpSpPr>
          <p:cNvPr id="7" name="Group 7"/>
          <p:cNvGrpSpPr/>
          <p:nvPr/>
        </p:nvGrpSpPr>
        <p:grpSpPr>
          <a:xfrm>
            <a:off x="1446542" y="415955"/>
            <a:ext cx="15394918" cy="999213"/>
            <a:chExt cx="4054628" cy="263167"/>
          </a:xfrm>
        </p:grpSpPr>
        <p:sp>
          <p:nvSpPr>
            <p:cNvPr id="8" name="Freeform 8"/>
            <p:cNvSpPr/>
            <p:nvPr/>
          </p:nvSpPr>
          <p:spPr>
            <a:xfrm>
              <a:off x="0" y="0"/>
              <a:ext cx="4054628" cy="263167"/>
            </a:xfrm>
            <a:custGeom>
              <a:rect l="l" t="t" r="r" b="b"/>
              <a:pathLst>
                <a:path w="4054628" h="263167">
                  <a:moveTo>
                    <a:pt x="25647" y="0"/>
                  </a:moveTo>
                  <a:lnTo>
                    <a:pt x="4028981" y="0"/>
                  </a:lnTo>
                  <a:cubicBezTo>
                    <a:pt x="4043146" y="0"/>
                    <a:pt x="4054628" y="11483"/>
                    <a:pt x="4054628" y="25647"/>
                  </a:cubicBezTo>
                  <a:lnTo>
                    <a:pt x="4054628" y="237520"/>
                  </a:lnTo>
                  <a:cubicBezTo>
                    <a:pt x="4054628" y="251685"/>
                    <a:pt x="4043146" y="263167"/>
                    <a:pt x="4028981" y="263167"/>
                  </a:cubicBezTo>
                  <a:lnTo>
                    <a:pt x="25647" y="263167"/>
                  </a:lnTo>
                  <a:cubicBezTo>
                    <a:pt x="11483" y="263167"/>
                    <a:pt x="0" y="251685"/>
                    <a:pt x="0" y="237520"/>
                  </a:cubicBezTo>
                  <a:lnTo>
                    <a:pt x="0" y="25647"/>
                  </a:lnTo>
                  <a:cubicBezTo>
                    <a:pt x="0" y="11483"/>
                    <a:pt x="11483" y="0"/>
                    <a:pt x="25647" y="0"/>
                  </a:cubicBezTo>
                  <a:close/>
                </a:path>
              </a:pathLst>
            </a:custGeom>
            <a:solidFill>
              <a:srgbClr val="000000">
                <a:alpha val="40784"/>
              </a:srgbClr>
            </a:solidFill>
          </p:spPr>
          <p:txBody>
            <a:bodyPr/>
            <a:lstStyle/>
            <a:p/>
          </p:txBody>
        </p:sp>
        <p:sp>
          <p:nvSpPr>
            <p:cNvPr id="9" name="TextBox 9"/>
            <p:cNvSpPr txBox="1"/>
            <p:nvPr/>
          </p:nvSpPr>
          <p:spPr>
            <a:xfrm>
              <a:off x="0" y="-38100"/>
              <a:ext cx="4054628" cy="301267"/>
            </a:xfrm>
            <a:prstGeom prst="rect">
              <a:avLst/>
            </a:prstGeom>
          </p:spPr>
          <p:txBody>
            <a:bodyPr lIns="50800" tIns="50800" rIns="50800" bIns="50800" rtlCol="0" anchor="ctr"/>
            <a:lstStyle/>
            <a:p>
              <a:pPr algn="ctr">
                <a:lnSpc>
                  <a:spcPts val="2823"/>
                </a:lnSpc>
              </a:pPr>
              <a:endParaRPr/>
            </a:p>
          </p:txBody>
        </p:sp>
      </p:grpSp>
      <p:sp>
        <p:nvSpPr>
          <p:cNvPr id="10" name="TextBox 10"/>
          <p:cNvSpPr txBox="1"/>
          <p:nvPr/>
        </p:nvSpPr>
        <p:spPr>
          <a:xfrm>
            <a:off x="1155621" y="404386"/>
            <a:ext cx="15976760" cy="927103"/>
          </a:xfrm>
          <a:prstGeom prst="rect">
            <a:avLst/>
          </a:prstGeom>
        </p:spPr>
        <p:txBody>
          <a:bodyPr lIns="0" tIns="0" rIns="0" bIns="0" rtlCol="0" anchor="t">
            <a:spAutoFit/>
          </a:bodyPr>
          <a:lstStyle/>
          <a:p>
            <a:pPr algn="ctr">
              <a:lnSpc>
                <a:spcPts val="7699"/>
              </a:lnSpc>
            </a:pPr>
            <a:r>
              <a:rPr lang="en-US" sz="5499">
                <a:solidFill>
                  <a:srgbClr val="FFFFFF"/>
                </a:solidFill>
                <a:latin typeface="DM Sans"/>
              </a:rPr>
              <a:t>REVENUE MARKET SHARE BY SEGMENTS 2022</a:t>
            </a:r>
          </a:p>
        </p:txBody>
      </p:sp>
      <p:grpSp>
        <p:nvGrpSpPr>
          <p:cNvPr id="11" name="Group 11"/>
          <p:cNvGrpSpPr/>
          <p:nvPr/>
        </p:nvGrpSpPr>
        <p:grpSpPr>
          <a:xfrm>
            <a:off x="9711610" y="4463053"/>
            <a:ext cx="8186769" cy="1377949"/>
            <a:chExt cx="2156186" cy="362917"/>
          </a:xfrm>
        </p:grpSpPr>
        <p:sp>
          <p:nvSpPr>
            <p:cNvPr id="12" name="Freeform 12"/>
            <p:cNvSpPr/>
            <p:nvPr/>
          </p:nvSpPr>
          <p:spPr>
            <a:xfrm>
              <a:off x="0" y="0"/>
              <a:ext cx="2156186" cy="362917"/>
            </a:xfrm>
            <a:custGeom>
              <a:rect l="l" t="t" r="r" b="b"/>
              <a:pathLst>
                <a:path w="2156186" h="362917">
                  <a:moveTo>
                    <a:pt x="28370" y="0"/>
                  </a:moveTo>
                  <a:lnTo>
                    <a:pt x="2127816" y="0"/>
                  </a:lnTo>
                  <a:cubicBezTo>
                    <a:pt x="2143484" y="0"/>
                    <a:pt x="2156186" y="12702"/>
                    <a:pt x="2156186" y="28370"/>
                  </a:cubicBezTo>
                  <a:lnTo>
                    <a:pt x="2156186" y="334547"/>
                  </a:lnTo>
                  <a:cubicBezTo>
                    <a:pt x="2156186" y="350215"/>
                    <a:pt x="2143484" y="362917"/>
                    <a:pt x="2127816" y="362917"/>
                  </a:cubicBezTo>
                  <a:lnTo>
                    <a:pt x="28370" y="362917"/>
                  </a:lnTo>
                  <a:cubicBezTo>
                    <a:pt x="12702" y="362917"/>
                    <a:pt x="0" y="350215"/>
                    <a:pt x="0" y="334547"/>
                  </a:cubicBezTo>
                  <a:lnTo>
                    <a:pt x="0" y="28370"/>
                  </a:lnTo>
                  <a:cubicBezTo>
                    <a:pt x="0" y="12702"/>
                    <a:pt x="12702" y="0"/>
                    <a:pt x="28370" y="0"/>
                  </a:cubicBezTo>
                  <a:close/>
                </a:path>
              </a:pathLst>
            </a:custGeom>
            <a:solidFill>
              <a:srgbClr val="F2DED7"/>
            </a:solidFill>
          </p:spPr>
          <p:txBody>
            <a:bodyPr/>
            <a:lstStyle/>
            <a:p/>
          </p:txBody>
        </p:sp>
        <p:sp>
          <p:nvSpPr>
            <p:cNvPr id="13" name="TextBox 13"/>
            <p:cNvSpPr txBox="1"/>
            <p:nvPr/>
          </p:nvSpPr>
          <p:spPr>
            <a:xfrm>
              <a:off x="0" y="-38100"/>
              <a:ext cx="2156186" cy="401017"/>
            </a:xfrm>
            <a:prstGeom prst="rect">
              <a:avLst/>
            </a:prstGeom>
          </p:spPr>
          <p:txBody>
            <a:bodyPr lIns="50800" tIns="50800" rIns="50800" bIns="50800" rtlCol="0" anchor="ctr"/>
            <a:lstStyle/>
            <a:p>
              <a:pPr algn="ctr">
                <a:lnSpc>
                  <a:spcPts val="2823"/>
                </a:lnSpc>
              </a:pPr>
              <a:endParaRPr/>
            </a:p>
          </p:txBody>
        </p:sp>
      </p:grpSp>
      <p:grpSp>
        <p:nvGrpSpPr>
          <p:cNvPr id="14" name="Group 14"/>
          <p:cNvGrpSpPr/>
          <p:nvPr/>
        </p:nvGrpSpPr>
        <p:grpSpPr>
          <a:xfrm>
            <a:off x="9711610" y="6374402"/>
            <a:ext cx="8186769" cy="1377949"/>
            <a:chExt cx="2156186" cy="362917"/>
          </a:xfrm>
        </p:grpSpPr>
        <p:sp>
          <p:nvSpPr>
            <p:cNvPr id="15" name="Freeform 15"/>
            <p:cNvSpPr/>
            <p:nvPr/>
          </p:nvSpPr>
          <p:spPr>
            <a:xfrm>
              <a:off x="0" y="0"/>
              <a:ext cx="2156186" cy="362917"/>
            </a:xfrm>
            <a:custGeom>
              <a:rect l="l" t="t" r="r" b="b"/>
              <a:pathLst>
                <a:path w="2156186" h="362917">
                  <a:moveTo>
                    <a:pt x="28370" y="0"/>
                  </a:moveTo>
                  <a:lnTo>
                    <a:pt x="2127816" y="0"/>
                  </a:lnTo>
                  <a:cubicBezTo>
                    <a:pt x="2143484" y="0"/>
                    <a:pt x="2156186" y="12702"/>
                    <a:pt x="2156186" y="28370"/>
                  </a:cubicBezTo>
                  <a:lnTo>
                    <a:pt x="2156186" y="334547"/>
                  </a:lnTo>
                  <a:cubicBezTo>
                    <a:pt x="2156186" y="350215"/>
                    <a:pt x="2143484" y="362917"/>
                    <a:pt x="2127816" y="362917"/>
                  </a:cubicBezTo>
                  <a:lnTo>
                    <a:pt x="28370" y="362917"/>
                  </a:lnTo>
                  <a:cubicBezTo>
                    <a:pt x="12702" y="362917"/>
                    <a:pt x="0" y="350215"/>
                    <a:pt x="0" y="334547"/>
                  </a:cubicBezTo>
                  <a:lnTo>
                    <a:pt x="0" y="28370"/>
                  </a:lnTo>
                  <a:cubicBezTo>
                    <a:pt x="0" y="12702"/>
                    <a:pt x="12702" y="0"/>
                    <a:pt x="28370" y="0"/>
                  </a:cubicBezTo>
                  <a:close/>
                </a:path>
              </a:pathLst>
            </a:custGeom>
            <a:solidFill>
              <a:srgbClr val="F2DED7"/>
            </a:solidFill>
          </p:spPr>
          <p:txBody>
            <a:bodyPr/>
            <a:lstStyle/>
            <a:p/>
          </p:txBody>
        </p:sp>
        <p:sp>
          <p:nvSpPr>
            <p:cNvPr id="16" name="TextBox 16"/>
            <p:cNvSpPr txBox="1"/>
            <p:nvPr/>
          </p:nvSpPr>
          <p:spPr>
            <a:xfrm>
              <a:off x="0" y="-38100"/>
              <a:ext cx="2156186" cy="401017"/>
            </a:xfrm>
            <a:prstGeom prst="rect">
              <a:avLst/>
            </a:prstGeom>
          </p:spPr>
          <p:txBody>
            <a:bodyPr lIns="50800" tIns="50800" rIns="50800" bIns="50800" rtlCol="0" anchor="ctr"/>
            <a:lstStyle/>
            <a:p>
              <a:pPr algn="ctr">
                <a:lnSpc>
                  <a:spcPts val="2823"/>
                </a:lnSpc>
              </a:pPr>
              <a:endParaRPr/>
            </a:p>
          </p:txBody>
        </p:sp>
      </p:grpSp>
      <p:grpSp>
        <p:nvGrpSpPr>
          <p:cNvPr id="17" name="Group 17"/>
          <p:cNvGrpSpPr/>
          <p:nvPr/>
        </p:nvGrpSpPr>
        <p:grpSpPr>
          <a:xfrm>
            <a:off x="9711610" y="8285751"/>
            <a:ext cx="8186769" cy="1377949"/>
            <a:chExt cx="2156186" cy="362917"/>
          </a:xfrm>
        </p:grpSpPr>
        <p:sp>
          <p:nvSpPr>
            <p:cNvPr id="18" name="Freeform 18"/>
            <p:cNvSpPr/>
            <p:nvPr/>
          </p:nvSpPr>
          <p:spPr>
            <a:xfrm>
              <a:off x="0" y="0"/>
              <a:ext cx="2156186" cy="362917"/>
            </a:xfrm>
            <a:custGeom>
              <a:rect l="l" t="t" r="r" b="b"/>
              <a:pathLst>
                <a:path w="2156186" h="362917">
                  <a:moveTo>
                    <a:pt x="28370" y="0"/>
                  </a:moveTo>
                  <a:lnTo>
                    <a:pt x="2127816" y="0"/>
                  </a:lnTo>
                  <a:cubicBezTo>
                    <a:pt x="2143484" y="0"/>
                    <a:pt x="2156186" y="12702"/>
                    <a:pt x="2156186" y="28370"/>
                  </a:cubicBezTo>
                  <a:lnTo>
                    <a:pt x="2156186" y="334547"/>
                  </a:lnTo>
                  <a:cubicBezTo>
                    <a:pt x="2156186" y="350215"/>
                    <a:pt x="2143484" y="362917"/>
                    <a:pt x="2127816" y="362917"/>
                  </a:cubicBezTo>
                  <a:lnTo>
                    <a:pt x="28370" y="362917"/>
                  </a:lnTo>
                  <a:cubicBezTo>
                    <a:pt x="12702" y="362917"/>
                    <a:pt x="0" y="350215"/>
                    <a:pt x="0" y="334547"/>
                  </a:cubicBezTo>
                  <a:lnTo>
                    <a:pt x="0" y="28370"/>
                  </a:lnTo>
                  <a:cubicBezTo>
                    <a:pt x="0" y="12702"/>
                    <a:pt x="12702" y="0"/>
                    <a:pt x="28370" y="0"/>
                  </a:cubicBezTo>
                  <a:close/>
                </a:path>
              </a:pathLst>
            </a:custGeom>
            <a:solidFill>
              <a:srgbClr val="F2DED7"/>
            </a:solidFill>
          </p:spPr>
          <p:txBody>
            <a:bodyPr/>
            <a:lstStyle/>
            <a:p/>
          </p:txBody>
        </p:sp>
        <p:sp>
          <p:nvSpPr>
            <p:cNvPr id="19" name="TextBox 19"/>
            <p:cNvSpPr txBox="1"/>
            <p:nvPr/>
          </p:nvSpPr>
          <p:spPr>
            <a:xfrm>
              <a:off x="0" y="-38100"/>
              <a:ext cx="2156186" cy="401017"/>
            </a:xfrm>
            <a:prstGeom prst="rect">
              <a:avLst/>
            </a:prstGeom>
          </p:spPr>
          <p:txBody>
            <a:bodyPr lIns="50800" tIns="50800" rIns="50800" bIns="50800" rtlCol="0" anchor="ctr"/>
            <a:lstStyle/>
            <a:p>
              <a:pPr algn="ctr">
                <a:lnSpc>
                  <a:spcPts val="2823"/>
                </a:lnSpc>
              </a:pPr>
              <a:endParaRPr/>
            </a:p>
          </p:txBody>
        </p:sp>
      </p:grpSp>
      <p:sp>
        <p:nvSpPr>
          <p:cNvPr id="20" name="TextBox 20"/>
          <p:cNvSpPr txBox="1"/>
          <p:nvPr/>
        </p:nvSpPr>
        <p:spPr>
          <a:xfrm>
            <a:off x="9575473" y="2760645"/>
            <a:ext cx="8459043" cy="860425"/>
          </a:xfrm>
          <a:prstGeom prst="rect">
            <a:avLst/>
          </a:prstGeom>
        </p:spPr>
        <p:txBody>
          <a:bodyPr lIns="0" tIns="0" rIns="0" bIns="0" rtlCol="0" anchor="t">
            <a:spAutoFit/>
          </a:bodyPr>
          <a:lstStyle/>
          <a:p>
            <a:pPr algn="ctr">
              <a:lnSpc>
                <a:spcPts val="3499"/>
              </a:lnSpc>
              <a:spcBef>
                <a:spcPct val="0"/>
              </a:spcBef>
            </a:pPr>
            <a:r>
              <a:rPr lang="en-US" sz="2499" spc="79">
                <a:solidFill>
                  <a:srgbClr val="000000"/>
                </a:solidFill>
                <a:latin typeface="Now Bold"/>
              </a:rPr>
              <a:t>BY TYPE</a:t>
            </a:r>
          </a:p>
          <a:p>
            <a:pPr algn="ctr">
              <a:lnSpc>
                <a:spcPts val="3499"/>
              </a:lnSpc>
              <a:spcBef>
                <a:spcPct val="0"/>
              </a:spcBef>
            </a:pPr>
            <a:r>
              <a:rPr lang="en-US" sz="2499" spc="79">
                <a:solidFill>
                  <a:srgbClr val="000000"/>
                </a:solidFill>
                <a:latin typeface="Now Bold"/>
              </a:rPr>
              <a:t>WHOLE/IN-SHELL HAZELNUT :3,923.95 MILLION</a:t>
            </a:r>
          </a:p>
        </p:txBody>
      </p:sp>
      <p:sp>
        <p:nvSpPr>
          <p:cNvPr id="21" name="TextBox 21"/>
          <p:cNvSpPr txBox="1"/>
          <p:nvPr/>
        </p:nvSpPr>
        <p:spPr>
          <a:xfrm>
            <a:off x="9711610" y="4689475"/>
            <a:ext cx="8186769" cy="860425"/>
          </a:xfrm>
          <a:prstGeom prst="rect">
            <a:avLst/>
          </a:prstGeom>
        </p:spPr>
        <p:txBody>
          <a:bodyPr lIns="0" tIns="0" rIns="0" bIns="0" rtlCol="0" anchor="t">
            <a:spAutoFit/>
          </a:bodyPr>
          <a:lstStyle/>
          <a:p>
            <a:pPr algn="ctr">
              <a:lnSpc>
                <a:spcPts val="3499"/>
              </a:lnSpc>
              <a:spcBef>
                <a:spcPct val="0"/>
              </a:spcBef>
            </a:pPr>
            <a:r>
              <a:rPr lang="en-US" sz="2499" spc="79">
                <a:solidFill>
                  <a:srgbClr val="000000"/>
                </a:solidFill>
                <a:latin typeface="Now Bold"/>
              </a:rPr>
              <a:t>BY APPLICATION</a:t>
            </a:r>
          </a:p>
          <a:p>
            <a:pPr algn="ctr">
              <a:lnSpc>
                <a:spcPts val="3499"/>
              </a:lnSpc>
              <a:spcBef>
                <a:spcPct val="0"/>
              </a:spcBef>
            </a:pPr>
            <a:r>
              <a:rPr lang="en-US" sz="2499" spc="79">
                <a:solidFill>
                  <a:srgbClr val="000000"/>
                </a:solidFill>
                <a:latin typeface="Now Bold"/>
              </a:rPr>
              <a:t>INDUSTRIAL : 8,769.42 MILLION</a:t>
            </a:r>
          </a:p>
        </p:txBody>
      </p:sp>
      <p:sp>
        <p:nvSpPr>
          <p:cNvPr id="22" name="TextBox 22"/>
          <p:cNvSpPr txBox="1"/>
          <p:nvPr/>
        </p:nvSpPr>
        <p:spPr>
          <a:xfrm>
            <a:off x="10596086" y="6593477"/>
            <a:ext cx="6536293" cy="860425"/>
          </a:xfrm>
          <a:prstGeom prst="rect">
            <a:avLst/>
          </a:prstGeom>
        </p:spPr>
        <p:txBody>
          <a:bodyPr lIns="0" tIns="0" rIns="0" bIns="0" rtlCol="0" anchor="t">
            <a:spAutoFit/>
          </a:bodyPr>
          <a:lstStyle/>
          <a:p>
            <a:pPr algn="ctr">
              <a:lnSpc>
                <a:spcPts val="3499"/>
              </a:lnSpc>
              <a:spcBef>
                <a:spcPct val="0"/>
              </a:spcBef>
            </a:pPr>
            <a:r>
              <a:rPr lang="en-US" sz="2499" spc="79">
                <a:solidFill>
                  <a:srgbClr val="000000"/>
                </a:solidFill>
                <a:latin typeface="Now Bold"/>
              </a:rPr>
              <a:t>CATEGORY SEGMENT</a:t>
            </a:r>
          </a:p>
          <a:p>
            <a:pPr algn="ctr">
              <a:lnSpc>
                <a:spcPts val="3499"/>
              </a:lnSpc>
              <a:spcBef>
                <a:spcPct val="0"/>
              </a:spcBef>
            </a:pPr>
            <a:r>
              <a:rPr lang="en-US" sz="2499" spc="79">
                <a:solidFill>
                  <a:srgbClr val="000000"/>
                </a:solidFill>
                <a:latin typeface="Now Bold"/>
              </a:rPr>
              <a:t>CONVENTIONAL : 8,651.88 MILLION</a:t>
            </a:r>
          </a:p>
        </p:txBody>
      </p:sp>
      <p:sp>
        <p:nvSpPr>
          <p:cNvPr id="23" name="TextBox 23"/>
          <p:cNvSpPr txBox="1"/>
          <p:nvPr/>
        </p:nvSpPr>
        <p:spPr>
          <a:xfrm>
            <a:off x="9711610" y="8504826"/>
            <a:ext cx="8186769" cy="860425"/>
          </a:xfrm>
          <a:prstGeom prst="rect">
            <a:avLst/>
          </a:prstGeom>
        </p:spPr>
        <p:txBody>
          <a:bodyPr lIns="0" tIns="0" rIns="0" bIns="0" rtlCol="0" anchor="t">
            <a:spAutoFit/>
          </a:bodyPr>
          <a:lstStyle/>
          <a:p>
            <a:pPr algn="ctr">
              <a:lnSpc>
                <a:spcPts val="3499"/>
              </a:lnSpc>
              <a:spcBef>
                <a:spcPct val="0"/>
              </a:spcBef>
            </a:pPr>
            <a:r>
              <a:rPr lang="en-US" sz="2499" spc="79">
                <a:solidFill>
                  <a:srgbClr val="000000"/>
                </a:solidFill>
                <a:latin typeface="Now Bold"/>
              </a:rPr>
              <a:t>SHAPE SEGMENT</a:t>
            </a:r>
          </a:p>
          <a:p>
            <a:pPr algn="ctr">
              <a:lnSpc>
                <a:spcPts val="3499"/>
              </a:lnSpc>
              <a:spcBef>
                <a:spcPct val="0"/>
              </a:spcBef>
            </a:pPr>
            <a:r>
              <a:rPr lang="en-US" sz="2499" spc="79">
                <a:solidFill>
                  <a:srgbClr val="000000"/>
                </a:solidFill>
                <a:latin typeface="Now Bold"/>
              </a:rPr>
              <a:t>ROUND KERNELS : 7,288.66 MILLION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2DED7"/>
        </a:solidFill>
        <a:effectLst/>
      </p:bgPr>
    </p:bg>
    <p:spTree>
      <p:nvGrpSpPr>
        <p:cNvPr id="1" name=""/>
        <p:cNvGrpSpPr/>
        <p:nvPr/>
      </p:nvGrpSpPr>
      <p:grpSpPr>
        <a:xfrm>
          <a:off x="0" y="0"/>
          <a:ext cx="0" cy="0"/>
        </a:xfrm>
      </p:grpSpPr>
      <p:sp>
        <p:nvSpPr>
          <p:cNvPr id="2" name="Freeform 2"/>
          <p:cNvSpPr/>
          <p:nvPr/>
        </p:nvSpPr>
        <p:spPr>
          <a:xfrm>
            <a:off x="0" y="1394652"/>
            <a:ext cx="11707978" cy="8892348"/>
          </a:xfrm>
          <a:custGeom>
            <a:rect l="l" t="t" r="r" b="b"/>
            <a:pathLst>
              <a:path w="11707978" h="8892348">
                <a:moveTo>
                  <a:pt x="0" y="0"/>
                </a:moveTo>
                <a:lnTo>
                  <a:pt x="11707978" y="0"/>
                </a:lnTo>
                <a:lnTo>
                  <a:pt x="11707978" y="8892348"/>
                </a:lnTo>
                <a:lnTo>
                  <a:pt x="0" y="8892348"/>
                </a:lnTo>
                <a:lnTo>
                  <a:pt x="0" y="0"/>
                </a:lnTo>
                <a:close/>
              </a:path>
            </a:pathLst>
          </a:custGeom>
          <a:blipFill>
            <a:blip r:embed="rId2"/>
            <a:stretch>
              <a:fillRect l="-7394" t="-25519" r="-7465" b="-25708"/>
            </a:stretch>
          </a:blipFill>
        </p:spPr>
        <p:txBody>
          <a:bodyPr/>
          <a:lstStyle/>
          <a:p/>
        </p:txBody>
      </p:sp>
      <p:sp>
        <p:nvSpPr>
          <p:cNvPr id="3" name="TextBox 3"/>
          <p:cNvSpPr txBox="1"/>
          <p:nvPr/>
        </p:nvSpPr>
        <p:spPr>
          <a:xfrm>
            <a:off x="271967" y="289008"/>
            <a:ext cx="17744066" cy="821056"/>
          </a:xfrm>
          <a:prstGeom prst="rect">
            <a:avLst/>
          </a:prstGeom>
        </p:spPr>
        <p:txBody>
          <a:bodyPr lIns="0" tIns="0" rIns="0" bIns="0" rtlCol="0" anchor="t">
            <a:spAutoFit/>
          </a:bodyPr>
          <a:lstStyle/>
          <a:p>
            <a:pPr algn="ctr">
              <a:lnSpc>
                <a:spcPts val="6719"/>
              </a:lnSpc>
              <a:spcBef>
                <a:spcPct val="0"/>
              </a:spcBef>
            </a:pPr>
            <a:r>
              <a:rPr lang="en-US" sz="4799" spc="153">
                <a:solidFill>
                  <a:srgbClr val="000000"/>
                </a:solidFill>
                <a:latin typeface="DM Sans"/>
              </a:rPr>
              <a:t>GLOBAL HAZELNUT MARKET REVENUE SHARE FOR 2022</a:t>
            </a:r>
          </a:p>
        </p:txBody>
      </p:sp>
      <p:sp>
        <p:nvSpPr>
          <p:cNvPr id="4" name="TextBox 4"/>
          <p:cNvSpPr txBox="1"/>
          <p:nvPr/>
        </p:nvSpPr>
        <p:spPr>
          <a:xfrm>
            <a:off x="9022199" y="5314950"/>
            <a:ext cx="9265801" cy="1974843"/>
          </a:xfrm>
          <a:prstGeom prst="rect">
            <a:avLst/>
          </a:prstGeom>
        </p:spPr>
        <p:txBody>
          <a:bodyPr lIns="0" tIns="0" rIns="0" bIns="0" rtlCol="0" anchor="t">
            <a:spAutoFit/>
          </a:bodyPr>
          <a:lstStyle/>
          <a:p>
            <a:pPr algn="ctr">
              <a:lnSpc>
                <a:spcPts val="6934"/>
              </a:lnSpc>
            </a:pPr>
            <a:r>
              <a:rPr lang="en-US" sz="7299" spc="233">
                <a:solidFill>
                  <a:srgbClr val="61201D"/>
                </a:solidFill>
                <a:latin typeface="DM Sans Bold"/>
              </a:rPr>
              <a:t>North America</a:t>
            </a:r>
          </a:p>
          <a:p>
            <a:pPr algn="ctr">
              <a:lnSpc>
                <a:spcPts val="8074"/>
              </a:lnSpc>
            </a:pPr>
            <a:r>
              <a:rPr lang="en-US" sz="8499" spc="271">
                <a:solidFill>
                  <a:srgbClr val="61201D"/>
                </a:solidFill>
                <a:latin typeface="DM Sans Bold"/>
              </a:rPr>
              <a:t>4,915.70 Million </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9985272" y="2598727"/>
            <a:ext cx="7912330" cy="2916274"/>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9246966" y="5834029"/>
            <a:ext cx="8650637" cy="2916274"/>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FFFFFF"/>
            </a:solidFill>
          </p:spPr>
          <p:txBody>
            <a:bodyPr/>
            <a:lstStyle/>
            <a:p/>
          </p:txBody>
        </p:sp>
      </p:grpSp>
      <p:grpSp>
        <p:nvGrpSpPr>
          <p:cNvPr id="7" name="Group 7"/>
          <p:cNvGrpSpPr/>
          <p:nvPr/>
        </p:nvGrpSpPr>
        <p:grpSpPr>
          <a:xfrm>
            <a:off x="9246966" y="2598727"/>
            <a:ext cx="8650637" cy="2916274"/>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7E4A43"/>
            </a:solidFill>
          </p:spPr>
          <p:txBody>
            <a:bodyPr/>
            <a:lstStyle/>
            <a:p/>
          </p:txBody>
        </p:sp>
      </p:grpSp>
      <p:grpSp>
        <p:nvGrpSpPr>
          <p:cNvPr id="9" name="Group 9"/>
          <p:cNvGrpSpPr/>
          <p:nvPr/>
        </p:nvGrpSpPr>
        <p:grpSpPr>
          <a:xfrm>
            <a:off x="8135805" y="3049917"/>
            <a:ext cx="2222322" cy="2013895"/>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FFFFFF"/>
            </a:solidFill>
          </p:spPr>
          <p:txBody>
            <a:bodyPr/>
            <a:lstStyle/>
            <a:p/>
          </p:txBody>
        </p:sp>
      </p:grpSp>
      <p:grpSp>
        <p:nvGrpSpPr>
          <p:cNvPr id="11" name="Group 11"/>
          <p:cNvGrpSpPr/>
          <p:nvPr/>
        </p:nvGrpSpPr>
        <p:grpSpPr>
          <a:xfrm>
            <a:off x="8135805" y="6285219"/>
            <a:ext cx="2222322" cy="2013895"/>
            <a:chExt cx="1923438" cy="1743043"/>
          </a:xfrm>
        </p:grpSpPr>
        <p:sp>
          <p:nvSpPr>
            <p:cNvPr id="12" name="Freeform 12"/>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7E4A43"/>
            </a:solidFill>
          </p:spPr>
          <p:txBody>
            <a:bodyPr/>
            <a:lstStyle/>
            <a:p/>
          </p:txBody>
        </p:sp>
      </p:grpSp>
      <p:grpSp>
        <p:nvGrpSpPr>
          <p:cNvPr id="13" name="Group 13"/>
          <p:cNvGrpSpPr>
            <a:grpSpLocks noChangeAspect="1"/>
          </p:cNvGrpSpPr>
          <p:nvPr/>
        </p:nvGrpSpPr>
        <p:grpSpPr>
          <a:xfrm rot="5400000">
            <a:off x="10240810" y="3765413"/>
            <a:ext cx="673096" cy="582901"/>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p:txBody>
        </p:sp>
      </p:grpSp>
      <p:grpSp>
        <p:nvGrpSpPr>
          <p:cNvPr id="15" name="Group 15"/>
          <p:cNvGrpSpPr>
            <a:grpSpLocks noChangeAspect="1"/>
          </p:cNvGrpSpPr>
          <p:nvPr/>
        </p:nvGrpSpPr>
        <p:grpSpPr>
          <a:xfrm rot="5400000">
            <a:off x="10240810" y="7000716"/>
            <a:ext cx="673096" cy="582901"/>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E4A43"/>
            </a:solidFill>
          </p:spPr>
          <p:txBody>
            <a:bodyPr/>
            <a:lstStyle/>
            <a:p/>
          </p:txBody>
        </p:sp>
      </p:grpSp>
      <p:sp>
        <p:nvSpPr>
          <p:cNvPr id="17" name="TextBox 17"/>
          <p:cNvSpPr txBox="1"/>
          <p:nvPr/>
        </p:nvSpPr>
        <p:spPr>
          <a:xfrm>
            <a:off x="8135805" y="3710491"/>
            <a:ext cx="2222322" cy="528872"/>
          </a:xfrm>
          <a:prstGeom prst="rect">
            <a:avLst/>
          </a:prstGeom>
        </p:spPr>
        <p:txBody>
          <a:bodyPr lIns="0" tIns="0" rIns="0" bIns="0" rtlCol="0" anchor="t">
            <a:spAutoFit/>
          </a:bodyPr>
          <a:lstStyle/>
          <a:p>
            <a:pPr algn="ctr">
              <a:lnSpc>
                <a:spcPts val="4317"/>
              </a:lnSpc>
              <a:spcBef>
                <a:spcPct val="0"/>
              </a:spcBef>
            </a:pPr>
            <a:r>
              <a:rPr lang="en-US" sz="3083" spc="98">
                <a:solidFill>
                  <a:srgbClr val="000000"/>
                </a:solidFill>
                <a:latin typeface="Garet Bold"/>
              </a:rPr>
              <a:t>Drivers</a:t>
            </a:r>
          </a:p>
        </p:txBody>
      </p:sp>
      <p:sp>
        <p:nvSpPr>
          <p:cNvPr id="18" name="TextBox 18"/>
          <p:cNvSpPr txBox="1"/>
          <p:nvPr/>
        </p:nvSpPr>
        <p:spPr>
          <a:xfrm>
            <a:off x="8135805" y="6994393"/>
            <a:ext cx="2733003" cy="528872"/>
          </a:xfrm>
          <a:prstGeom prst="rect">
            <a:avLst/>
          </a:prstGeom>
        </p:spPr>
        <p:txBody>
          <a:bodyPr lIns="0" tIns="0" rIns="0" bIns="0" rtlCol="0" anchor="t">
            <a:spAutoFit/>
          </a:bodyPr>
          <a:lstStyle/>
          <a:p>
            <a:pPr algn="ctr">
              <a:lnSpc>
                <a:spcPts val="4317"/>
              </a:lnSpc>
              <a:spcBef>
                <a:spcPct val="0"/>
              </a:spcBef>
            </a:pPr>
            <a:r>
              <a:rPr lang="en-US" sz="3083" spc="98">
                <a:solidFill>
                  <a:srgbClr val="FFFFFF"/>
                </a:solidFill>
                <a:latin typeface="Garet Bold"/>
              </a:rPr>
              <a:t>Restraints</a:t>
            </a:r>
          </a:p>
        </p:txBody>
      </p:sp>
      <p:sp>
        <p:nvSpPr>
          <p:cNvPr id="19" name="TextBox 19"/>
          <p:cNvSpPr txBox="1"/>
          <p:nvPr/>
        </p:nvSpPr>
        <p:spPr>
          <a:xfrm>
            <a:off x="10868808" y="2982422"/>
            <a:ext cx="7028794" cy="1777365"/>
          </a:xfrm>
          <a:prstGeom prst="rect">
            <a:avLst/>
          </a:prstGeom>
        </p:spPr>
        <p:txBody>
          <a:bodyPr lIns="0" tIns="0" rIns="0" bIns="0" rtlCol="0" anchor="t">
            <a:spAutoFit/>
          </a:bodyPr>
          <a:lstStyle/>
          <a:p>
            <a:pPr>
              <a:lnSpc>
                <a:spcPts val="4679"/>
              </a:lnSpc>
            </a:pPr>
            <a:r>
              <a:rPr lang="en-US" sz="3999" spc="207">
                <a:solidFill>
                  <a:srgbClr val="FFFFFF"/>
                </a:solidFill>
                <a:latin typeface="Canva Sans"/>
              </a:rPr>
              <a:t>Increase in awareness about health and nutrition-based products</a:t>
            </a:r>
          </a:p>
        </p:txBody>
      </p:sp>
      <p:sp>
        <p:nvSpPr>
          <p:cNvPr id="20" name="TextBox 20"/>
          <p:cNvSpPr txBox="1"/>
          <p:nvPr/>
        </p:nvSpPr>
        <p:spPr>
          <a:xfrm>
            <a:off x="11141415" y="6833697"/>
            <a:ext cx="6756187" cy="1002665"/>
          </a:xfrm>
          <a:prstGeom prst="rect">
            <a:avLst/>
          </a:prstGeom>
        </p:spPr>
        <p:txBody>
          <a:bodyPr lIns="0" tIns="0" rIns="0" bIns="0" rtlCol="0" anchor="t">
            <a:spAutoFit/>
          </a:bodyPr>
          <a:lstStyle/>
          <a:p>
            <a:pPr>
              <a:lnSpc>
                <a:spcPts val="3879"/>
              </a:lnSpc>
            </a:pPr>
            <a:r>
              <a:rPr lang="en-US" sz="3999" spc="207">
                <a:solidFill>
                  <a:srgbClr val="000000"/>
                </a:solidFill>
                <a:latin typeface="Canva Sans"/>
              </a:rPr>
              <a:t>Price Volatility in Raw-materials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18"/>
            </a:stretch>
          </a:blipFill>
        </p:spPr>
        <p:txBody>
          <a:bodyPr/>
          <a:lstStyle/>
          <a:p/>
        </p:txBody>
      </p:sp>
      <p:sp>
        <p:nvSpPr>
          <p:cNvPr id="3" name="TextBox 3"/>
          <p:cNvSpPr txBox="1"/>
          <p:nvPr/>
        </p:nvSpPr>
        <p:spPr>
          <a:xfrm>
            <a:off x="0" y="1723103"/>
            <a:ext cx="10160058" cy="940433"/>
          </a:xfrm>
          <a:prstGeom prst="rect">
            <a:avLst/>
          </a:prstGeom>
        </p:spPr>
        <p:txBody>
          <a:bodyPr lIns="0" tIns="0" rIns="0" bIns="0" rtlCol="0" anchor="t">
            <a:spAutoFit/>
          </a:bodyPr>
          <a:lstStyle/>
          <a:p>
            <a:pPr algn="ctr">
              <a:lnSpc>
                <a:spcPts val="7069"/>
              </a:lnSpc>
            </a:pPr>
            <a:r>
              <a:rPr lang="en-US" sz="6999">
                <a:solidFill>
                  <a:srgbClr val="351E1D"/>
                </a:solidFill>
                <a:latin typeface="DM Sans"/>
              </a:rPr>
              <a:t>AUTHOR'S PERSPECTIVE</a:t>
            </a:r>
          </a:p>
        </p:txBody>
      </p:sp>
      <p:sp>
        <p:nvSpPr>
          <p:cNvPr id="4" name="TextBox 4"/>
          <p:cNvSpPr txBox="1"/>
          <p:nvPr/>
        </p:nvSpPr>
        <p:spPr>
          <a:xfrm>
            <a:off x="0" y="3024620"/>
            <a:ext cx="10682840" cy="6929755"/>
          </a:xfrm>
          <a:prstGeom prst="rect">
            <a:avLst/>
          </a:prstGeom>
        </p:spPr>
        <p:txBody>
          <a:bodyPr lIns="0" tIns="0" rIns="0" bIns="0" rtlCol="0" anchor="t">
            <a:spAutoFit/>
          </a:bodyPr>
          <a:lstStyle/>
          <a:p>
            <a:pPr marL="604518" lvl="1" indent="-302259">
              <a:lnSpc>
                <a:spcPts val="3919"/>
              </a:lnSpc>
              <a:buFont typeface="Arial"/>
              <a:buChar char="•"/>
            </a:pPr>
            <a:r>
              <a:rPr lang="en-US" sz="2799" spc="89">
                <a:solidFill>
                  <a:srgbClr val="FFFFFF"/>
                </a:solidFill>
                <a:latin typeface="Barlow Bold"/>
              </a:rPr>
              <a:t>The Global Hazelnut Market revenue in 2016: USD 11,342.60 Million</a:t>
            </a:r>
          </a:p>
          <a:p>
            <a:pPr marL="604518" lvl="1" indent="-302259">
              <a:lnSpc>
                <a:spcPts val="3919"/>
              </a:lnSpc>
              <a:buFont typeface="Arial"/>
              <a:buChar char="•"/>
            </a:pPr>
            <a:r>
              <a:rPr lang="en-US" sz="2799" spc="89">
                <a:solidFill>
                  <a:srgbClr val="FFFFFF"/>
                </a:solidFill>
                <a:latin typeface="Barlow Bold"/>
              </a:rPr>
              <a:t>Whole/In-shell Hazelnut held for largest share of total revenue generated in 2019</a:t>
            </a:r>
          </a:p>
          <a:p>
            <a:pPr marL="604518" lvl="1" indent="-302259">
              <a:lnSpc>
                <a:spcPts val="3919"/>
              </a:lnSpc>
              <a:buFont typeface="Arial"/>
              <a:buChar char="•"/>
            </a:pPr>
            <a:r>
              <a:rPr lang="en-US" sz="2799" spc="89">
                <a:solidFill>
                  <a:srgbClr val="FFFFFF"/>
                </a:solidFill>
                <a:latin typeface="Barlow Bold"/>
              </a:rPr>
              <a:t>Conventional held the maximum share of total revenue generated in 2019</a:t>
            </a:r>
          </a:p>
          <a:p>
            <a:pPr marL="604518" lvl="1" indent="-302259">
              <a:lnSpc>
                <a:spcPts val="3919"/>
              </a:lnSpc>
              <a:buFont typeface="Arial"/>
              <a:buChar char="•"/>
            </a:pPr>
            <a:r>
              <a:rPr lang="en-US" sz="2799" spc="89">
                <a:solidFill>
                  <a:srgbClr val="FFFFFF"/>
                </a:solidFill>
                <a:latin typeface="Barlow Bold"/>
              </a:rPr>
              <a:t>Round Kernels held the maximum share of total revenue generated in 2019</a:t>
            </a:r>
          </a:p>
          <a:p>
            <a:pPr marL="604518" lvl="1" indent="-302259">
              <a:lnSpc>
                <a:spcPts val="3919"/>
              </a:lnSpc>
              <a:buFont typeface="Arial"/>
              <a:buChar char="•"/>
            </a:pPr>
            <a:r>
              <a:rPr lang="en-US" sz="2799" spc="89">
                <a:solidFill>
                  <a:srgbClr val="FFFFFF"/>
                </a:solidFill>
                <a:latin typeface="Barlow Bold"/>
              </a:rPr>
              <a:t>Akcakoca held the maximum share of total revenue generated in 2019</a:t>
            </a:r>
          </a:p>
          <a:p>
            <a:pPr marL="604518" lvl="1" indent="-302259">
              <a:lnSpc>
                <a:spcPts val="3919"/>
              </a:lnSpc>
              <a:buFont typeface="Arial"/>
              <a:buChar char="•"/>
            </a:pPr>
            <a:r>
              <a:rPr lang="en-US" sz="2799" spc="89">
                <a:solidFill>
                  <a:srgbClr val="FFFFFF"/>
                </a:solidFill>
                <a:latin typeface="Barlow Bold"/>
              </a:rPr>
              <a:t>Plastic or Metal Drums held the maximum share of total revenue generated in 2019</a:t>
            </a:r>
          </a:p>
          <a:p>
            <a:pPr marL="604518" lvl="1" indent="-302259">
              <a:lnSpc>
                <a:spcPts val="3919"/>
              </a:lnSpc>
              <a:buFont typeface="Arial"/>
              <a:buChar char="•"/>
            </a:pPr>
            <a:r>
              <a:rPr lang="en-US" sz="2799" spc="89">
                <a:solidFill>
                  <a:srgbClr val="FFFFFF"/>
                </a:solidFill>
                <a:latin typeface="Barlow Bold"/>
              </a:rPr>
              <a:t>Industrial held the maximum share of total revenue generated in 2019.</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7474" b="-24747"/>
            </a:stretch>
          </a:blipFill>
        </p:spPr>
        <p:txBody>
          <a:bodyPr/>
          <a:lstStyle/>
          <a:p/>
        </p:txBody>
      </p:sp>
      <p:sp>
        <p:nvSpPr>
          <p:cNvPr id="3" name="Freeform 3"/>
          <p:cNvSpPr/>
          <p:nvPr/>
        </p:nvSpPr>
        <p:spPr>
          <a:xfrm>
            <a:off x="3444334" y="1636837"/>
            <a:ext cx="4749967" cy="2493732"/>
          </a:xfrm>
          <a:custGeom>
            <a:rect l="l" t="t" r="r" b="b"/>
            <a:pathLst>
              <a:path w="4749967" h="2493732">
                <a:moveTo>
                  <a:pt x="0" y="0"/>
                </a:moveTo>
                <a:lnTo>
                  <a:pt x="4749967" y="0"/>
                </a:lnTo>
                <a:lnTo>
                  <a:pt x="4749967" y="2493733"/>
                </a:lnTo>
                <a:lnTo>
                  <a:pt x="0" y="2493733"/>
                </a:lnTo>
                <a:lnTo>
                  <a:pt x="0" y="0"/>
                </a:lnTo>
                <a:close/>
              </a:path>
            </a:pathLst>
          </a:custGeom>
          <a:blipFill>
            <a:blip r:embed="rId3"/>
            <a:stretch>
              <a:fillRect/>
            </a:stretch>
          </a:blipFill>
        </p:spPr>
        <p:txBody>
          <a:bodyPr/>
          <a:lstStyle/>
          <a:p/>
        </p:txBody>
      </p:sp>
      <p:sp>
        <p:nvSpPr>
          <p:cNvPr id="4" name="Freeform 4"/>
          <p:cNvSpPr/>
          <p:nvPr/>
        </p:nvSpPr>
        <p:spPr>
          <a:xfrm>
            <a:off x="8858250" y="2067268"/>
            <a:ext cx="5280378" cy="1295187"/>
          </a:xfrm>
          <a:custGeom>
            <a:rect l="l" t="t" r="r" b="b"/>
            <a:pathLst>
              <a:path w="5280378" h="1295187">
                <a:moveTo>
                  <a:pt x="0" y="0"/>
                </a:moveTo>
                <a:lnTo>
                  <a:pt x="5280378" y="0"/>
                </a:lnTo>
                <a:lnTo>
                  <a:pt x="5280378" y="1295187"/>
                </a:lnTo>
                <a:lnTo>
                  <a:pt x="0" y="1295187"/>
                </a:lnTo>
                <a:lnTo>
                  <a:pt x="0" y="0"/>
                </a:lnTo>
                <a:close/>
              </a:path>
            </a:pathLst>
          </a:custGeom>
          <a:blipFill>
            <a:blip r:embed="rId4"/>
            <a:stretch>
              <a:fillRect/>
            </a:stretch>
          </a:blipFill>
        </p:spPr>
        <p:txBody>
          <a:bodyPr/>
          <a:lstStyle/>
          <a:p/>
        </p:txBody>
      </p:sp>
      <p:sp>
        <p:nvSpPr>
          <p:cNvPr id="5" name="Freeform 5"/>
          <p:cNvSpPr/>
          <p:nvPr/>
        </p:nvSpPr>
        <p:spPr>
          <a:xfrm>
            <a:off x="3204798" y="4735024"/>
            <a:ext cx="5939202" cy="1766271"/>
          </a:xfrm>
          <a:custGeom>
            <a:rect l="l" t="t" r="r" b="b"/>
            <a:pathLst>
              <a:path w="5939202" h="1766271">
                <a:moveTo>
                  <a:pt x="0" y="0"/>
                </a:moveTo>
                <a:lnTo>
                  <a:pt x="5939202" y="0"/>
                </a:lnTo>
                <a:lnTo>
                  <a:pt x="5939202" y="1766272"/>
                </a:lnTo>
                <a:lnTo>
                  <a:pt x="0" y="1766272"/>
                </a:lnTo>
                <a:lnTo>
                  <a:pt x="0" y="0"/>
                </a:lnTo>
                <a:close/>
              </a:path>
            </a:pathLst>
          </a:custGeom>
          <a:blipFill>
            <a:blip r:embed="rId5"/>
            <a:stretch>
              <a:fillRect b="-22061"/>
            </a:stretch>
          </a:blipFill>
        </p:spPr>
        <p:txBody>
          <a:bodyPr/>
          <a:lstStyle/>
          <a:p/>
        </p:txBody>
      </p:sp>
      <p:sp>
        <p:nvSpPr>
          <p:cNvPr id="6" name="Freeform 6"/>
          <p:cNvSpPr/>
          <p:nvPr/>
        </p:nvSpPr>
        <p:spPr>
          <a:xfrm>
            <a:off x="9891733" y="4130570"/>
            <a:ext cx="4246895" cy="1487590"/>
          </a:xfrm>
          <a:custGeom>
            <a:rect l="l" t="t" r="r" b="b"/>
            <a:pathLst>
              <a:path w="4246895" h="1487590">
                <a:moveTo>
                  <a:pt x="0" y="0"/>
                </a:moveTo>
                <a:lnTo>
                  <a:pt x="4246895" y="0"/>
                </a:lnTo>
                <a:lnTo>
                  <a:pt x="4246895" y="1487590"/>
                </a:lnTo>
                <a:lnTo>
                  <a:pt x="0" y="1487590"/>
                </a:lnTo>
                <a:lnTo>
                  <a:pt x="0" y="0"/>
                </a:lnTo>
                <a:close/>
              </a:path>
            </a:pathLst>
          </a:custGeom>
          <a:blipFill>
            <a:blip r:embed="rId6"/>
            <a:stretch>
              <a:fillRect l="-20865" t="-90920" r="-19596" b="-76248"/>
            </a:stretch>
          </a:blipFill>
        </p:spPr>
        <p:txBody>
          <a:bodyPr/>
          <a:lstStyle/>
          <a:p/>
        </p:txBody>
      </p:sp>
      <p:sp>
        <p:nvSpPr>
          <p:cNvPr id="7" name="Freeform 7"/>
          <p:cNvSpPr/>
          <p:nvPr/>
        </p:nvSpPr>
        <p:spPr>
          <a:xfrm>
            <a:off x="4740853" y="6813894"/>
            <a:ext cx="4117397" cy="1263524"/>
          </a:xfrm>
          <a:custGeom>
            <a:rect l="l" t="t" r="r" b="b"/>
            <a:pathLst>
              <a:path w="4117397" h="1263524">
                <a:moveTo>
                  <a:pt x="0" y="0"/>
                </a:moveTo>
                <a:lnTo>
                  <a:pt x="4117397" y="0"/>
                </a:lnTo>
                <a:lnTo>
                  <a:pt x="4117397" y="1263524"/>
                </a:lnTo>
                <a:lnTo>
                  <a:pt x="0" y="1263524"/>
                </a:lnTo>
                <a:lnTo>
                  <a:pt x="0" y="0"/>
                </a:lnTo>
                <a:close/>
              </a:path>
            </a:pathLst>
          </a:custGeom>
          <a:blipFill>
            <a:blip r:embed="rId7"/>
            <a:stretch>
              <a:fillRect t="-19267" b="-19225"/>
            </a:stretch>
          </a:blipFill>
        </p:spPr>
        <p:txBody>
          <a:bodyPr/>
          <a:lstStyle/>
          <a:p/>
        </p:txBody>
      </p:sp>
      <p:sp>
        <p:nvSpPr>
          <p:cNvPr id="8" name="Freeform 8"/>
          <p:cNvSpPr/>
          <p:nvPr/>
        </p:nvSpPr>
        <p:spPr>
          <a:xfrm>
            <a:off x="9334884" y="6310429"/>
            <a:ext cx="2432821" cy="2270453"/>
          </a:xfrm>
          <a:custGeom>
            <a:rect l="l" t="t" r="r" b="b"/>
            <a:pathLst>
              <a:path w="2432821" h="2270453">
                <a:moveTo>
                  <a:pt x="0" y="0"/>
                </a:moveTo>
                <a:lnTo>
                  <a:pt x="2432821" y="0"/>
                </a:lnTo>
                <a:lnTo>
                  <a:pt x="2432821" y="2270453"/>
                </a:lnTo>
                <a:lnTo>
                  <a:pt x="0" y="2270453"/>
                </a:lnTo>
                <a:lnTo>
                  <a:pt x="0" y="0"/>
                </a:lnTo>
                <a:close/>
              </a:path>
            </a:pathLst>
          </a:custGeom>
          <a:blipFill>
            <a:blip r:embed="rId8"/>
            <a:stretch>
              <a:fillRect l="-46666" r="-48303" b="-19481"/>
            </a:stretch>
          </a:blipFill>
        </p:spPr>
        <p:txBody>
          <a:bodyPr/>
          <a:lstStyle/>
          <a:p/>
        </p:txBody>
      </p:sp>
      <p:sp>
        <p:nvSpPr>
          <p:cNvPr id="9" name="TextBox 9"/>
          <p:cNvSpPr txBox="1"/>
          <p:nvPr/>
        </p:nvSpPr>
        <p:spPr>
          <a:xfrm>
            <a:off x="5420587" y="105352"/>
            <a:ext cx="6875326" cy="1193801"/>
          </a:xfrm>
          <a:prstGeom prst="rect">
            <a:avLst/>
          </a:prstGeom>
        </p:spPr>
        <p:txBody>
          <a:bodyPr lIns="0" tIns="0" rIns="0" bIns="0" rtlCol="0" anchor="t">
            <a:spAutoFit/>
          </a:bodyPr>
          <a:lstStyle/>
          <a:p>
            <a:pPr algn="ctr">
              <a:lnSpc>
                <a:spcPts val="9799"/>
              </a:lnSpc>
            </a:pPr>
            <a:r>
              <a:rPr lang="en-US" sz="6999">
                <a:solidFill>
                  <a:srgbClr val="FFFFFF"/>
                </a:solidFill>
                <a:latin typeface="DM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42012" b="-252"/>
            </a:stretch>
          </a:blipFill>
        </p:spPr>
        <p:txBody>
          <a:bodyPr/>
          <a:lstStyle/>
          <a:p/>
        </p:txBody>
      </p:sp>
      <p:sp>
        <p:nvSpPr>
          <p:cNvPr id="3" name="TextBox 3"/>
          <p:cNvSpPr txBox="1"/>
          <p:nvPr/>
        </p:nvSpPr>
        <p:spPr>
          <a:xfrm>
            <a:off x="5188221" y="809625"/>
            <a:ext cx="7204656" cy="415496"/>
          </a:xfrm>
          <a:prstGeom prst="rect">
            <a:avLst/>
          </a:prstGeom>
        </p:spPr>
        <p:txBody>
          <a:bodyPr lIns="0" tIns="0" rIns="0" bIns="0" rtlCol="0" anchor="t">
            <a:spAutoFit/>
          </a:bodyPr>
          <a:lstStyle/>
          <a:p>
            <a:pPr algn="ctr">
              <a:lnSpc>
                <a:spcPts val="3019"/>
              </a:lnSpc>
            </a:pPr>
            <a:r>
              <a:rPr lang="en-US" sz="3178">
                <a:solidFill>
                  <a:srgbClr val="FFFFFF"/>
                </a:solidFill>
                <a:latin typeface="Georgia Pro Bold"/>
              </a:rPr>
              <a:t>For Full Report</a:t>
            </a:r>
          </a:p>
        </p:txBody>
      </p:sp>
      <p:sp>
        <p:nvSpPr>
          <p:cNvPr id="4" name="TextBox 4"/>
          <p:cNvSpPr txBox="1"/>
          <p:nvPr/>
        </p:nvSpPr>
        <p:spPr>
          <a:xfrm>
            <a:off x="4036292" y="822111"/>
            <a:ext cx="9768952" cy="1429770"/>
          </a:xfrm>
          <a:prstGeom prst="rect">
            <a:avLst/>
          </a:prstGeom>
        </p:spPr>
        <p:txBody>
          <a:bodyPr lIns="0" tIns="0" rIns="0" bIns="0" rtlCol="0" anchor="t">
            <a:spAutoFit/>
          </a:bodyPr>
          <a:lstStyle/>
          <a:p>
            <a:pPr algn="ctr">
              <a:lnSpc>
                <a:spcPts val="11701"/>
              </a:lnSpc>
            </a:pPr>
            <a:r>
              <a:rPr lang="en-US" sz="8358">
                <a:solidFill>
                  <a:srgbClr val="FFFFFF"/>
                </a:solidFill>
                <a:latin typeface="Canva Sans Bold"/>
              </a:rPr>
              <a:t>Contact us</a:t>
            </a:r>
          </a:p>
        </p:txBody>
      </p:sp>
      <p:sp>
        <p:nvSpPr>
          <p:cNvPr id="5" name="Freeform 5"/>
          <p:cNvSpPr/>
          <p:nvPr/>
        </p:nvSpPr>
        <p:spPr>
          <a:xfrm>
            <a:off x="7338425" y="2106108"/>
            <a:ext cx="2904248" cy="1846679"/>
          </a:xfrm>
          <a:custGeom>
            <a:rect l="l" t="t" r="r" b="b"/>
            <a:pathLst>
              <a:path w="2904248" h="1846679">
                <a:moveTo>
                  <a:pt x="0" y="0"/>
                </a:moveTo>
                <a:lnTo>
                  <a:pt x="2904248" y="0"/>
                </a:lnTo>
                <a:lnTo>
                  <a:pt x="2904248" y="1846679"/>
                </a:lnTo>
                <a:lnTo>
                  <a:pt x="0" y="1846679"/>
                </a:lnTo>
                <a:lnTo>
                  <a:pt x="0" y="0"/>
                </a:lnTo>
                <a:close/>
              </a:path>
            </a:pathLst>
          </a:custGeom>
          <a:blipFill>
            <a:blip r:embed="rId3"/>
            <a:stretch>
              <a:fillRect/>
            </a:stretch>
          </a:blipFill>
        </p:spPr>
        <p:txBody>
          <a:bodyPr/>
          <a:lstStyle/>
          <a:p/>
        </p:txBody>
      </p:sp>
      <p:sp>
        <p:nvSpPr>
          <p:cNvPr id="6" name="TextBox 6"/>
          <p:cNvSpPr txBox="1"/>
          <p:nvPr/>
        </p:nvSpPr>
        <p:spPr>
          <a:xfrm>
            <a:off x="514350" y="3965209"/>
            <a:ext cx="17259300" cy="1141703"/>
          </a:xfrm>
          <a:prstGeom prst="rect">
            <a:avLst/>
          </a:prstGeom>
        </p:spPr>
        <p:txBody>
          <a:bodyPr lIns="0" tIns="0" rIns="0" bIns="0" rtlCol="0" anchor="t">
            <a:spAutoFit/>
          </a:bodyPr>
          <a:lstStyle/>
          <a:p>
            <a:pPr algn="ctr">
              <a:lnSpc>
                <a:spcPts val="9316"/>
              </a:lnSpc>
              <a:spcBef>
                <a:spcPct val="0"/>
              </a:spcBef>
            </a:pPr>
            <a:r>
              <a:rPr lang="en-US" sz="6654">
                <a:solidFill>
                  <a:srgbClr val="FFFFFF"/>
                </a:solidFill>
                <a:latin typeface="Lato Bold"/>
              </a:rPr>
              <a:t>COGNITIVE MARKET RESEARCH</a:t>
            </a:r>
          </a:p>
        </p:txBody>
      </p:sp>
      <p:sp>
        <p:nvSpPr>
          <p:cNvPr id="7" name="TextBox 7"/>
          <p:cNvSpPr txBox="1"/>
          <p:nvPr/>
        </p:nvSpPr>
        <p:spPr>
          <a:xfrm>
            <a:off x="4310278" y="5197359"/>
            <a:ext cx="9644029" cy="1055782"/>
          </a:xfrm>
          <a:prstGeom prst="rect">
            <a:avLst/>
          </a:prstGeom>
        </p:spPr>
        <p:txBody>
          <a:bodyPr lIns="0" tIns="0" rIns="0" bIns="0" rtlCol="0" anchor="t">
            <a:spAutoFit/>
          </a:bodyPr>
          <a:lstStyle/>
          <a:p>
            <a:pPr algn="ctr">
              <a:lnSpc>
                <a:spcPts val="4290"/>
              </a:lnSpc>
              <a:spcBef>
                <a:spcPct val="0"/>
              </a:spcBef>
            </a:pPr>
            <a:r>
              <a:rPr lang="en-US" sz="3064" spc="306">
                <a:solidFill>
                  <a:srgbClr val="FFFFFF"/>
                </a:solidFill>
                <a:latin typeface="Lato"/>
              </a:rPr>
              <a:t>Tel: +1 312-376-8303 | +44 020-8123-0732</a:t>
            </a:r>
          </a:p>
          <a:p>
            <a:pPr algn="ctr">
              <a:lnSpc>
                <a:spcPts val="4290"/>
              </a:lnSpc>
              <a:spcBef>
                <a:spcPct val="0"/>
              </a:spcBef>
            </a:pPr>
            <a:r>
              <a:rPr lang="en-US" sz="3064" spc="306">
                <a:solidFill>
                  <a:srgbClr val="FFFFFF"/>
                </a:solidFill>
                <a:latin typeface="Lato"/>
              </a:rPr>
              <a:t>India: (+91) 983-496-8611</a:t>
            </a:r>
          </a:p>
        </p:txBody>
      </p:sp>
      <p:sp>
        <p:nvSpPr>
          <p:cNvPr id="8" name="TextBox 8"/>
          <p:cNvSpPr txBox="1"/>
          <p:nvPr/>
        </p:nvSpPr>
        <p:spPr>
          <a:xfrm>
            <a:off x="2581539" y="6329456"/>
            <a:ext cx="12418019" cy="517640"/>
          </a:xfrm>
          <a:prstGeom prst="rect">
            <a:avLst/>
          </a:prstGeom>
        </p:spPr>
        <p:txBody>
          <a:bodyPr lIns="0" tIns="0" rIns="0" bIns="0" rtlCol="0" anchor="t">
            <a:spAutoFit/>
          </a:bodyPr>
          <a:lstStyle/>
          <a:p>
            <a:pPr algn="ctr">
              <a:lnSpc>
                <a:spcPts val="4285"/>
              </a:lnSpc>
            </a:pPr>
            <a:r>
              <a:rPr lang="en-US" sz="3060" spc="312">
                <a:solidFill>
                  <a:srgbClr val="FFFFFF"/>
                </a:solidFill>
                <a:latin typeface="Lato"/>
              </a:rPr>
              <a:t>sales@cognitivemarketresearch.com</a:t>
            </a:r>
          </a:p>
        </p:txBody>
      </p:sp>
      <p:sp>
        <p:nvSpPr>
          <p:cNvPr id="9" name="TextBox 9"/>
          <p:cNvSpPr txBox="1"/>
          <p:nvPr/>
        </p:nvSpPr>
        <p:spPr>
          <a:xfrm>
            <a:off x="1732527" y="6921664"/>
            <a:ext cx="14799531" cy="655278"/>
          </a:xfrm>
          <a:prstGeom prst="rect">
            <a:avLst/>
          </a:prstGeom>
        </p:spPr>
        <p:txBody>
          <a:bodyPr lIns="0" tIns="0" rIns="0" bIns="0" rtlCol="0" anchor="t">
            <a:spAutoFit/>
          </a:bodyPr>
          <a:lstStyle/>
          <a:p>
            <a:pPr algn="ctr">
              <a:lnSpc>
                <a:spcPts val="5357"/>
              </a:lnSpc>
              <a:spcBef>
                <a:spcPct val="0"/>
              </a:spcBef>
            </a:pPr>
            <a:r>
              <a:rPr lang="en-US" sz="3826" spc="382">
                <a:solidFill>
                  <a:srgbClr val="FFFFFF"/>
                </a:solidFill>
                <a:latin typeface="Lato"/>
              </a:rPr>
              <a:t>Access the Full Report : </a:t>
            </a:r>
            <a:r>
              <a:rPr lang="en-US" sz="3826" u="sng" spc="382">
                <a:solidFill>
                  <a:srgbClr val="FFFFFF"/>
                </a:solidFill>
                <a:latin typeface="Lato"/>
                <a:hlinkClick r:id="rId4" tooltip="https://www.cognitivemarketresearch.com/hazelnut-market-report"/>
              </a:rPr>
              <a:t>https://shorturl.at/hoqu7</a:t>
            </a:r>
          </a:p>
        </p:txBody>
      </p:sp>
      <p:sp>
        <p:nvSpPr>
          <p:cNvPr id="10" name="TextBox 10"/>
          <p:cNvSpPr txBox="1"/>
          <p:nvPr/>
        </p:nvSpPr>
        <p:spPr>
          <a:xfrm>
            <a:off x="4878455" y="9465071"/>
            <a:ext cx="8507676" cy="758820"/>
          </a:xfrm>
          <a:prstGeom prst="rect">
            <a:avLst/>
          </a:prstGeom>
        </p:spPr>
        <p:txBody>
          <a:bodyPr lIns="0" tIns="0" rIns="0" bIns="0" rtlCol="0" anchor="t">
            <a:spAutoFit/>
          </a:bodyPr>
          <a:lstStyle/>
          <a:p>
            <a:pPr algn="ctr">
              <a:lnSpc>
                <a:spcPts val="2974"/>
              </a:lnSpc>
            </a:pPr>
            <a:r>
              <a:rPr lang="en-US" sz="2833" spc="283">
                <a:solidFill>
                  <a:srgbClr val="FFFFFF"/>
                </a:solidFill>
                <a:latin typeface="Lato Bold"/>
              </a:rPr>
              <a:t>Please visit our website:</a:t>
            </a:r>
          </a:p>
          <a:p>
            <a:pPr algn="ctr">
              <a:lnSpc>
                <a:spcPts val="2974"/>
              </a:lnSpc>
            </a:pPr>
            <a:r>
              <a:rPr lang="en-US" sz="2833" u="sng" spc="283">
                <a:solidFill>
                  <a:srgbClr val="FFFFFF"/>
                </a:solidFill>
                <a:latin typeface="Lato Bold"/>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Hazelnut Market Report 2023</dc:title>
  <cp:lastModifiedBy>decipher market</cp:lastModifiedBy>
  <cp:revision>2</cp:revision>
  <dcterms:created xsi:type="dcterms:W3CDTF">2006-08-16T00:00:00Z</dcterms:created>
  <dcterms:modified xsi:type="dcterms:W3CDTF">2024-04-18T11:07:32Z</dcterms:modified>
</cp:coreProperties>
</file>