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hyperlink" Target="https://tinyurl.com/mrxtcju4"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18555" b="0"/>
            </a:stretch>
          </a:blipFill>
        </p:spPr>
        <p:txBody>
          <a:bodyPr/>
          <a:lstStyle/>
          <a:p/>
        </p:txBody>
      </p:sp>
      <p:grpSp>
        <p:nvGrpSpPr>
          <p:cNvPr id="3" name="Group 3"/>
          <p:cNvGrpSpPr/>
          <p:nvPr/>
        </p:nvGrpSpPr>
        <p:grpSpPr>
          <a:xfrm>
            <a:off x="0" y="0"/>
            <a:ext cx="8371532" cy="10287000"/>
            <a:chExt cx="2204848" cy="2709333"/>
          </a:xfrm>
        </p:grpSpPr>
        <p:sp>
          <p:nvSpPr>
            <p:cNvPr id="4" name="Freeform 4"/>
            <p:cNvSpPr/>
            <p:nvPr/>
          </p:nvSpPr>
          <p:spPr>
            <a:xfrm>
              <a:off x="0" y="0"/>
              <a:ext cx="2204848" cy="2709333"/>
            </a:xfrm>
            <a:custGeom>
              <a:rect l="l" t="t" r="r" b="b"/>
              <a:pathLst>
                <a:path w="2204848" h="2709333">
                  <a:moveTo>
                    <a:pt x="0" y="0"/>
                  </a:moveTo>
                  <a:lnTo>
                    <a:pt x="2204848" y="0"/>
                  </a:lnTo>
                  <a:lnTo>
                    <a:pt x="2204848" y="2709333"/>
                  </a:lnTo>
                  <a:lnTo>
                    <a:pt x="0" y="2709333"/>
                  </a:lnTo>
                  <a:close/>
                </a:path>
              </a:pathLst>
            </a:custGeom>
            <a:solidFill>
              <a:srgbClr val="4B301E">
                <a:alpha val="89804"/>
              </a:srgbClr>
            </a:solidFill>
          </p:spPr>
          <p:txBody>
            <a:bodyPr/>
            <a:lstStyle/>
            <a:p/>
          </p:txBody>
        </p:sp>
        <p:sp>
          <p:nvSpPr>
            <p:cNvPr id="5" name="TextBox 5"/>
            <p:cNvSpPr txBox="1"/>
            <p:nvPr/>
          </p:nvSpPr>
          <p:spPr>
            <a:xfrm>
              <a:off x="0" y="-38100"/>
              <a:ext cx="2204848"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47617" y="9419686"/>
            <a:ext cx="8076298" cy="606424"/>
          </a:xfrm>
          <a:prstGeom prst="rect">
            <a:avLst/>
          </a:prstGeom>
        </p:spPr>
        <p:txBody>
          <a:bodyPr lIns="0" tIns="0" rIns="0" bIns="0" rtlCol="0" anchor="t">
            <a:spAutoFit/>
          </a:bodyPr>
          <a:lstStyle/>
          <a:p>
            <a:pPr algn="ctr">
              <a:lnSpc>
                <a:spcPts val="4900"/>
              </a:lnSpc>
            </a:pPr>
            <a:r>
              <a:rPr lang="en-US" sz="3500">
                <a:solidFill>
                  <a:srgbClr val="FFFFFF"/>
                </a:solidFill>
                <a:latin typeface="DM Sans"/>
              </a:rPr>
              <a:t>Global,Regional,CountryAnalysis</a:t>
            </a:r>
          </a:p>
        </p:txBody>
      </p:sp>
      <p:sp>
        <p:nvSpPr>
          <p:cNvPr id="7" name="TextBox 7"/>
          <p:cNvSpPr txBox="1"/>
          <p:nvPr/>
        </p:nvSpPr>
        <p:spPr>
          <a:xfrm>
            <a:off x="147617" y="3624436"/>
            <a:ext cx="8076298" cy="3700885"/>
          </a:xfrm>
          <a:prstGeom prst="rect">
            <a:avLst/>
          </a:prstGeom>
        </p:spPr>
        <p:txBody>
          <a:bodyPr lIns="0" tIns="0" rIns="0" bIns="0" rtlCol="0" anchor="t">
            <a:spAutoFit/>
          </a:bodyPr>
          <a:lstStyle/>
          <a:p>
            <a:pPr>
              <a:lnSpc>
                <a:spcPts val="7154"/>
              </a:lnSpc>
            </a:pPr>
            <a:r>
              <a:rPr lang="en-US" sz="7200">
                <a:solidFill>
                  <a:srgbClr val="FFFFFF"/>
                </a:solidFill>
                <a:latin typeface="Canva Sans"/>
              </a:rPr>
              <a:t>GLOBAL </a:t>
            </a:r>
          </a:p>
          <a:p>
            <a:pPr>
              <a:lnSpc>
                <a:spcPts val="7154"/>
              </a:lnSpc>
            </a:pPr>
            <a:r>
              <a:rPr lang="en-US" sz="7200">
                <a:solidFill>
                  <a:srgbClr val="FFFFFF"/>
                </a:solidFill>
                <a:latin typeface="Canva Sans"/>
              </a:rPr>
              <a:t>HATS</a:t>
            </a:r>
          </a:p>
          <a:p>
            <a:pPr>
              <a:lnSpc>
                <a:spcPts val="7154"/>
              </a:lnSpc>
            </a:pPr>
            <a:r>
              <a:rPr lang="en-US" sz="7200">
                <a:solidFill>
                  <a:srgbClr val="FFFFFF"/>
                </a:solidFill>
                <a:latin typeface="Canva Sans"/>
              </a:rPr>
              <a:t>MARKET REPORT </a:t>
            </a:r>
          </a:p>
          <a:p>
            <a:pPr>
              <a:lnSpc>
                <a:spcPts val="7154"/>
              </a:lnSpc>
            </a:pPr>
            <a:r>
              <a:rPr lang="en-US" sz="72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966939" y="1678263"/>
            <a:ext cx="14354122" cy="6373701"/>
            <a:chExt cx="3780509" cy="1678670"/>
          </a:xfrm>
        </p:grpSpPr>
        <p:sp>
          <p:nvSpPr>
            <p:cNvPr id="4" name="Freeform 4"/>
            <p:cNvSpPr/>
            <p:nvPr/>
          </p:nvSpPr>
          <p:spPr>
            <a:xfrm>
              <a:off x="0" y="0"/>
              <a:ext cx="3780510" cy="1678670"/>
            </a:xfrm>
            <a:custGeom>
              <a:rect l="l" t="t" r="r" b="b"/>
              <a:pathLst>
                <a:path w="3780510" h="1678670">
                  <a:moveTo>
                    <a:pt x="0" y="0"/>
                  </a:moveTo>
                  <a:lnTo>
                    <a:pt x="3780510" y="0"/>
                  </a:lnTo>
                  <a:lnTo>
                    <a:pt x="3780510" y="1678670"/>
                  </a:lnTo>
                  <a:lnTo>
                    <a:pt x="0" y="1678670"/>
                  </a:lnTo>
                  <a:close/>
                </a:path>
              </a:pathLst>
            </a:custGeom>
            <a:solidFill>
              <a:srgbClr val="1A1A17">
                <a:alpha val="69804"/>
              </a:srgbClr>
            </a:solidFill>
          </p:spPr>
          <p:txBody>
            <a:bodyPr/>
            <a:lstStyle/>
            <a:p/>
          </p:txBody>
        </p:sp>
        <p:sp>
          <p:nvSpPr>
            <p:cNvPr id="5" name="TextBox 5"/>
            <p:cNvSpPr txBox="1"/>
            <p:nvPr/>
          </p:nvSpPr>
          <p:spPr>
            <a:xfrm>
              <a:off x="0" y="-38100"/>
              <a:ext cx="3780509" cy="1716770"/>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182015" y="3225165"/>
            <a:ext cx="13923970" cy="4162426"/>
          </a:xfrm>
          <a:prstGeom prst="rect">
            <a:avLst/>
          </a:prstGeom>
        </p:spPr>
        <p:txBody>
          <a:bodyPr lIns="0" tIns="0" rIns="0" bIns="0" rtlCol="0" anchor="t">
            <a:spAutoFit/>
          </a:bodyPr>
          <a:lstStyle/>
          <a:p>
            <a:pPr>
              <a:lnSpc>
                <a:spcPts val="4199"/>
              </a:lnSpc>
              <a:spcBef>
                <a:spcPct val="0"/>
              </a:spcBef>
            </a:pPr>
            <a:r>
              <a:rPr lang="en-US" sz="2999">
                <a:solidFill>
                  <a:srgbClr val="FFFFFF"/>
                </a:solidFill>
                <a:latin typeface="Canva Sans"/>
              </a:rPr>
              <a:t>Increasing numbers of people living in cities worldwide have raised the bar for style trends everywhere, helping fuel demand. An opportunity for market expansion is the growing popularity of smart headwear that tracks vital signs and energy use. Additionally, rising athlete demand is fueling the expansion of the global market for sports hats. Hats are in high demand because athletes in outdoor sports like baseball, cricket, and polo wear them frequently to block the sun and keep their eyes safe from the glare. This is expected to fuel the market growth over the next few years.</a:t>
            </a:r>
          </a:p>
        </p:txBody>
      </p:sp>
      <p:sp>
        <p:nvSpPr>
          <p:cNvPr id="7" name="TextBox 7"/>
          <p:cNvSpPr txBox="1"/>
          <p:nvPr/>
        </p:nvSpPr>
        <p:spPr>
          <a:xfrm>
            <a:off x="4536580" y="2055746"/>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55"/>
            </a:stretch>
          </a:blipFill>
        </p:spPr>
        <p:txBody>
          <a:bodyPr/>
          <a:lstStyle/>
          <a:p/>
        </p:txBody>
      </p:sp>
      <p:grpSp>
        <p:nvGrpSpPr>
          <p:cNvPr id="3" name="Group 3"/>
          <p:cNvGrpSpPr/>
          <p:nvPr/>
        </p:nvGrpSpPr>
        <p:grpSpPr>
          <a:xfrm>
            <a:off x="134486" y="5824500"/>
            <a:ext cx="8693898" cy="2632070"/>
            <a:chExt cx="860407" cy="260488"/>
          </a:xfrm>
        </p:grpSpPr>
        <p:sp>
          <p:nvSpPr>
            <p:cNvPr id="4" name="Freeform 4"/>
            <p:cNvSpPr/>
            <p:nvPr/>
          </p:nvSpPr>
          <p:spPr>
            <a:xfrm>
              <a:off x="0" y="0"/>
              <a:ext cx="860407" cy="260488"/>
            </a:xfrm>
            <a:custGeom>
              <a:rect l="l" t="t" r="r" b="b"/>
              <a:pathLst>
                <a:path w="860407" h="260488">
                  <a:moveTo>
                    <a:pt x="89050" y="0"/>
                  </a:moveTo>
                  <a:lnTo>
                    <a:pt x="771357" y="0"/>
                  </a:lnTo>
                  <a:cubicBezTo>
                    <a:pt x="820538" y="0"/>
                    <a:pt x="860407" y="39869"/>
                    <a:pt x="860407" y="89050"/>
                  </a:cubicBezTo>
                  <a:lnTo>
                    <a:pt x="860407" y="171438"/>
                  </a:lnTo>
                  <a:cubicBezTo>
                    <a:pt x="860407" y="220619"/>
                    <a:pt x="820538" y="260488"/>
                    <a:pt x="771357" y="260488"/>
                  </a:cubicBezTo>
                  <a:lnTo>
                    <a:pt x="89050" y="260488"/>
                  </a:lnTo>
                  <a:cubicBezTo>
                    <a:pt x="39869" y="260488"/>
                    <a:pt x="0" y="220619"/>
                    <a:pt x="0" y="171438"/>
                  </a:cubicBezTo>
                  <a:lnTo>
                    <a:pt x="0" y="89050"/>
                  </a:lnTo>
                  <a:cubicBezTo>
                    <a:pt x="0" y="39869"/>
                    <a:pt x="39869" y="0"/>
                    <a:pt x="89050" y="0"/>
                  </a:cubicBezTo>
                  <a:close/>
                </a:path>
              </a:pathLst>
            </a:custGeom>
            <a:solidFill>
              <a:srgbClr val="4B301E"/>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492375" y="6147895"/>
            <a:ext cx="2123503" cy="2120849"/>
          </a:xfrm>
          <a:custGeom>
            <a:rect l="l" t="t" r="r" b="b"/>
            <a:pathLst>
              <a:path w="2123503" h="2120849">
                <a:moveTo>
                  <a:pt x="0" y="0"/>
                </a:moveTo>
                <a:lnTo>
                  <a:pt x="2123503" y="0"/>
                </a:lnTo>
                <a:lnTo>
                  <a:pt x="2123503" y="2120848"/>
                </a:lnTo>
                <a:lnTo>
                  <a:pt x="0" y="2120848"/>
                </a:lnTo>
                <a:lnTo>
                  <a:pt x="0" y="0"/>
                </a:lnTo>
                <a:close/>
              </a:path>
            </a:pathLst>
          </a:custGeom>
          <a:blipFill>
            <a:blip r:embed="rId3"/>
            <a:stretch>
              <a:fillRect/>
            </a:stretch>
          </a:blipFill>
        </p:spPr>
        <p:txBody>
          <a:bodyPr/>
          <a:lstStyle/>
          <a:p/>
        </p:txBody>
      </p:sp>
      <p:grpSp>
        <p:nvGrpSpPr>
          <p:cNvPr id="7" name="Group 7"/>
          <p:cNvGrpSpPr/>
          <p:nvPr/>
        </p:nvGrpSpPr>
        <p:grpSpPr>
          <a:xfrm>
            <a:off x="442866" y="6063022"/>
            <a:ext cx="2092229" cy="2092229"/>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722657" y="6602627"/>
            <a:ext cx="1532649" cy="1283449"/>
          </a:xfrm>
          <a:prstGeom prst="rect">
            <a:avLst/>
          </a:prstGeom>
        </p:spPr>
        <p:txBody>
          <a:bodyPr lIns="0" tIns="0" rIns="0" bIns="0" rtlCol="0" anchor="t">
            <a:spAutoFit/>
          </a:bodyPr>
          <a:lstStyle/>
          <a:p>
            <a:pPr algn="ctr">
              <a:lnSpc>
                <a:spcPts val="3069"/>
              </a:lnSpc>
            </a:pPr>
            <a:r>
              <a:rPr lang="en-US" sz="4513">
                <a:solidFill>
                  <a:srgbClr val="1E3048"/>
                </a:solidFill>
                <a:latin typeface="Poppins Bold"/>
              </a:rPr>
              <a:t>2023- 2030</a:t>
            </a:r>
          </a:p>
        </p:txBody>
      </p:sp>
      <p:sp>
        <p:nvSpPr>
          <p:cNvPr id="14" name="TextBox 14"/>
          <p:cNvSpPr txBox="1"/>
          <p:nvPr/>
        </p:nvSpPr>
        <p:spPr>
          <a:xfrm>
            <a:off x="2535096" y="6201994"/>
            <a:ext cx="5841370" cy="1734206"/>
          </a:xfrm>
          <a:prstGeom prst="rect">
            <a:avLst/>
          </a:prstGeom>
        </p:spPr>
        <p:txBody>
          <a:bodyPr lIns="0" tIns="0" rIns="0" bIns="0" rtlCol="0" anchor="t">
            <a:spAutoFit/>
          </a:bodyPr>
          <a:lstStyle/>
          <a:p>
            <a:pPr algn="ctr">
              <a:lnSpc>
                <a:spcPts val="6773"/>
              </a:lnSpc>
            </a:pPr>
            <a:r>
              <a:rPr lang="en-US" sz="4837">
                <a:solidFill>
                  <a:srgbClr val="FFFFFF"/>
                </a:solidFill>
                <a:latin typeface="Poppins"/>
              </a:rPr>
              <a:t>CAGR</a:t>
            </a:r>
          </a:p>
          <a:p>
            <a:pPr algn="ctr">
              <a:lnSpc>
                <a:spcPts val="6773"/>
              </a:lnSpc>
              <a:spcBef>
                <a:spcPct val="0"/>
              </a:spcBef>
            </a:pPr>
            <a:r>
              <a:rPr lang="en-US" sz="4837">
                <a:solidFill>
                  <a:srgbClr val="FFFFFF"/>
                </a:solidFill>
                <a:latin typeface="Poppins"/>
              </a:rPr>
              <a:t> 4.60%</a:t>
            </a:r>
          </a:p>
        </p:txBody>
      </p:sp>
      <p:sp>
        <p:nvSpPr>
          <p:cNvPr id="15" name="TextBox 15"/>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grpSp>
        <p:nvGrpSpPr>
          <p:cNvPr id="16" name="Group 16"/>
          <p:cNvGrpSpPr/>
          <p:nvPr/>
        </p:nvGrpSpPr>
        <p:grpSpPr>
          <a:xfrm>
            <a:off x="196484" y="2859399"/>
            <a:ext cx="8693898" cy="2632070"/>
            <a:chExt cx="860407" cy="260488"/>
          </a:xfrm>
        </p:grpSpPr>
        <p:sp>
          <p:nvSpPr>
            <p:cNvPr id="17" name="Freeform 17"/>
            <p:cNvSpPr/>
            <p:nvPr/>
          </p:nvSpPr>
          <p:spPr>
            <a:xfrm>
              <a:off x="0" y="0"/>
              <a:ext cx="860407" cy="260488"/>
            </a:xfrm>
            <a:custGeom>
              <a:rect l="l" t="t" r="r" b="b"/>
              <a:pathLst>
                <a:path w="860407" h="260488">
                  <a:moveTo>
                    <a:pt x="89050" y="0"/>
                  </a:moveTo>
                  <a:lnTo>
                    <a:pt x="771357" y="0"/>
                  </a:lnTo>
                  <a:cubicBezTo>
                    <a:pt x="820538" y="0"/>
                    <a:pt x="860407" y="39869"/>
                    <a:pt x="860407" y="89050"/>
                  </a:cubicBezTo>
                  <a:lnTo>
                    <a:pt x="860407" y="171438"/>
                  </a:lnTo>
                  <a:cubicBezTo>
                    <a:pt x="860407" y="220619"/>
                    <a:pt x="820538" y="260488"/>
                    <a:pt x="771357" y="260488"/>
                  </a:cubicBezTo>
                  <a:lnTo>
                    <a:pt x="89050" y="260488"/>
                  </a:lnTo>
                  <a:cubicBezTo>
                    <a:pt x="39869" y="260488"/>
                    <a:pt x="0" y="220619"/>
                    <a:pt x="0" y="171438"/>
                  </a:cubicBezTo>
                  <a:lnTo>
                    <a:pt x="0" y="89050"/>
                  </a:lnTo>
                  <a:cubicBezTo>
                    <a:pt x="0" y="39869"/>
                    <a:pt x="39869" y="0"/>
                    <a:pt x="89050" y="0"/>
                  </a:cubicBezTo>
                  <a:close/>
                </a:path>
              </a:pathLst>
            </a:custGeom>
            <a:solidFill>
              <a:srgbClr val="4B301E"/>
            </a:solidFill>
          </p:spPr>
          <p:txBody>
            <a:bodyPr/>
            <a:lstStyle/>
            <a:p/>
          </p:txBody>
        </p:sp>
        <p:sp>
          <p:nvSpPr>
            <p:cNvPr id="18" name="TextBox 1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9" name="Freeform 19"/>
          <p:cNvSpPr/>
          <p:nvPr/>
        </p:nvSpPr>
        <p:spPr>
          <a:xfrm>
            <a:off x="554373" y="3182794"/>
            <a:ext cx="2123503" cy="2120849"/>
          </a:xfrm>
          <a:custGeom>
            <a:rect l="l" t="t" r="r" b="b"/>
            <a:pathLst>
              <a:path w="2123503" h="2120849">
                <a:moveTo>
                  <a:pt x="0" y="0"/>
                </a:moveTo>
                <a:lnTo>
                  <a:pt x="2123503" y="0"/>
                </a:lnTo>
                <a:lnTo>
                  <a:pt x="2123503" y="2120849"/>
                </a:lnTo>
                <a:lnTo>
                  <a:pt x="0" y="2120849"/>
                </a:lnTo>
                <a:lnTo>
                  <a:pt x="0" y="0"/>
                </a:lnTo>
                <a:close/>
              </a:path>
            </a:pathLst>
          </a:custGeom>
          <a:blipFill>
            <a:blip r:embed="rId3"/>
            <a:stretch>
              <a:fillRect/>
            </a:stretch>
          </a:blipFill>
        </p:spPr>
        <p:txBody>
          <a:bodyPr/>
          <a:lstStyle/>
          <a:p/>
        </p:txBody>
      </p:sp>
      <p:grpSp>
        <p:nvGrpSpPr>
          <p:cNvPr id="20" name="Group 20"/>
          <p:cNvGrpSpPr/>
          <p:nvPr/>
        </p:nvGrpSpPr>
        <p:grpSpPr>
          <a:xfrm>
            <a:off x="504864" y="3097922"/>
            <a:ext cx="2092229" cy="2092229"/>
            <a:chExt cx="812800" cy="812800"/>
          </a:xfrm>
        </p:grpSpPr>
        <p:sp>
          <p:nvSpPr>
            <p:cNvPr id="21" name="Freeform 2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2" name="TextBox 2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3" name="TextBox 23"/>
          <p:cNvSpPr txBox="1"/>
          <p:nvPr/>
        </p:nvSpPr>
        <p:spPr>
          <a:xfrm>
            <a:off x="722657" y="4080770"/>
            <a:ext cx="1532649" cy="505872"/>
          </a:xfrm>
          <a:prstGeom prst="rect">
            <a:avLst/>
          </a:prstGeom>
        </p:spPr>
        <p:txBody>
          <a:bodyPr lIns="0" tIns="0" rIns="0" bIns="0" rtlCol="0" anchor="t">
            <a:spAutoFit/>
          </a:bodyPr>
          <a:lstStyle/>
          <a:p>
            <a:pPr algn="ctr">
              <a:lnSpc>
                <a:spcPts val="3069"/>
              </a:lnSpc>
            </a:pPr>
            <a:r>
              <a:rPr lang="en-US" sz="4513">
                <a:solidFill>
                  <a:srgbClr val="1E3048"/>
                </a:solidFill>
                <a:latin typeface="Poppins Bold"/>
              </a:rPr>
              <a:t>2023</a:t>
            </a:r>
          </a:p>
        </p:txBody>
      </p:sp>
      <p:sp>
        <p:nvSpPr>
          <p:cNvPr id="24" name="TextBox 24"/>
          <p:cNvSpPr txBox="1"/>
          <p:nvPr/>
        </p:nvSpPr>
        <p:spPr>
          <a:xfrm>
            <a:off x="2597094" y="3236893"/>
            <a:ext cx="5841370" cy="1734206"/>
          </a:xfrm>
          <a:prstGeom prst="rect">
            <a:avLst/>
          </a:prstGeom>
        </p:spPr>
        <p:txBody>
          <a:bodyPr lIns="0" tIns="0" rIns="0" bIns="0" rtlCol="0" anchor="t">
            <a:spAutoFit/>
          </a:bodyPr>
          <a:lstStyle/>
          <a:p>
            <a:pPr algn="ctr">
              <a:lnSpc>
                <a:spcPts val="6773"/>
              </a:lnSpc>
            </a:pPr>
            <a:r>
              <a:rPr lang="en-US" sz="4837">
                <a:solidFill>
                  <a:srgbClr val="FFFFFF"/>
                </a:solidFill>
                <a:latin typeface="Poppins"/>
              </a:rPr>
              <a:t>MARKET SIZE</a:t>
            </a:r>
          </a:p>
          <a:p>
            <a:pPr algn="ctr">
              <a:lnSpc>
                <a:spcPts val="6773"/>
              </a:lnSpc>
              <a:spcBef>
                <a:spcPct val="0"/>
              </a:spcBef>
            </a:pPr>
            <a:r>
              <a:rPr lang="en-US" sz="4837">
                <a:solidFill>
                  <a:srgbClr val="FFFFFF"/>
                </a:solidFill>
                <a:latin typeface="Poppins"/>
              </a:rPr>
              <a:t>USD 8.8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6888"/>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294989" y="2022359"/>
            <a:ext cx="6583881" cy="3317120"/>
            <a:chExt cx="7349212" cy="3702712"/>
          </a:xfrm>
        </p:grpSpPr>
        <p:sp>
          <p:nvSpPr>
            <p:cNvPr id="7" name="Freeform 7"/>
            <p:cNvSpPr/>
            <p:nvPr/>
          </p:nvSpPr>
          <p:spPr>
            <a:xfrm>
              <a:off x="0" y="0"/>
              <a:ext cx="7349213" cy="3702712"/>
            </a:xfrm>
            <a:custGeom>
              <a:rect l="l" t="t" r="r" b="b"/>
              <a:pathLst>
                <a:path w="7349212" h="3702712">
                  <a:moveTo>
                    <a:pt x="7224752" y="3702712"/>
                  </a:moveTo>
                  <a:lnTo>
                    <a:pt x="124460" y="3702712"/>
                  </a:lnTo>
                  <a:cubicBezTo>
                    <a:pt x="55880" y="3702712"/>
                    <a:pt x="0" y="3646832"/>
                    <a:pt x="0" y="3578252"/>
                  </a:cubicBezTo>
                  <a:lnTo>
                    <a:pt x="0" y="124460"/>
                  </a:lnTo>
                  <a:cubicBezTo>
                    <a:pt x="0" y="55880"/>
                    <a:pt x="55880" y="0"/>
                    <a:pt x="124460" y="0"/>
                  </a:cubicBezTo>
                  <a:lnTo>
                    <a:pt x="7224752" y="0"/>
                  </a:lnTo>
                  <a:cubicBezTo>
                    <a:pt x="7293332" y="0"/>
                    <a:pt x="7349213" y="55880"/>
                    <a:pt x="7349213" y="124460"/>
                  </a:cubicBezTo>
                  <a:lnTo>
                    <a:pt x="7349213" y="3578252"/>
                  </a:lnTo>
                  <a:cubicBezTo>
                    <a:pt x="7349213" y="3646832"/>
                    <a:pt x="7293332" y="3702712"/>
                    <a:pt x="7224752" y="3702712"/>
                  </a:cubicBezTo>
                  <a:close/>
                </a:path>
              </a:pathLst>
            </a:custGeom>
            <a:solidFill>
              <a:srgbClr val="3E3124"/>
            </a:solidFill>
          </p:spPr>
          <p:txBody>
            <a:bodyPr/>
            <a:lstStyle/>
            <a:p/>
          </p:txBody>
        </p:sp>
      </p:grpSp>
      <p:grpSp>
        <p:nvGrpSpPr>
          <p:cNvPr id="8" name="Group 8"/>
          <p:cNvGrpSpPr/>
          <p:nvPr/>
        </p:nvGrpSpPr>
        <p:grpSpPr>
          <a:xfrm rot="5400000">
            <a:off x="1239116" y="1715931"/>
            <a:ext cx="921484" cy="3929976"/>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294989" y="5941180"/>
            <a:ext cx="6583881" cy="3317120"/>
            <a:chExt cx="7349212" cy="3702712"/>
          </a:xfrm>
        </p:grpSpPr>
        <p:sp>
          <p:nvSpPr>
            <p:cNvPr id="11" name="Freeform 11"/>
            <p:cNvSpPr/>
            <p:nvPr/>
          </p:nvSpPr>
          <p:spPr>
            <a:xfrm>
              <a:off x="0" y="0"/>
              <a:ext cx="7349213" cy="3702712"/>
            </a:xfrm>
            <a:custGeom>
              <a:rect l="l" t="t" r="r" b="b"/>
              <a:pathLst>
                <a:path w="7349212" h="3702712">
                  <a:moveTo>
                    <a:pt x="7224752" y="3702712"/>
                  </a:moveTo>
                  <a:lnTo>
                    <a:pt x="124460" y="3702712"/>
                  </a:lnTo>
                  <a:cubicBezTo>
                    <a:pt x="55880" y="3702712"/>
                    <a:pt x="0" y="3646832"/>
                    <a:pt x="0" y="3578252"/>
                  </a:cubicBezTo>
                  <a:lnTo>
                    <a:pt x="0" y="124460"/>
                  </a:lnTo>
                  <a:cubicBezTo>
                    <a:pt x="0" y="55880"/>
                    <a:pt x="55880" y="0"/>
                    <a:pt x="124460" y="0"/>
                  </a:cubicBezTo>
                  <a:lnTo>
                    <a:pt x="7224752" y="0"/>
                  </a:lnTo>
                  <a:cubicBezTo>
                    <a:pt x="7293332" y="0"/>
                    <a:pt x="7349213" y="55880"/>
                    <a:pt x="7349213" y="124460"/>
                  </a:cubicBezTo>
                  <a:lnTo>
                    <a:pt x="7349213" y="3578252"/>
                  </a:lnTo>
                  <a:cubicBezTo>
                    <a:pt x="7349213" y="3646832"/>
                    <a:pt x="7293332" y="3702712"/>
                    <a:pt x="7224752" y="3702712"/>
                  </a:cubicBezTo>
                  <a:close/>
                </a:path>
              </a:pathLst>
            </a:custGeom>
            <a:solidFill>
              <a:srgbClr val="B1865F"/>
            </a:solidFill>
          </p:spPr>
          <p:txBody>
            <a:bodyPr/>
            <a:lstStyle/>
            <a:p/>
          </p:txBody>
        </p:sp>
      </p:grpSp>
      <p:grpSp>
        <p:nvGrpSpPr>
          <p:cNvPr id="12" name="Group 12"/>
          <p:cNvGrpSpPr/>
          <p:nvPr/>
        </p:nvGrpSpPr>
        <p:grpSpPr>
          <a:xfrm rot="5400000">
            <a:off x="1239116" y="5634752"/>
            <a:ext cx="921484" cy="3929976"/>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3923881" y="2666497"/>
            <a:ext cx="4577566" cy="1902522"/>
          </a:xfrm>
          <a:prstGeom prst="rect">
            <a:avLst/>
          </a:prstGeom>
        </p:spPr>
        <p:txBody>
          <a:bodyPr lIns="0" tIns="0" rIns="0" bIns="0" rtlCol="0" anchor="t">
            <a:spAutoFit/>
          </a:bodyPr>
          <a:lstStyle/>
          <a:p>
            <a:pPr marL="787612" lvl="1" indent="-393806">
              <a:lnSpc>
                <a:spcPts val="5107"/>
              </a:lnSpc>
              <a:buFont typeface="Arial"/>
              <a:buChar char="•"/>
            </a:pPr>
            <a:r>
              <a:rPr lang="en-US" sz="3648">
                <a:solidFill>
                  <a:srgbClr val="FFFFFF"/>
                </a:solidFill>
                <a:latin typeface="Montserrat"/>
              </a:rPr>
              <a:t>Women’s Hats</a:t>
            </a:r>
          </a:p>
          <a:p>
            <a:pPr marL="787612" lvl="1" indent="-393806">
              <a:lnSpc>
                <a:spcPts val="5107"/>
              </a:lnSpc>
              <a:buFont typeface="Arial"/>
              <a:buChar char="•"/>
            </a:pPr>
            <a:r>
              <a:rPr lang="en-US" sz="3648">
                <a:solidFill>
                  <a:srgbClr val="FFFFFF"/>
                </a:solidFill>
                <a:latin typeface="Montserrat"/>
              </a:rPr>
              <a:t>Men’s Hats</a:t>
            </a:r>
          </a:p>
          <a:p>
            <a:pPr marL="787612" lvl="1" indent="-393806">
              <a:lnSpc>
                <a:spcPts val="5107"/>
              </a:lnSpc>
              <a:buFont typeface="Arial"/>
              <a:buChar char="•"/>
            </a:pPr>
            <a:r>
              <a:rPr lang="en-US" sz="3648">
                <a:solidFill>
                  <a:srgbClr val="FFFFFF"/>
                </a:solidFill>
                <a:latin typeface="Montserrat"/>
              </a:rPr>
              <a:t>Unisex Hats</a:t>
            </a:r>
          </a:p>
        </p:txBody>
      </p:sp>
      <p:sp>
        <p:nvSpPr>
          <p:cNvPr id="16" name="TextBox 16"/>
          <p:cNvSpPr txBox="1"/>
          <p:nvPr/>
        </p:nvSpPr>
        <p:spPr>
          <a:xfrm>
            <a:off x="13948" y="3277327"/>
            <a:ext cx="3371821" cy="804688"/>
          </a:xfrm>
          <a:prstGeom prst="rect">
            <a:avLst/>
          </a:prstGeom>
        </p:spPr>
        <p:txBody>
          <a:bodyPr lIns="0" tIns="0" rIns="0" bIns="0" rtlCol="0" anchor="t">
            <a:spAutoFit/>
          </a:bodyPr>
          <a:lstStyle/>
          <a:p>
            <a:pPr algn="ctr">
              <a:lnSpc>
                <a:spcPts val="3158"/>
              </a:lnSpc>
            </a:pPr>
            <a:r>
              <a:rPr lang="en-US" sz="3127">
                <a:solidFill>
                  <a:srgbClr val="43B4BE"/>
                </a:solidFill>
                <a:latin typeface="Montserrat Classic"/>
              </a:rPr>
              <a:t>Product Type Segment</a:t>
            </a:r>
          </a:p>
        </p:txBody>
      </p:sp>
      <p:sp>
        <p:nvSpPr>
          <p:cNvPr id="17" name="TextBox 17"/>
          <p:cNvSpPr txBox="1"/>
          <p:nvPr/>
        </p:nvSpPr>
        <p:spPr>
          <a:xfrm>
            <a:off x="3923881" y="5972306"/>
            <a:ext cx="4577566" cy="3188194"/>
          </a:xfrm>
          <a:prstGeom prst="rect">
            <a:avLst/>
          </a:prstGeom>
        </p:spPr>
        <p:txBody>
          <a:bodyPr lIns="0" tIns="0" rIns="0" bIns="0" rtlCol="0" anchor="t">
            <a:spAutoFit/>
          </a:bodyPr>
          <a:lstStyle/>
          <a:p>
            <a:pPr marL="787612" lvl="1" indent="-393806">
              <a:lnSpc>
                <a:spcPts val="5107"/>
              </a:lnSpc>
              <a:buFont typeface="Arial"/>
              <a:buChar char="•"/>
            </a:pPr>
            <a:r>
              <a:rPr lang="en-US" sz="3648">
                <a:solidFill>
                  <a:srgbClr val="FFFFFF"/>
                </a:solidFill>
                <a:latin typeface="Montserrat"/>
              </a:rPr>
              <a:t>Cotton</a:t>
            </a:r>
          </a:p>
          <a:p>
            <a:pPr marL="787612" lvl="1" indent="-393806">
              <a:lnSpc>
                <a:spcPts val="5107"/>
              </a:lnSpc>
              <a:buFont typeface="Arial"/>
              <a:buChar char="•"/>
            </a:pPr>
            <a:r>
              <a:rPr lang="en-US" sz="3648">
                <a:solidFill>
                  <a:srgbClr val="FFFFFF"/>
                </a:solidFill>
                <a:latin typeface="Montserrat"/>
              </a:rPr>
              <a:t>Wool</a:t>
            </a:r>
          </a:p>
          <a:p>
            <a:pPr marL="787612" lvl="1" indent="-393806">
              <a:lnSpc>
                <a:spcPts val="5107"/>
              </a:lnSpc>
              <a:buFont typeface="Arial"/>
              <a:buChar char="•"/>
            </a:pPr>
            <a:r>
              <a:rPr lang="en-US" sz="3648">
                <a:solidFill>
                  <a:srgbClr val="FFFFFF"/>
                </a:solidFill>
                <a:latin typeface="Montserrat"/>
              </a:rPr>
              <a:t>Synthetic</a:t>
            </a:r>
          </a:p>
          <a:p>
            <a:pPr marL="787612" lvl="1" indent="-393806">
              <a:lnSpc>
                <a:spcPts val="5107"/>
              </a:lnSpc>
              <a:buFont typeface="Arial"/>
              <a:buChar char="•"/>
            </a:pPr>
            <a:r>
              <a:rPr lang="en-US" sz="3648">
                <a:solidFill>
                  <a:srgbClr val="FFFFFF"/>
                </a:solidFill>
                <a:latin typeface="Montserrat"/>
              </a:rPr>
              <a:t>Straw</a:t>
            </a:r>
          </a:p>
          <a:p>
            <a:pPr marL="787612" lvl="1" indent="-393806">
              <a:lnSpc>
                <a:spcPts val="5107"/>
              </a:lnSpc>
              <a:buFont typeface="Arial"/>
              <a:buChar char="•"/>
            </a:pPr>
            <a:r>
              <a:rPr lang="en-US" sz="3648">
                <a:solidFill>
                  <a:srgbClr val="FFFFFF"/>
                </a:solidFill>
                <a:latin typeface="Montserrat"/>
              </a:rPr>
              <a:t>Felt</a:t>
            </a:r>
          </a:p>
        </p:txBody>
      </p:sp>
      <p:sp>
        <p:nvSpPr>
          <p:cNvPr id="18" name="TextBox 18"/>
          <p:cNvSpPr txBox="1"/>
          <p:nvPr/>
        </p:nvSpPr>
        <p:spPr>
          <a:xfrm>
            <a:off x="13948" y="7255794"/>
            <a:ext cx="3371821" cy="804688"/>
          </a:xfrm>
          <a:prstGeom prst="rect">
            <a:avLst/>
          </a:prstGeom>
        </p:spPr>
        <p:txBody>
          <a:bodyPr lIns="0" tIns="0" rIns="0" bIns="0" rtlCol="0" anchor="t">
            <a:spAutoFit/>
          </a:bodyPr>
          <a:lstStyle/>
          <a:p>
            <a:pPr algn="ctr">
              <a:lnSpc>
                <a:spcPts val="3158"/>
              </a:lnSpc>
            </a:pPr>
            <a:r>
              <a:rPr lang="en-US" sz="3127">
                <a:solidFill>
                  <a:srgbClr val="43B4BE"/>
                </a:solidFill>
                <a:latin typeface="Montserrat Classic"/>
              </a:rPr>
              <a:t>Application Segment</a:t>
            </a:r>
          </a:p>
        </p:txBody>
      </p:sp>
      <p:grpSp>
        <p:nvGrpSpPr>
          <p:cNvPr id="19" name="Group 19"/>
          <p:cNvGrpSpPr/>
          <p:nvPr/>
        </p:nvGrpSpPr>
        <p:grpSpPr>
          <a:xfrm>
            <a:off x="11704119" y="4282621"/>
            <a:ext cx="6583881" cy="3317120"/>
            <a:chExt cx="7349212" cy="3702712"/>
          </a:xfrm>
        </p:grpSpPr>
        <p:sp>
          <p:nvSpPr>
            <p:cNvPr id="20" name="Freeform 20"/>
            <p:cNvSpPr/>
            <p:nvPr/>
          </p:nvSpPr>
          <p:spPr>
            <a:xfrm>
              <a:off x="0" y="0"/>
              <a:ext cx="7349213" cy="3702712"/>
            </a:xfrm>
            <a:custGeom>
              <a:rect l="l" t="t" r="r" b="b"/>
              <a:pathLst>
                <a:path w="7349212" h="3702712">
                  <a:moveTo>
                    <a:pt x="7224752" y="3702712"/>
                  </a:moveTo>
                  <a:lnTo>
                    <a:pt x="124460" y="3702712"/>
                  </a:lnTo>
                  <a:cubicBezTo>
                    <a:pt x="55880" y="3702712"/>
                    <a:pt x="0" y="3646832"/>
                    <a:pt x="0" y="3578252"/>
                  </a:cubicBezTo>
                  <a:lnTo>
                    <a:pt x="0" y="124460"/>
                  </a:lnTo>
                  <a:cubicBezTo>
                    <a:pt x="0" y="55880"/>
                    <a:pt x="55880" y="0"/>
                    <a:pt x="124460" y="0"/>
                  </a:cubicBezTo>
                  <a:lnTo>
                    <a:pt x="7224752" y="0"/>
                  </a:lnTo>
                  <a:cubicBezTo>
                    <a:pt x="7293332" y="0"/>
                    <a:pt x="7349213" y="55880"/>
                    <a:pt x="7349213" y="124460"/>
                  </a:cubicBezTo>
                  <a:lnTo>
                    <a:pt x="7349213" y="3578252"/>
                  </a:lnTo>
                  <a:cubicBezTo>
                    <a:pt x="7349213" y="3646832"/>
                    <a:pt x="7293332" y="3702712"/>
                    <a:pt x="7224752" y="3702712"/>
                  </a:cubicBezTo>
                  <a:close/>
                </a:path>
              </a:pathLst>
            </a:custGeom>
            <a:solidFill>
              <a:srgbClr val="E42932"/>
            </a:solidFill>
          </p:spPr>
          <p:txBody>
            <a:bodyPr/>
            <a:lstStyle/>
            <a:p/>
          </p:txBody>
        </p:sp>
      </p:grpSp>
      <p:grpSp>
        <p:nvGrpSpPr>
          <p:cNvPr id="21" name="Group 21"/>
          <p:cNvGrpSpPr/>
          <p:nvPr/>
        </p:nvGrpSpPr>
        <p:grpSpPr>
          <a:xfrm rot="5400000">
            <a:off x="10648246" y="3976192"/>
            <a:ext cx="921484" cy="3929976"/>
            <a:chExt cx="3130550" cy="13351270"/>
          </a:xfrm>
        </p:grpSpPr>
        <p:sp>
          <p:nvSpPr>
            <p:cNvPr id="22" name="Freeform 2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3" name="TextBox 23"/>
          <p:cNvSpPr txBox="1"/>
          <p:nvPr/>
        </p:nvSpPr>
        <p:spPr>
          <a:xfrm>
            <a:off x="13340676" y="5142236"/>
            <a:ext cx="4577566" cy="1259686"/>
          </a:xfrm>
          <a:prstGeom prst="rect">
            <a:avLst/>
          </a:prstGeom>
        </p:spPr>
        <p:txBody>
          <a:bodyPr lIns="0" tIns="0" rIns="0" bIns="0" rtlCol="0" anchor="t">
            <a:spAutoFit/>
          </a:bodyPr>
          <a:lstStyle/>
          <a:p>
            <a:pPr marL="787612" lvl="1" indent="-393806">
              <a:lnSpc>
                <a:spcPts val="5107"/>
              </a:lnSpc>
              <a:buFont typeface="Arial"/>
              <a:buChar char="•"/>
            </a:pPr>
            <a:r>
              <a:rPr lang="en-US" sz="3648">
                <a:solidFill>
                  <a:srgbClr val="FFFFFF"/>
                </a:solidFill>
                <a:latin typeface="Montserrat"/>
              </a:rPr>
              <a:t>Online</a:t>
            </a:r>
          </a:p>
          <a:p>
            <a:pPr marL="787612" lvl="1" indent="-393806">
              <a:lnSpc>
                <a:spcPts val="5107"/>
              </a:lnSpc>
              <a:buFont typeface="Arial"/>
              <a:buChar char="•"/>
            </a:pPr>
            <a:r>
              <a:rPr lang="en-US" sz="3648">
                <a:solidFill>
                  <a:srgbClr val="FFFFFF"/>
                </a:solidFill>
                <a:latin typeface="Montserrat"/>
              </a:rPr>
              <a:t>Offline</a:t>
            </a:r>
          </a:p>
        </p:txBody>
      </p:sp>
      <p:sp>
        <p:nvSpPr>
          <p:cNvPr id="24" name="TextBox 24"/>
          <p:cNvSpPr txBox="1"/>
          <p:nvPr/>
        </p:nvSpPr>
        <p:spPr>
          <a:xfrm>
            <a:off x="9423078" y="5597235"/>
            <a:ext cx="3371821" cy="804688"/>
          </a:xfrm>
          <a:prstGeom prst="rect">
            <a:avLst/>
          </a:prstGeom>
        </p:spPr>
        <p:txBody>
          <a:bodyPr lIns="0" tIns="0" rIns="0" bIns="0" rtlCol="0" anchor="t">
            <a:spAutoFit/>
          </a:bodyPr>
          <a:lstStyle/>
          <a:p>
            <a:pPr algn="ctr">
              <a:lnSpc>
                <a:spcPts val="3158"/>
              </a:lnSpc>
            </a:pPr>
            <a:r>
              <a:rPr lang="en-US" sz="3127">
                <a:solidFill>
                  <a:srgbClr val="43B4BE"/>
                </a:solidFill>
                <a:latin typeface="Montserrat Classic"/>
              </a:rPr>
              <a:t>Distribution Channel</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651330"/>
            <a:ext cx="12179117" cy="8525382"/>
          </a:xfrm>
          <a:custGeom>
            <a:rect l="l" t="t" r="r" b="b"/>
            <a:pathLst>
              <a:path w="12179117" h="8525382">
                <a:moveTo>
                  <a:pt x="0" y="0"/>
                </a:moveTo>
                <a:lnTo>
                  <a:pt x="12179117" y="0"/>
                </a:lnTo>
                <a:lnTo>
                  <a:pt x="12179117" y="8525382"/>
                </a:lnTo>
                <a:lnTo>
                  <a:pt x="0" y="852538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1743165" y="5153025"/>
            <a:ext cx="5781265" cy="888680"/>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Asia-Pacific</a:t>
            </a:r>
          </a:p>
        </p:txBody>
      </p:sp>
      <p:sp>
        <p:nvSpPr>
          <p:cNvPr id="4" name="TextBox 4"/>
          <p:cNvSpPr txBox="1"/>
          <p:nvPr/>
        </p:nvSpPr>
        <p:spPr>
          <a:xfrm>
            <a:off x="135983" y="280676"/>
            <a:ext cx="18016034" cy="927102"/>
          </a:xfrm>
          <a:prstGeom prst="rect">
            <a:avLst/>
          </a:prstGeom>
        </p:spPr>
        <p:txBody>
          <a:bodyPr lIns="0" tIns="0" rIns="0" bIns="0" rtlCol="0" anchor="t">
            <a:spAutoFit/>
          </a:bodyPr>
          <a:lstStyle/>
          <a:p>
            <a:pPr algn="ctr">
              <a:lnSpc>
                <a:spcPts val="7699"/>
              </a:lnSpc>
              <a:spcBef>
                <a:spcPct val="0"/>
              </a:spcBef>
            </a:pPr>
            <a:r>
              <a:rPr lang="en-US" sz="5499" spc="175">
                <a:solidFill>
                  <a:srgbClr val="000000"/>
                </a:solidFill>
                <a:latin typeface="Canva Sans"/>
              </a:rPr>
              <a:t>Global Hats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318" b="-16236"/>
            </a:stretch>
          </a:blipFill>
        </p:spPr>
        <p:txBody>
          <a:bodyPr/>
          <a:lstStyle/>
          <a:p/>
        </p:txBody>
      </p:sp>
      <p:grpSp>
        <p:nvGrpSpPr>
          <p:cNvPr id="3" name="Group 3"/>
          <p:cNvGrpSpPr/>
          <p:nvPr/>
        </p:nvGrpSpPr>
        <p:grpSpPr>
          <a:xfrm>
            <a:off x="4795827" y="5358967"/>
            <a:ext cx="9635068" cy="3284424"/>
            <a:chExt cx="7487197" cy="2552253"/>
          </a:xfrm>
        </p:grpSpPr>
        <p:sp>
          <p:nvSpPr>
            <p:cNvPr id="4" name="Freeform 4"/>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7E5124"/>
            </a:solidFill>
          </p:spPr>
          <p:txBody>
            <a:bodyPr/>
            <a:lstStyle/>
            <a:p/>
          </p:txBody>
        </p:sp>
      </p:grpSp>
      <p:grpSp>
        <p:nvGrpSpPr>
          <p:cNvPr id="5" name="Group 5"/>
          <p:cNvGrpSpPr/>
          <p:nvPr/>
        </p:nvGrpSpPr>
        <p:grpSpPr>
          <a:xfrm>
            <a:off x="4795827" y="1643609"/>
            <a:ext cx="9635068" cy="3248143"/>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1D1D22"/>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7E5124"/>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1D1D22"/>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7E5124"/>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D1D22"/>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977376" y="2681893"/>
            <a:ext cx="6920490" cy="12192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Rise of Online Shopping to Propel Market Growth</a:t>
            </a:r>
          </a:p>
        </p:txBody>
      </p:sp>
      <p:sp>
        <p:nvSpPr>
          <p:cNvPr id="18" name="TextBox 18"/>
          <p:cNvSpPr txBox="1"/>
          <p:nvPr/>
        </p:nvSpPr>
        <p:spPr>
          <a:xfrm>
            <a:off x="6883590" y="6415392"/>
            <a:ext cx="7108062" cy="12192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Enhanced Competition to Restrict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622270" y="1930137"/>
            <a:ext cx="15043460" cy="6956987"/>
            <a:chExt cx="3962063" cy="1832293"/>
          </a:xfrm>
        </p:grpSpPr>
        <p:sp>
          <p:nvSpPr>
            <p:cNvPr id="4" name="Freeform 4"/>
            <p:cNvSpPr/>
            <p:nvPr/>
          </p:nvSpPr>
          <p:spPr>
            <a:xfrm>
              <a:off x="0" y="0"/>
              <a:ext cx="3962064" cy="1832293"/>
            </a:xfrm>
            <a:custGeom>
              <a:rect l="l" t="t" r="r" b="b"/>
              <a:pathLst>
                <a:path w="3962064" h="1832292">
                  <a:moveTo>
                    <a:pt x="0" y="0"/>
                  </a:moveTo>
                  <a:lnTo>
                    <a:pt x="3962064" y="0"/>
                  </a:lnTo>
                  <a:lnTo>
                    <a:pt x="3962064" y="1832293"/>
                  </a:lnTo>
                  <a:lnTo>
                    <a:pt x="0" y="1832293"/>
                  </a:lnTo>
                  <a:close/>
                </a:path>
              </a:pathLst>
            </a:custGeom>
            <a:solidFill>
              <a:srgbClr val="171718">
                <a:alpha val="94902"/>
              </a:srgbClr>
            </a:solidFill>
          </p:spPr>
          <p:txBody>
            <a:bodyPr/>
            <a:lstStyle/>
            <a:p/>
          </p:txBody>
        </p:sp>
        <p:sp>
          <p:nvSpPr>
            <p:cNvPr id="5" name="TextBox 5"/>
            <p:cNvSpPr txBox="1"/>
            <p:nvPr/>
          </p:nvSpPr>
          <p:spPr>
            <a:xfrm>
              <a:off x="0" y="-38100"/>
              <a:ext cx="3962063" cy="187039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252150" y="2307137"/>
            <a:ext cx="9242305" cy="806936"/>
          </a:xfrm>
          <a:prstGeom prst="rect">
            <a:avLst/>
          </a:prstGeom>
        </p:spPr>
        <p:txBody>
          <a:bodyPr lIns="0" tIns="0" rIns="0" bIns="0" rtlCol="0" anchor="t">
            <a:spAutoFit/>
          </a:bodyPr>
          <a:lstStyle/>
          <a:p>
            <a:pPr algn="ctr">
              <a:lnSpc>
                <a:spcPts val="6233"/>
              </a:lnSpc>
            </a:pPr>
            <a:r>
              <a:rPr lang="en-US" sz="5825">
                <a:solidFill>
                  <a:srgbClr val="FFFFFF"/>
                </a:solidFill>
                <a:latin typeface="Canva Sans"/>
              </a:rPr>
              <a:t>AUTHOR'S PERSPECTIVE</a:t>
            </a:r>
          </a:p>
        </p:txBody>
      </p:sp>
      <p:sp>
        <p:nvSpPr>
          <p:cNvPr id="7" name="TextBox 7"/>
          <p:cNvSpPr txBox="1"/>
          <p:nvPr/>
        </p:nvSpPr>
        <p:spPr>
          <a:xfrm>
            <a:off x="1887400" y="3331579"/>
            <a:ext cx="14513199" cy="5217795"/>
          </a:xfrm>
          <a:prstGeom prst="rect">
            <a:avLst/>
          </a:prstGeom>
        </p:spPr>
        <p:txBody>
          <a:bodyPr lIns="0" tIns="0" rIns="0" bIns="0" rtlCol="0" anchor="t">
            <a:spAutoFit/>
          </a:bodyPr>
          <a:lstStyle/>
          <a:p>
            <a:pPr marL="582927" lvl="1" indent="-291463">
              <a:lnSpc>
                <a:spcPts val="3779"/>
              </a:lnSpc>
              <a:buFont typeface="Arial"/>
              <a:buChar char="•"/>
            </a:pPr>
            <a:r>
              <a:rPr lang="en-US" sz="2699">
                <a:solidFill>
                  <a:srgbClr val="FFFFFF"/>
                </a:solidFill>
                <a:latin typeface="Montserrat"/>
              </a:rPr>
              <a:t>The Global Hats Market is witnessing significant growth in the near future.</a:t>
            </a:r>
          </a:p>
          <a:p>
            <a:pPr marL="582927" lvl="1" indent="-291463">
              <a:lnSpc>
                <a:spcPts val="3779"/>
              </a:lnSpc>
              <a:buFont typeface="Arial"/>
              <a:buChar char="•"/>
            </a:pPr>
            <a:r>
              <a:rPr lang="en-US" sz="2699">
                <a:solidFill>
                  <a:srgbClr val="FFFFFF"/>
                </a:solidFill>
                <a:latin typeface="Montserrat"/>
              </a:rPr>
              <a:t>Women’s is the fastest-growing category over the forecast period because women's hats with tailored designs for sports or outdoor pursuits improve comfort and performance. </a:t>
            </a:r>
          </a:p>
          <a:p>
            <a:pPr marL="582927" lvl="1" indent="-291463">
              <a:lnSpc>
                <a:spcPts val="3779"/>
              </a:lnSpc>
              <a:buFont typeface="Arial"/>
              <a:buChar char="•"/>
            </a:pPr>
            <a:r>
              <a:rPr lang="en-US" sz="2699">
                <a:solidFill>
                  <a:srgbClr val="FFFFFF"/>
                </a:solidFill>
                <a:latin typeface="Montserrat"/>
              </a:rPr>
              <a:t>Fashion is the fastest-growing category over the forecast period because it can be used in various settings and contexts. </a:t>
            </a:r>
          </a:p>
          <a:p>
            <a:pPr marL="582927" lvl="1" indent="-291463">
              <a:lnSpc>
                <a:spcPts val="3779"/>
              </a:lnSpc>
              <a:buFont typeface="Arial"/>
              <a:buChar char="•"/>
            </a:pPr>
            <a:r>
              <a:rPr lang="en-US" sz="2699">
                <a:solidFill>
                  <a:srgbClr val="FFFFFF"/>
                </a:solidFill>
                <a:latin typeface="Montserrat"/>
              </a:rPr>
              <a:t>The wool is the fastest-growing category over the forecast period, as it helps control body temperature, making the head cool in warm weather and warm in frigid ones.</a:t>
            </a:r>
          </a:p>
          <a:p>
            <a:pPr marL="582927" lvl="1" indent="-291463">
              <a:lnSpc>
                <a:spcPts val="3779"/>
              </a:lnSpc>
              <a:buFont typeface="Arial"/>
              <a:buChar char="•"/>
            </a:pPr>
            <a:r>
              <a:rPr lang="en-US" sz="2699">
                <a:solidFill>
                  <a:srgbClr val="FFFFFF"/>
                </a:solidFill>
                <a:latin typeface="Montserrat"/>
              </a:rPr>
              <a:t>E-commerce sales have increased due to the massive drive toward digitization during the coronavirus outbreak. </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8227792" y="3944877"/>
            <a:ext cx="10060208" cy="6342123"/>
          </a:xfrm>
          <a:custGeom>
            <a:rect l="l" t="t" r="r" b="b"/>
            <a:pathLst>
              <a:path w="10060208" h="6342123">
                <a:moveTo>
                  <a:pt x="0" y="0"/>
                </a:moveTo>
                <a:lnTo>
                  <a:pt x="10060208" y="0"/>
                </a:lnTo>
                <a:lnTo>
                  <a:pt x="10060208" y="6342123"/>
                </a:lnTo>
                <a:lnTo>
                  <a:pt x="0" y="6342123"/>
                </a:lnTo>
                <a:lnTo>
                  <a:pt x="0" y="0"/>
                </a:lnTo>
                <a:close/>
              </a:path>
            </a:pathLst>
          </a:custGeom>
          <a:blipFill>
            <a:blip r:embed="rId2"/>
            <a:stretch>
              <a:fillRect/>
            </a:stretch>
          </a:blipFill>
        </p:spPr>
        <p:txBody>
          <a:bodyPr/>
          <a:lstStyle/>
          <a:p/>
        </p:txBody>
      </p:sp>
      <p:sp>
        <p:nvSpPr>
          <p:cNvPr id="3" name="Freeform 3"/>
          <p:cNvSpPr/>
          <p:nvPr/>
        </p:nvSpPr>
        <p:spPr>
          <a:xfrm>
            <a:off x="453428" y="2810898"/>
            <a:ext cx="7094511" cy="1307604"/>
          </a:xfrm>
          <a:custGeom>
            <a:rect l="l" t="t" r="r" b="b"/>
            <a:pathLst>
              <a:path w="7094511" h="1307604">
                <a:moveTo>
                  <a:pt x="0" y="0"/>
                </a:moveTo>
                <a:lnTo>
                  <a:pt x="7094510" y="0"/>
                </a:lnTo>
                <a:lnTo>
                  <a:pt x="7094510" y="1307604"/>
                </a:lnTo>
                <a:lnTo>
                  <a:pt x="0" y="1307604"/>
                </a:lnTo>
                <a:lnTo>
                  <a:pt x="0" y="0"/>
                </a:lnTo>
                <a:close/>
              </a:path>
            </a:pathLst>
          </a:custGeom>
          <a:blipFill>
            <a:blip r:embed="rId3"/>
            <a:stretch>
              <a:fillRect t="-32210" b="-28861"/>
            </a:stretch>
          </a:blipFill>
        </p:spPr>
        <p:txBody>
          <a:bodyPr/>
          <a:lstStyle/>
          <a:p/>
        </p:txBody>
      </p:sp>
      <p:sp>
        <p:nvSpPr>
          <p:cNvPr id="4" name="Freeform 4"/>
          <p:cNvSpPr/>
          <p:nvPr/>
        </p:nvSpPr>
        <p:spPr>
          <a:xfrm>
            <a:off x="682936" y="4530281"/>
            <a:ext cx="2846740" cy="3009561"/>
          </a:xfrm>
          <a:custGeom>
            <a:rect l="l" t="t" r="r" b="b"/>
            <a:pathLst>
              <a:path w="2846740" h="3009561">
                <a:moveTo>
                  <a:pt x="0" y="0"/>
                </a:moveTo>
                <a:lnTo>
                  <a:pt x="2846740" y="0"/>
                </a:lnTo>
                <a:lnTo>
                  <a:pt x="2846740" y="3009562"/>
                </a:lnTo>
                <a:lnTo>
                  <a:pt x="0" y="3009562"/>
                </a:lnTo>
                <a:lnTo>
                  <a:pt x="0" y="0"/>
                </a:lnTo>
                <a:close/>
              </a:path>
            </a:pathLst>
          </a:custGeom>
          <a:blipFill>
            <a:blip r:embed="rId4"/>
            <a:stretch>
              <a:fillRect l="-2859" r="-2859"/>
            </a:stretch>
          </a:blipFill>
        </p:spPr>
        <p:txBody>
          <a:bodyPr/>
          <a:lstStyle/>
          <a:p/>
        </p:txBody>
      </p:sp>
      <p:sp>
        <p:nvSpPr>
          <p:cNvPr id="5" name="Freeform 5"/>
          <p:cNvSpPr/>
          <p:nvPr/>
        </p:nvSpPr>
        <p:spPr>
          <a:xfrm>
            <a:off x="250512" y="7949418"/>
            <a:ext cx="6149651" cy="1554307"/>
          </a:xfrm>
          <a:custGeom>
            <a:rect l="l" t="t" r="r" b="b"/>
            <a:pathLst>
              <a:path w="6149651" h="1554307">
                <a:moveTo>
                  <a:pt x="0" y="0"/>
                </a:moveTo>
                <a:lnTo>
                  <a:pt x="6149650" y="0"/>
                </a:lnTo>
                <a:lnTo>
                  <a:pt x="6149650" y="1554307"/>
                </a:lnTo>
                <a:lnTo>
                  <a:pt x="0" y="1554307"/>
                </a:lnTo>
                <a:lnTo>
                  <a:pt x="0" y="0"/>
                </a:lnTo>
                <a:close/>
              </a:path>
            </a:pathLst>
          </a:custGeom>
          <a:blipFill>
            <a:blip r:embed="rId5"/>
            <a:stretch>
              <a:fillRect/>
            </a:stretch>
          </a:blipFill>
        </p:spPr>
        <p:txBody>
          <a:bodyPr/>
          <a:lstStyle/>
          <a:p/>
        </p:txBody>
      </p:sp>
      <p:sp>
        <p:nvSpPr>
          <p:cNvPr id="6" name="Freeform 6"/>
          <p:cNvSpPr/>
          <p:nvPr/>
        </p:nvSpPr>
        <p:spPr>
          <a:xfrm>
            <a:off x="4413092" y="4530281"/>
            <a:ext cx="3496908" cy="2622681"/>
          </a:xfrm>
          <a:custGeom>
            <a:rect l="l" t="t" r="r" b="b"/>
            <a:pathLst>
              <a:path w="3496908" h="2622681">
                <a:moveTo>
                  <a:pt x="0" y="0"/>
                </a:moveTo>
                <a:lnTo>
                  <a:pt x="3496907" y="0"/>
                </a:lnTo>
                <a:lnTo>
                  <a:pt x="3496907" y="2622681"/>
                </a:lnTo>
                <a:lnTo>
                  <a:pt x="0" y="2622681"/>
                </a:lnTo>
                <a:lnTo>
                  <a:pt x="0" y="0"/>
                </a:lnTo>
                <a:close/>
              </a:path>
            </a:pathLst>
          </a:custGeom>
          <a:blipFill>
            <a:blip r:embed="rId6"/>
            <a:stretch>
              <a:fillRect/>
            </a:stretch>
          </a:blipFill>
        </p:spPr>
        <p:txBody>
          <a:bodyPr/>
          <a:lstStyle/>
          <a:p/>
        </p:txBody>
      </p:sp>
      <p:sp>
        <p:nvSpPr>
          <p:cNvPr id="7" name="TextBox 7"/>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mrxtcju4"/>
              </a:rPr>
              <a:t>https://tinyurl.com/mrxtcju4</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50</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Hats Market Report 2024</dc:title>
  <cp:lastModifiedBy>decipher market</cp:lastModifiedBy>
  <cp:revision>2</cp:revision>
  <dcterms:created xsi:type="dcterms:W3CDTF">2006-08-16T00:00:00Z</dcterms:created>
  <dcterms:modified xsi:type="dcterms:W3CDTF">2024-03-11T15:42:27Z</dcterms:modified>
</cp:coreProperties>
</file>