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700" y="1084069"/>
            <a:ext cx="11128963" cy="9143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37284" y="238217"/>
            <a:ext cx="16085819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22106" y="8249472"/>
            <a:ext cx="3371849" cy="164782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62882" y="2267346"/>
            <a:ext cx="5562599" cy="156209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611282" y="2350086"/>
            <a:ext cx="5514990" cy="120014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22106" y="4027901"/>
            <a:ext cx="2609849" cy="222884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22106" y="6582856"/>
            <a:ext cx="4286249" cy="136205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399172" y="4045777"/>
            <a:ext cx="5038740" cy="219073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964362" y="6582856"/>
            <a:ext cx="5323636" cy="13239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90122"/>
            <a:ext cx="17002587" cy="2248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65131" y="4026781"/>
            <a:ext cx="14665325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hyperlink" Target="http://tinyurl.com/4rpfjuue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318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9740900" cy="10273665"/>
          </a:xfrm>
          <a:custGeom>
            <a:avLst/>
            <a:gdLst/>
            <a:ahLst/>
            <a:cxnLst/>
            <a:rect l="l" t="t" r="r" b="b"/>
            <a:pathLst>
              <a:path w="9740900" h="10273665">
                <a:moveTo>
                  <a:pt x="9740881" y="10273585"/>
                </a:moveTo>
                <a:lnTo>
                  <a:pt x="0" y="10273585"/>
                </a:lnTo>
                <a:lnTo>
                  <a:pt x="0" y="0"/>
                </a:lnTo>
                <a:lnTo>
                  <a:pt x="9740881" y="0"/>
                </a:lnTo>
                <a:lnTo>
                  <a:pt x="9740881" y="10273585"/>
                </a:lnTo>
                <a:close/>
              </a:path>
            </a:pathLst>
          </a:custGeom>
          <a:solidFill>
            <a:srgbClr val="6C6058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059420" y="9517275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3396" y="3327416"/>
            <a:ext cx="4159250" cy="11836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600" spc="-395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endParaRPr sz="7600">
              <a:latin typeface="Arial Black"/>
              <a:cs typeface="Arial Black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13396" y="4241816"/>
            <a:ext cx="9197340" cy="3012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159"/>
              </a:lnSpc>
              <a:spcBef>
                <a:spcPts val="100"/>
              </a:spcBef>
            </a:pPr>
            <a:r>
              <a:rPr dirty="0" sz="7600" spc="-95">
                <a:solidFill>
                  <a:srgbClr val="FFFFFF"/>
                </a:solidFill>
                <a:latin typeface="Arial Black"/>
                <a:cs typeface="Arial Black"/>
              </a:rPr>
              <a:t>HANDMADE</a:t>
            </a:r>
            <a:r>
              <a:rPr dirty="0" sz="7600" spc="-47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7600" spc="-415">
                <a:solidFill>
                  <a:srgbClr val="FFFFFF"/>
                </a:solidFill>
                <a:latin typeface="Arial Black"/>
                <a:cs typeface="Arial Black"/>
              </a:rPr>
              <a:t>SOAP</a:t>
            </a:r>
            <a:endParaRPr sz="7600">
              <a:latin typeface="Arial Black"/>
              <a:cs typeface="Arial Black"/>
            </a:endParaRPr>
          </a:p>
          <a:p>
            <a:pPr marL="12700" marR="624205">
              <a:lnSpc>
                <a:spcPct val="78900"/>
              </a:lnSpc>
              <a:spcBef>
                <a:spcPts val="965"/>
              </a:spcBef>
            </a:pPr>
            <a:r>
              <a:rPr dirty="0" sz="7600" spc="-565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7600" spc="-9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7600" spc="-520">
                <a:solidFill>
                  <a:srgbClr val="FFFFFF"/>
                </a:solidFill>
                <a:latin typeface="Arial Black"/>
                <a:cs typeface="Arial Black"/>
              </a:rPr>
              <a:t>REPORT </a:t>
            </a:r>
            <a:r>
              <a:rPr dirty="0" sz="7600" spc="-20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76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98240" y="663966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173011" y="2181626"/>
            <a:ext cx="8851900" cy="779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0005">
              <a:lnSpc>
                <a:spcPct val="115399"/>
              </a:lnSpc>
              <a:spcBef>
                <a:spcPts val="100"/>
              </a:spcBef>
            </a:pPr>
            <a:r>
              <a:rPr dirty="0" sz="2600" spc="80">
                <a:latin typeface="Verdana"/>
                <a:cs typeface="Verdana"/>
              </a:rPr>
              <a:t>Handmade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soap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-60">
                <a:latin typeface="Verdana"/>
                <a:cs typeface="Verdana"/>
              </a:rPr>
              <a:t>is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prepared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by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70">
                <a:latin typeface="Verdana"/>
                <a:cs typeface="Verdana"/>
              </a:rPr>
              <a:t>hand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-20">
                <a:latin typeface="Verdana"/>
                <a:cs typeface="Verdana"/>
              </a:rPr>
              <a:t>rather</a:t>
            </a:r>
            <a:r>
              <a:rPr dirty="0" sz="2600" spc="-16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than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in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-50">
                <a:latin typeface="Verdana"/>
                <a:cs typeface="Verdana"/>
              </a:rPr>
              <a:t>a </a:t>
            </a:r>
            <a:r>
              <a:rPr dirty="0" sz="2600" spc="-75">
                <a:latin typeface="Verdana"/>
                <a:cs typeface="Verdana"/>
              </a:rPr>
              <a:t>factory.</a:t>
            </a:r>
            <a:r>
              <a:rPr dirty="0" sz="2600" spc="-185">
                <a:latin typeface="Verdana"/>
                <a:cs typeface="Verdana"/>
              </a:rPr>
              <a:t> </a:t>
            </a:r>
            <a:r>
              <a:rPr dirty="0" sz="2600" spc="-160">
                <a:latin typeface="Verdana"/>
                <a:cs typeface="Verdana"/>
              </a:rPr>
              <a:t>It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 spc="-60">
                <a:latin typeface="Verdana"/>
                <a:cs typeface="Verdana"/>
              </a:rPr>
              <a:t>is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frequently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 spc="70">
                <a:latin typeface="Verdana"/>
                <a:cs typeface="Verdana"/>
              </a:rPr>
              <a:t>thought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to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 spc="70">
                <a:latin typeface="Verdana"/>
                <a:cs typeface="Verdana"/>
              </a:rPr>
              <a:t>be</a:t>
            </a:r>
            <a:r>
              <a:rPr dirty="0" sz="2600" spc="-18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more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natural </a:t>
            </a:r>
            <a:r>
              <a:rPr dirty="0" sz="2600" spc="-35">
                <a:latin typeface="Verdana"/>
                <a:cs typeface="Verdana"/>
              </a:rPr>
              <a:t>and/or</a:t>
            </a:r>
            <a:r>
              <a:rPr dirty="0" sz="2600" spc="-15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better</a:t>
            </a:r>
            <a:r>
              <a:rPr dirty="0" sz="2600" spc="-15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quality</a:t>
            </a:r>
            <a:r>
              <a:rPr dirty="0" sz="2600" spc="-15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than</a:t>
            </a:r>
            <a:r>
              <a:rPr dirty="0" sz="2600" spc="-155">
                <a:latin typeface="Verdana"/>
                <a:cs typeface="Verdana"/>
              </a:rPr>
              <a:t> </a:t>
            </a:r>
            <a:r>
              <a:rPr dirty="0" sz="2600" spc="-50">
                <a:latin typeface="Verdana"/>
                <a:cs typeface="Verdana"/>
              </a:rPr>
              <a:t>factory-</a:t>
            </a:r>
            <a:r>
              <a:rPr dirty="0" sz="2600" spc="80">
                <a:latin typeface="Verdana"/>
                <a:cs typeface="Verdana"/>
              </a:rPr>
              <a:t>made</a:t>
            </a:r>
            <a:r>
              <a:rPr dirty="0" sz="2600" spc="-15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soap.</a:t>
            </a:r>
            <a:endParaRPr sz="2600">
              <a:latin typeface="Verdana"/>
              <a:cs typeface="Verdana"/>
            </a:endParaRPr>
          </a:p>
          <a:p>
            <a:pPr marL="12700" marR="5080">
              <a:lnSpc>
                <a:spcPct val="115399"/>
              </a:lnSpc>
            </a:pPr>
            <a:r>
              <a:rPr dirty="0" sz="2600" spc="80">
                <a:latin typeface="Verdana"/>
                <a:cs typeface="Verdana"/>
              </a:rPr>
              <a:t>Handmade</a:t>
            </a:r>
            <a:r>
              <a:rPr dirty="0" sz="2600" spc="-19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soap</a:t>
            </a:r>
            <a:r>
              <a:rPr dirty="0" sz="2600" spc="-190">
                <a:latin typeface="Verdana"/>
                <a:cs typeface="Verdana"/>
              </a:rPr>
              <a:t> </a:t>
            </a:r>
            <a:r>
              <a:rPr dirty="0" sz="2600" spc="-60">
                <a:latin typeface="Verdana"/>
                <a:cs typeface="Verdana"/>
              </a:rPr>
              <a:t>is</a:t>
            </a:r>
            <a:r>
              <a:rPr dirty="0" sz="2600" spc="-18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created</a:t>
            </a:r>
            <a:r>
              <a:rPr dirty="0" sz="2600" spc="-19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by</a:t>
            </a:r>
            <a:r>
              <a:rPr dirty="0" sz="2600" spc="-185">
                <a:latin typeface="Verdana"/>
                <a:cs typeface="Verdana"/>
              </a:rPr>
              <a:t> </a:t>
            </a:r>
            <a:r>
              <a:rPr dirty="0" sz="2600" spc="65">
                <a:latin typeface="Verdana"/>
                <a:cs typeface="Verdana"/>
              </a:rPr>
              <a:t>blending</a:t>
            </a:r>
            <a:r>
              <a:rPr dirty="0" sz="2600" spc="-19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natural </a:t>
            </a:r>
            <a:r>
              <a:rPr dirty="0" sz="2600" spc="65">
                <a:latin typeface="Verdana"/>
                <a:cs typeface="Verdana"/>
              </a:rPr>
              <a:t>components</a:t>
            </a:r>
            <a:r>
              <a:rPr dirty="0" sz="2600" spc="-204">
                <a:latin typeface="Verdana"/>
                <a:cs typeface="Verdana"/>
              </a:rPr>
              <a:t> </a:t>
            </a:r>
            <a:r>
              <a:rPr dirty="0" sz="2600" spc="65">
                <a:latin typeface="Verdana"/>
                <a:cs typeface="Verdana"/>
              </a:rPr>
              <a:t>including</a:t>
            </a:r>
            <a:r>
              <a:rPr dirty="0" sz="2600" spc="-204">
                <a:latin typeface="Verdana"/>
                <a:cs typeface="Verdana"/>
              </a:rPr>
              <a:t> </a:t>
            </a:r>
            <a:r>
              <a:rPr dirty="0" sz="2600" spc="-105">
                <a:latin typeface="Verdana"/>
                <a:cs typeface="Verdana"/>
              </a:rPr>
              <a:t>oils,</a:t>
            </a:r>
            <a:r>
              <a:rPr dirty="0" sz="2600" spc="-204">
                <a:latin typeface="Verdana"/>
                <a:cs typeface="Verdana"/>
              </a:rPr>
              <a:t> </a:t>
            </a:r>
            <a:r>
              <a:rPr dirty="0" sz="2600" spc="-65">
                <a:latin typeface="Verdana"/>
                <a:cs typeface="Verdana"/>
              </a:rPr>
              <a:t>herbs,</a:t>
            </a:r>
            <a:r>
              <a:rPr dirty="0" sz="2600" spc="-204">
                <a:latin typeface="Verdana"/>
                <a:cs typeface="Verdana"/>
              </a:rPr>
              <a:t> </a:t>
            </a:r>
            <a:r>
              <a:rPr dirty="0" sz="2600" spc="-60">
                <a:latin typeface="Verdana"/>
                <a:cs typeface="Verdana"/>
              </a:rPr>
              <a:t>flowers,</a:t>
            </a:r>
            <a:r>
              <a:rPr dirty="0" sz="2600" spc="-204">
                <a:latin typeface="Verdana"/>
                <a:cs typeface="Verdana"/>
              </a:rPr>
              <a:t> </a:t>
            </a:r>
            <a:r>
              <a:rPr dirty="0" sz="2600" spc="60">
                <a:latin typeface="Verdana"/>
                <a:cs typeface="Verdana"/>
              </a:rPr>
              <a:t>and</a:t>
            </a:r>
            <a:r>
              <a:rPr dirty="0" sz="2600" spc="-204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spices. </a:t>
            </a:r>
            <a:r>
              <a:rPr dirty="0" sz="2600" spc="-25">
                <a:latin typeface="Verdana"/>
                <a:cs typeface="Verdana"/>
              </a:rPr>
              <a:t>These</a:t>
            </a:r>
            <a:r>
              <a:rPr dirty="0" sz="2600" spc="-19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soaps</a:t>
            </a:r>
            <a:r>
              <a:rPr dirty="0" sz="2600" spc="-185">
                <a:latin typeface="Verdana"/>
                <a:cs typeface="Verdana"/>
              </a:rPr>
              <a:t> </a:t>
            </a:r>
            <a:r>
              <a:rPr dirty="0" sz="2600" spc="-40">
                <a:latin typeface="Verdana"/>
                <a:cs typeface="Verdana"/>
              </a:rPr>
              <a:t>are</a:t>
            </a:r>
            <a:r>
              <a:rPr dirty="0" sz="2600" spc="-190">
                <a:latin typeface="Verdana"/>
                <a:cs typeface="Verdana"/>
              </a:rPr>
              <a:t> </a:t>
            </a:r>
            <a:r>
              <a:rPr dirty="0" sz="2600" spc="85">
                <a:latin typeface="Verdana"/>
                <a:cs typeface="Verdana"/>
              </a:rPr>
              <a:t>good</a:t>
            </a:r>
            <a:r>
              <a:rPr dirty="0" sz="2600" spc="-185">
                <a:latin typeface="Verdana"/>
                <a:cs typeface="Verdana"/>
              </a:rPr>
              <a:t> </a:t>
            </a:r>
            <a:r>
              <a:rPr dirty="0" sz="2600" spc="-35">
                <a:latin typeface="Verdana"/>
                <a:cs typeface="Verdana"/>
              </a:rPr>
              <a:t>for</a:t>
            </a:r>
            <a:r>
              <a:rPr dirty="0" sz="2600" spc="-190">
                <a:latin typeface="Verdana"/>
                <a:cs typeface="Verdana"/>
              </a:rPr>
              <a:t> </a:t>
            </a:r>
            <a:r>
              <a:rPr dirty="0" sz="2600" spc="-30">
                <a:latin typeface="Verdana"/>
                <a:cs typeface="Verdana"/>
              </a:rPr>
              <a:t>your</a:t>
            </a:r>
            <a:r>
              <a:rPr dirty="0" sz="2600" spc="-18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skin</a:t>
            </a:r>
            <a:r>
              <a:rPr dirty="0" sz="2600" spc="-19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because</a:t>
            </a:r>
            <a:r>
              <a:rPr dirty="0" sz="2600" spc="-185">
                <a:latin typeface="Verdana"/>
                <a:cs typeface="Verdana"/>
              </a:rPr>
              <a:t> </a:t>
            </a:r>
            <a:r>
              <a:rPr dirty="0" sz="2600" spc="-20">
                <a:latin typeface="Verdana"/>
                <a:cs typeface="Verdana"/>
              </a:rPr>
              <a:t>they </a:t>
            </a:r>
            <a:r>
              <a:rPr dirty="0" sz="2600" spc="55">
                <a:latin typeface="Verdana"/>
                <a:cs typeface="Verdana"/>
              </a:rPr>
              <a:t>include</a:t>
            </a:r>
            <a:r>
              <a:rPr dirty="0" sz="2600" spc="-135">
                <a:latin typeface="Verdana"/>
                <a:cs typeface="Verdana"/>
              </a:rPr>
              <a:t> </a:t>
            </a:r>
            <a:r>
              <a:rPr dirty="0" sz="2600" spc="70">
                <a:latin typeface="Verdana"/>
                <a:cs typeface="Verdana"/>
              </a:rPr>
              <a:t>no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harsh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chemicals</a:t>
            </a:r>
            <a:r>
              <a:rPr dirty="0" sz="2600" spc="-125">
                <a:latin typeface="Verdana"/>
                <a:cs typeface="Verdana"/>
              </a:rPr>
              <a:t> </a:t>
            </a:r>
            <a:r>
              <a:rPr dirty="0" sz="2600" spc="-25">
                <a:latin typeface="Verdana"/>
                <a:cs typeface="Verdana"/>
              </a:rPr>
              <a:t>or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 spc="-25">
                <a:latin typeface="Verdana"/>
                <a:cs typeface="Verdana"/>
              </a:rPr>
              <a:t>artificial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perfumes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 spc="-20">
                <a:latin typeface="Verdana"/>
                <a:cs typeface="Verdana"/>
              </a:rPr>
              <a:t>that </a:t>
            </a:r>
            <a:r>
              <a:rPr dirty="0" sz="2600" spc="55">
                <a:latin typeface="Verdana"/>
                <a:cs typeface="Verdana"/>
              </a:rPr>
              <a:t>can</a:t>
            </a:r>
            <a:r>
              <a:rPr dirty="0" sz="2600" spc="-204">
                <a:latin typeface="Verdana"/>
                <a:cs typeface="Verdana"/>
              </a:rPr>
              <a:t> </a:t>
            </a:r>
            <a:r>
              <a:rPr dirty="0" sz="2600" spc="-30">
                <a:latin typeface="Verdana"/>
                <a:cs typeface="Verdana"/>
              </a:rPr>
              <a:t>irritate</a:t>
            </a:r>
            <a:r>
              <a:rPr dirty="0" sz="2600" spc="-200">
                <a:latin typeface="Verdana"/>
                <a:cs typeface="Verdana"/>
              </a:rPr>
              <a:t> </a:t>
            </a:r>
            <a:r>
              <a:rPr dirty="0" sz="2600" spc="-140">
                <a:latin typeface="Verdana"/>
                <a:cs typeface="Verdana"/>
              </a:rPr>
              <a:t>it.</a:t>
            </a:r>
            <a:r>
              <a:rPr dirty="0" sz="2600" spc="-20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Rising</a:t>
            </a:r>
            <a:r>
              <a:rPr dirty="0" sz="2600" spc="-20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awareness</a:t>
            </a:r>
            <a:r>
              <a:rPr dirty="0" sz="2600" spc="-20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of</a:t>
            </a:r>
            <a:r>
              <a:rPr dirty="0" sz="2600" spc="-204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skin</a:t>
            </a:r>
            <a:r>
              <a:rPr dirty="0" sz="2600" spc="-200">
                <a:latin typeface="Verdana"/>
                <a:cs typeface="Verdana"/>
              </a:rPr>
              <a:t> </a:t>
            </a:r>
            <a:r>
              <a:rPr dirty="0" sz="2600" spc="60">
                <a:latin typeface="Verdana"/>
                <a:cs typeface="Verdana"/>
              </a:rPr>
              <a:t>and</a:t>
            </a:r>
            <a:r>
              <a:rPr dirty="0" sz="2600" spc="-20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beauty </a:t>
            </a:r>
            <a:r>
              <a:rPr dirty="0" sz="2600" spc="-90">
                <a:latin typeface="Verdana"/>
                <a:cs typeface="Verdana"/>
              </a:rPr>
              <a:t>care,</a:t>
            </a:r>
            <a:r>
              <a:rPr dirty="0" sz="2600" spc="-185">
                <a:latin typeface="Verdana"/>
                <a:cs typeface="Verdana"/>
              </a:rPr>
              <a:t> </a:t>
            </a:r>
            <a:r>
              <a:rPr dirty="0" sz="2600" spc="85">
                <a:latin typeface="Verdana"/>
                <a:cs typeface="Verdana"/>
              </a:rPr>
              <a:t>combined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 spc="55">
                <a:latin typeface="Verdana"/>
                <a:cs typeface="Verdana"/>
              </a:rPr>
              <a:t>with</a:t>
            </a:r>
            <a:r>
              <a:rPr dirty="0" sz="2600" spc="-185">
                <a:latin typeface="Verdana"/>
                <a:cs typeface="Verdana"/>
              </a:rPr>
              <a:t> </a:t>
            </a:r>
            <a:r>
              <a:rPr dirty="0" sz="2600" spc="-40">
                <a:latin typeface="Verdana"/>
                <a:cs typeface="Verdana"/>
              </a:rPr>
              <a:t>a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global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 spc="90">
                <a:latin typeface="Verdana"/>
                <a:cs typeface="Verdana"/>
              </a:rPr>
              <a:t>demand</a:t>
            </a:r>
            <a:r>
              <a:rPr dirty="0" sz="2600" spc="-185">
                <a:latin typeface="Verdana"/>
                <a:cs typeface="Verdana"/>
              </a:rPr>
              <a:t> </a:t>
            </a:r>
            <a:r>
              <a:rPr dirty="0" sz="2600" spc="-35">
                <a:latin typeface="Verdana"/>
                <a:cs typeface="Verdana"/>
              </a:rPr>
              <a:t>for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chemical- </a:t>
            </a:r>
            <a:r>
              <a:rPr dirty="0" sz="2600" spc="-30">
                <a:latin typeface="Verdana"/>
                <a:cs typeface="Verdana"/>
              </a:rPr>
              <a:t>free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skin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60">
                <a:latin typeface="Verdana"/>
                <a:cs typeface="Verdana"/>
              </a:rPr>
              <a:t>and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hair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care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products,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-60">
                <a:latin typeface="Verdana"/>
                <a:cs typeface="Verdana"/>
              </a:rPr>
              <a:t>is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propelling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market </a:t>
            </a:r>
            <a:r>
              <a:rPr dirty="0" sz="2600" spc="-40">
                <a:latin typeface="Verdana"/>
                <a:cs typeface="Verdana"/>
              </a:rPr>
              <a:t>expansion.</a:t>
            </a:r>
            <a:r>
              <a:rPr dirty="0" sz="2600" spc="-12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The</a:t>
            </a:r>
            <a:r>
              <a:rPr dirty="0" sz="2600" spc="-12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shift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in</a:t>
            </a:r>
            <a:r>
              <a:rPr dirty="0" sz="2600" spc="-12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customer</a:t>
            </a:r>
            <a:r>
              <a:rPr dirty="0" sz="2600" spc="-12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preference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 spc="-25">
                <a:latin typeface="Verdana"/>
                <a:cs typeface="Verdana"/>
              </a:rPr>
              <a:t>for </a:t>
            </a:r>
            <a:r>
              <a:rPr dirty="0" sz="2600">
                <a:latin typeface="Verdana"/>
                <a:cs typeface="Verdana"/>
              </a:rPr>
              <a:t>natural</a:t>
            </a:r>
            <a:r>
              <a:rPr dirty="0" sz="2600" spc="-215">
                <a:latin typeface="Verdana"/>
                <a:cs typeface="Verdana"/>
              </a:rPr>
              <a:t> </a:t>
            </a:r>
            <a:r>
              <a:rPr dirty="0" sz="2600" spc="60">
                <a:latin typeface="Verdana"/>
                <a:cs typeface="Verdana"/>
              </a:rPr>
              <a:t>and</a:t>
            </a:r>
            <a:r>
              <a:rPr dirty="0" sz="2600" spc="-215">
                <a:latin typeface="Verdana"/>
                <a:cs typeface="Verdana"/>
              </a:rPr>
              <a:t> </a:t>
            </a:r>
            <a:r>
              <a:rPr dirty="0" sz="2600" spc="-45">
                <a:latin typeface="Verdana"/>
                <a:cs typeface="Verdana"/>
              </a:rPr>
              <a:t>safe</a:t>
            </a:r>
            <a:r>
              <a:rPr dirty="0" sz="2600" spc="-215">
                <a:latin typeface="Verdana"/>
                <a:cs typeface="Verdana"/>
              </a:rPr>
              <a:t> </a:t>
            </a:r>
            <a:r>
              <a:rPr dirty="0" sz="2600" spc="65">
                <a:latin typeface="Verdana"/>
                <a:cs typeface="Verdana"/>
              </a:rPr>
              <a:t>components</a:t>
            </a:r>
            <a:r>
              <a:rPr dirty="0" sz="2600" spc="-215">
                <a:latin typeface="Verdana"/>
                <a:cs typeface="Verdana"/>
              </a:rPr>
              <a:t> </a:t>
            </a:r>
            <a:r>
              <a:rPr dirty="0" sz="2600" spc="-60">
                <a:latin typeface="Verdana"/>
                <a:cs typeface="Verdana"/>
              </a:rPr>
              <a:t>is</a:t>
            </a:r>
            <a:r>
              <a:rPr dirty="0" sz="2600" spc="-21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further</a:t>
            </a:r>
            <a:r>
              <a:rPr dirty="0" sz="2600" spc="-21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propelling </a:t>
            </a:r>
            <a:r>
              <a:rPr dirty="0" sz="2600">
                <a:latin typeface="Verdana"/>
                <a:cs typeface="Verdana"/>
              </a:rPr>
              <a:t>market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-40">
                <a:latin typeface="Verdana"/>
                <a:cs typeface="Verdana"/>
              </a:rPr>
              <a:t>expansion.</a:t>
            </a:r>
            <a:r>
              <a:rPr dirty="0" sz="2600" spc="-165">
                <a:latin typeface="Verdana"/>
                <a:cs typeface="Verdana"/>
              </a:rPr>
              <a:t> </a:t>
            </a:r>
            <a:r>
              <a:rPr dirty="0" sz="2600" spc="-20">
                <a:latin typeface="Verdana"/>
                <a:cs typeface="Verdana"/>
              </a:rPr>
              <a:t>Increasing</a:t>
            </a:r>
            <a:r>
              <a:rPr dirty="0" sz="2600" spc="-165">
                <a:latin typeface="Verdana"/>
                <a:cs typeface="Verdana"/>
              </a:rPr>
              <a:t> </a:t>
            </a:r>
            <a:r>
              <a:rPr dirty="0" sz="2600" spc="90">
                <a:latin typeface="Verdana"/>
                <a:cs typeface="Verdana"/>
              </a:rPr>
              <a:t>demand</a:t>
            </a:r>
            <a:r>
              <a:rPr dirty="0" sz="2600" spc="-165">
                <a:latin typeface="Verdana"/>
                <a:cs typeface="Verdana"/>
              </a:rPr>
              <a:t> </a:t>
            </a:r>
            <a:r>
              <a:rPr dirty="0" sz="2600" spc="-35">
                <a:latin typeface="Verdana"/>
                <a:cs typeface="Verdana"/>
              </a:rPr>
              <a:t>for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organic soaps</a:t>
            </a:r>
            <a:r>
              <a:rPr dirty="0" sz="2600" spc="-16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from</a:t>
            </a:r>
            <a:r>
              <a:rPr dirty="0" sz="2600" spc="-155">
                <a:latin typeface="Verdana"/>
                <a:cs typeface="Verdana"/>
              </a:rPr>
              <a:t> </a:t>
            </a:r>
            <a:r>
              <a:rPr dirty="0" sz="2600" spc="65">
                <a:latin typeface="Verdana"/>
                <a:cs typeface="Verdana"/>
              </a:rPr>
              <a:t>emerging</a:t>
            </a:r>
            <a:r>
              <a:rPr dirty="0" sz="2600" spc="-15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markets</a:t>
            </a:r>
            <a:r>
              <a:rPr dirty="0" sz="2600" spc="-160">
                <a:latin typeface="Verdana"/>
                <a:cs typeface="Verdana"/>
              </a:rPr>
              <a:t> </a:t>
            </a:r>
            <a:r>
              <a:rPr dirty="0" sz="2600" spc="-60">
                <a:latin typeface="Verdana"/>
                <a:cs typeface="Verdana"/>
              </a:rPr>
              <a:t>is</a:t>
            </a:r>
            <a:r>
              <a:rPr dirty="0" sz="2600" spc="-15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expected</a:t>
            </a:r>
            <a:r>
              <a:rPr dirty="0" sz="2600" spc="-15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to</a:t>
            </a:r>
            <a:r>
              <a:rPr dirty="0" sz="2600" spc="-16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drive </a:t>
            </a:r>
            <a:r>
              <a:rPr dirty="0" sz="2600">
                <a:latin typeface="Verdana"/>
                <a:cs typeface="Verdana"/>
              </a:rPr>
              <a:t>market</a:t>
            </a:r>
            <a:r>
              <a:rPr dirty="0" sz="2600" spc="-17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expansion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-50">
                <a:latin typeface="Verdana"/>
                <a:cs typeface="Verdana"/>
              </a:rPr>
              <a:t>over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the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forecast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-35">
                <a:latin typeface="Verdana"/>
                <a:cs typeface="Verdana"/>
              </a:rPr>
              <a:t>period.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The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time- </a:t>
            </a:r>
            <a:r>
              <a:rPr dirty="0" sz="2600" spc="75">
                <a:latin typeface="Verdana"/>
                <a:cs typeface="Verdana"/>
              </a:rPr>
              <a:t>consuming</a:t>
            </a:r>
            <a:r>
              <a:rPr dirty="0" sz="2600" spc="-200">
                <a:latin typeface="Verdana"/>
                <a:cs typeface="Verdana"/>
              </a:rPr>
              <a:t> </a:t>
            </a:r>
            <a:r>
              <a:rPr dirty="0" sz="2600" spc="45">
                <a:latin typeface="Verdana"/>
                <a:cs typeface="Verdana"/>
              </a:rPr>
              <a:t>manufacturing</a:t>
            </a:r>
            <a:r>
              <a:rPr dirty="0" sz="2600" spc="-19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process</a:t>
            </a:r>
            <a:r>
              <a:rPr dirty="0" sz="2600" spc="-200">
                <a:latin typeface="Verdana"/>
                <a:cs typeface="Verdana"/>
              </a:rPr>
              <a:t> </a:t>
            </a:r>
            <a:r>
              <a:rPr dirty="0" sz="2600" spc="-60">
                <a:latin typeface="Verdana"/>
                <a:cs typeface="Verdana"/>
              </a:rPr>
              <a:t>is</a:t>
            </a:r>
            <a:r>
              <a:rPr dirty="0" sz="2600" spc="-195">
                <a:latin typeface="Verdana"/>
                <a:cs typeface="Verdana"/>
              </a:rPr>
              <a:t> </a:t>
            </a:r>
            <a:r>
              <a:rPr dirty="0" sz="2600" spc="-35">
                <a:latin typeface="Verdana"/>
                <a:cs typeface="Verdana"/>
              </a:rPr>
              <a:t>likely</a:t>
            </a:r>
            <a:r>
              <a:rPr dirty="0" sz="2600" spc="-20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to</a:t>
            </a:r>
            <a:r>
              <a:rPr dirty="0" sz="2600" spc="-195">
                <a:latin typeface="Verdana"/>
                <a:cs typeface="Verdana"/>
              </a:rPr>
              <a:t> </a:t>
            </a:r>
            <a:r>
              <a:rPr dirty="0" sz="2600" spc="-20">
                <a:latin typeface="Verdana"/>
                <a:cs typeface="Verdana"/>
              </a:rPr>
              <a:t>slow </a:t>
            </a:r>
            <a:r>
              <a:rPr dirty="0" sz="2600">
                <a:latin typeface="Verdana"/>
                <a:cs typeface="Verdana"/>
              </a:rPr>
              <a:t>market</a:t>
            </a:r>
            <a:r>
              <a:rPr dirty="0" sz="2600" spc="-9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expansion.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5939637"/>
            <a:ext cx="8599805" cy="2603500"/>
            <a:chOff x="0" y="5939637"/>
            <a:chExt cx="8599805" cy="2603500"/>
          </a:xfrm>
        </p:grpSpPr>
        <p:sp>
          <p:nvSpPr>
            <p:cNvPr id="4" name="object 4" descr=""/>
            <p:cNvSpPr/>
            <p:nvPr/>
          </p:nvSpPr>
          <p:spPr>
            <a:xfrm>
              <a:off x="0" y="5939637"/>
              <a:ext cx="8599805" cy="2603500"/>
            </a:xfrm>
            <a:custGeom>
              <a:avLst/>
              <a:gdLst/>
              <a:ahLst/>
              <a:cxnLst/>
              <a:rect l="l" t="t" r="r" b="b"/>
              <a:pathLst>
                <a:path w="8599805" h="2603500">
                  <a:moveTo>
                    <a:pt x="7646730" y="2603388"/>
                  </a:moveTo>
                  <a:lnTo>
                    <a:pt x="952499" y="2603388"/>
                  </a:lnTo>
                  <a:lnTo>
                    <a:pt x="904960" y="2602222"/>
                  </a:lnTo>
                  <a:lnTo>
                    <a:pt x="858024" y="2598761"/>
                  </a:lnTo>
                  <a:lnTo>
                    <a:pt x="811746" y="2593060"/>
                  </a:lnTo>
                  <a:lnTo>
                    <a:pt x="766180" y="2585173"/>
                  </a:lnTo>
                  <a:lnTo>
                    <a:pt x="721382" y="2575155"/>
                  </a:lnTo>
                  <a:lnTo>
                    <a:pt x="677405" y="2563060"/>
                  </a:lnTo>
                  <a:lnTo>
                    <a:pt x="634304" y="2548943"/>
                  </a:lnTo>
                  <a:lnTo>
                    <a:pt x="592134" y="2532858"/>
                  </a:lnTo>
                  <a:lnTo>
                    <a:pt x="550950" y="2514860"/>
                  </a:lnTo>
                  <a:lnTo>
                    <a:pt x="510805" y="2495004"/>
                  </a:lnTo>
                  <a:lnTo>
                    <a:pt x="471754" y="2473344"/>
                  </a:lnTo>
                  <a:lnTo>
                    <a:pt x="433853" y="2449935"/>
                  </a:lnTo>
                  <a:lnTo>
                    <a:pt x="397156" y="2424831"/>
                  </a:lnTo>
                  <a:lnTo>
                    <a:pt x="361716" y="2398086"/>
                  </a:lnTo>
                  <a:lnTo>
                    <a:pt x="327590" y="2369756"/>
                  </a:lnTo>
                  <a:lnTo>
                    <a:pt x="294830" y="2339896"/>
                  </a:lnTo>
                  <a:lnTo>
                    <a:pt x="263493" y="2308558"/>
                  </a:lnTo>
                  <a:lnTo>
                    <a:pt x="233632" y="2275799"/>
                  </a:lnTo>
                  <a:lnTo>
                    <a:pt x="205302" y="2241672"/>
                  </a:lnTo>
                  <a:lnTo>
                    <a:pt x="178557" y="2206233"/>
                  </a:lnTo>
                  <a:lnTo>
                    <a:pt x="153453" y="2169535"/>
                  </a:lnTo>
                  <a:lnTo>
                    <a:pt x="130044" y="2131634"/>
                  </a:lnTo>
                  <a:lnTo>
                    <a:pt x="108384" y="2092584"/>
                  </a:lnTo>
                  <a:lnTo>
                    <a:pt x="88527" y="2052439"/>
                  </a:lnTo>
                  <a:lnTo>
                    <a:pt x="70529" y="2011254"/>
                  </a:lnTo>
                  <a:lnTo>
                    <a:pt x="54445" y="1969084"/>
                  </a:lnTo>
                  <a:lnTo>
                    <a:pt x="40327" y="1925983"/>
                  </a:lnTo>
                  <a:lnTo>
                    <a:pt x="28232" y="1882006"/>
                  </a:lnTo>
                  <a:lnTo>
                    <a:pt x="18214" y="1837208"/>
                  </a:lnTo>
                  <a:lnTo>
                    <a:pt x="10327" y="1791642"/>
                  </a:lnTo>
                  <a:lnTo>
                    <a:pt x="4626" y="1745363"/>
                  </a:lnTo>
                  <a:lnTo>
                    <a:pt x="1165" y="1698427"/>
                  </a:lnTo>
                  <a:lnTo>
                    <a:pt x="0" y="1650888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5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4" y="510803"/>
                  </a:lnTo>
                  <a:lnTo>
                    <a:pt x="130044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2" y="361715"/>
                  </a:lnTo>
                  <a:lnTo>
                    <a:pt x="233632" y="327588"/>
                  </a:lnTo>
                  <a:lnTo>
                    <a:pt x="263493" y="294829"/>
                  </a:lnTo>
                  <a:lnTo>
                    <a:pt x="294830" y="263491"/>
                  </a:lnTo>
                  <a:lnTo>
                    <a:pt x="327590" y="233631"/>
                  </a:lnTo>
                  <a:lnTo>
                    <a:pt x="361716" y="205301"/>
                  </a:lnTo>
                  <a:lnTo>
                    <a:pt x="397156" y="178556"/>
                  </a:lnTo>
                  <a:lnTo>
                    <a:pt x="433853" y="153452"/>
                  </a:lnTo>
                  <a:lnTo>
                    <a:pt x="471754" y="130043"/>
                  </a:lnTo>
                  <a:lnTo>
                    <a:pt x="510805" y="108383"/>
                  </a:lnTo>
                  <a:lnTo>
                    <a:pt x="550950" y="88527"/>
                  </a:lnTo>
                  <a:lnTo>
                    <a:pt x="592134" y="70529"/>
                  </a:lnTo>
                  <a:lnTo>
                    <a:pt x="634304" y="54444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4" y="0"/>
                  </a:lnTo>
                  <a:lnTo>
                    <a:pt x="7646736" y="0"/>
                  </a:lnTo>
                  <a:lnTo>
                    <a:pt x="7694267" y="1165"/>
                  </a:lnTo>
                  <a:lnTo>
                    <a:pt x="7741201" y="4626"/>
                  </a:lnTo>
                  <a:lnTo>
                    <a:pt x="7787478" y="10327"/>
                  </a:lnTo>
                  <a:lnTo>
                    <a:pt x="7833042" y="18214"/>
                  </a:lnTo>
                  <a:lnTo>
                    <a:pt x="7877839" y="28232"/>
                  </a:lnTo>
                  <a:lnTo>
                    <a:pt x="7921815" y="40327"/>
                  </a:lnTo>
                  <a:lnTo>
                    <a:pt x="7964915" y="54444"/>
                  </a:lnTo>
                  <a:lnTo>
                    <a:pt x="8007084" y="70529"/>
                  </a:lnTo>
                  <a:lnTo>
                    <a:pt x="8048268" y="88527"/>
                  </a:lnTo>
                  <a:lnTo>
                    <a:pt x="8088413" y="108383"/>
                  </a:lnTo>
                  <a:lnTo>
                    <a:pt x="8127463" y="130043"/>
                  </a:lnTo>
                  <a:lnTo>
                    <a:pt x="8165365" y="153452"/>
                  </a:lnTo>
                  <a:lnTo>
                    <a:pt x="8202062" y="178556"/>
                  </a:lnTo>
                  <a:lnTo>
                    <a:pt x="8237502" y="205301"/>
                  </a:lnTo>
                  <a:lnTo>
                    <a:pt x="8271629" y="233631"/>
                  </a:lnTo>
                  <a:lnTo>
                    <a:pt x="8304389" y="263491"/>
                  </a:lnTo>
                  <a:lnTo>
                    <a:pt x="8335727" y="294829"/>
                  </a:lnTo>
                  <a:lnTo>
                    <a:pt x="8365589" y="327588"/>
                  </a:lnTo>
                  <a:lnTo>
                    <a:pt x="8393920" y="361715"/>
                  </a:lnTo>
                  <a:lnTo>
                    <a:pt x="8420665" y="397154"/>
                  </a:lnTo>
                  <a:lnTo>
                    <a:pt x="8445770" y="433852"/>
                  </a:lnTo>
                  <a:lnTo>
                    <a:pt x="8469180" y="471753"/>
                  </a:lnTo>
                  <a:lnTo>
                    <a:pt x="8490841" y="510803"/>
                  </a:lnTo>
                  <a:lnTo>
                    <a:pt x="8510698" y="550948"/>
                  </a:lnTo>
                  <a:lnTo>
                    <a:pt x="8528697" y="592133"/>
                  </a:lnTo>
                  <a:lnTo>
                    <a:pt x="8544782" y="634303"/>
                  </a:lnTo>
                  <a:lnTo>
                    <a:pt x="8558900" y="677404"/>
                  </a:lnTo>
                  <a:lnTo>
                    <a:pt x="8570996" y="721381"/>
                  </a:lnTo>
                  <a:lnTo>
                    <a:pt x="8581015" y="766179"/>
                  </a:lnTo>
                  <a:lnTo>
                    <a:pt x="8588902" y="811745"/>
                  </a:lnTo>
                  <a:lnTo>
                    <a:pt x="8594604" y="858023"/>
                  </a:lnTo>
                  <a:lnTo>
                    <a:pt x="8598065" y="904960"/>
                  </a:lnTo>
                  <a:lnTo>
                    <a:pt x="8599230" y="952499"/>
                  </a:lnTo>
                  <a:lnTo>
                    <a:pt x="8599230" y="1650888"/>
                  </a:lnTo>
                  <a:lnTo>
                    <a:pt x="8598065" y="1698427"/>
                  </a:lnTo>
                  <a:lnTo>
                    <a:pt x="8594604" y="1745363"/>
                  </a:lnTo>
                  <a:lnTo>
                    <a:pt x="8588902" y="1791642"/>
                  </a:lnTo>
                  <a:lnTo>
                    <a:pt x="8581015" y="1837208"/>
                  </a:lnTo>
                  <a:lnTo>
                    <a:pt x="8570996" y="1882006"/>
                  </a:lnTo>
                  <a:lnTo>
                    <a:pt x="8558900" y="1925983"/>
                  </a:lnTo>
                  <a:lnTo>
                    <a:pt x="8544782" y="1969084"/>
                  </a:lnTo>
                  <a:lnTo>
                    <a:pt x="8528697" y="2011254"/>
                  </a:lnTo>
                  <a:lnTo>
                    <a:pt x="8510698" y="2052439"/>
                  </a:lnTo>
                  <a:lnTo>
                    <a:pt x="8490841" y="2092584"/>
                  </a:lnTo>
                  <a:lnTo>
                    <a:pt x="8469180" y="2131634"/>
                  </a:lnTo>
                  <a:lnTo>
                    <a:pt x="8445770" y="2169535"/>
                  </a:lnTo>
                  <a:lnTo>
                    <a:pt x="8420665" y="2206233"/>
                  </a:lnTo>
                  <a:lnTo>
                    <a:pt x="8393920" y="2241672"/>
                  </a:lnTo>
                  <a:lnTo>
                    <a:pt x="8365589" y="2275799"/>
                  </a:lnTo>
                  <a:lnTo>
                    <a:pt x="8335727" y="2308558"/>
                  </a:lnTo>
                  <a:lnTo>
                    <a:pt x="8304389" y="2339896"/>
                  </a:lnTo>
                  <a:lnTo>
                    <a:pt x="8271629" y="2369756"/>
                  </a:lnTo>
                  <a:lnTo>
                    <a:pt x="8237502" y="2398086"/>
                  </a:lnTo>
                  <a:lnTo>
                    <a:pt x="8202062" y="2424831"/>
                  </a:lnTo>
                  <a:lnTo>
                    <a:pt x="8165365" y="2449935"/>
                  </a:lnTo>
                  <a:lnTo>
                    <a:pt x="8127463" y="2473344"/>
                  </a:lnTo>
                  <a:lnTo>
                    <a:pt x="8088413" y="2495004"/>
                  </a:lnTo>
                  <a:lnTo>
                    <a:pt x="8048268" y="2514860"/>
                  </a:lnTo>
                  <a:lnTo>
                    <a:pt x="8007084" y="2532858"/>
                  </a:lnTo>
                  <a:lnTo>
                    <a:pt x="7964915" y="2548943"/>
                  </a:lnTo>
                  <a:lnTo>
                    <a:pt x="7921815" y="2563060"/>
                  </a:lnTo>
                  <a:lnTo>
                    <a:pt x="7877839" y="2575155"/>
                  </a:lnTo>
                  <a:lnTo>
                    <a:pt x="7833042" y="2585173"/>
                  </a:lnTo>
                  <a:lnTo>
                    <a:pt x="7787478" y="2593060"/>
                  </a:lnTo>
                  <a:lnTo>
                    <a:pt x="7741201" y="2598761"/>
                  </a:lnTo>
                  <a:lnTo>
                    <a:pt x="7694267" y="2602222"/>
                  </a:lnTo>
                  <a:lnTo>
                    <a:pt x="7646730" y="2603388"/>
                  </a:lnTo>
                  <a:close/>
                </a:path>
              </a:pathLst>
            </a:custGeom>
            <a:solidFill>
              <a:srgbClr val="34201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3991" y="6259494"/>
              <a:ext cx="2105024" cy="20954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05024" y="6175552"/>
              <a:ext cx="2069464" cy="2069464"/>
            </a:xfrm>
            <a:custGeom>
              <a:avLst/>
              <a:gdLst/>
              <a:ahLst/>
              <a:cxnLst/>
              <a:rect l="l" t="t" r="r" b="b"/>
              <a:pathLst>
                <a:path w="2069464" h="2069465">
                  <a:moveTo>
                    <a:pt x="1034720" y="2069439"/>
                  </a:moveTo>
                  <a:lnTo>
                    <a:pt x="986011" y="2068313"/>
                  </a:lnTo>
                  <a:lnTo>
                    <a:pt x="937881" y="2064967"/>
                  </a:lnTo>
                  <a:lnTo>
                    <a:pt x="890381" y="2059452"/>
                  </a:lnTo>
                  <a:lnTo>
                    <a:pt x="843560" y="2051816"/>
                  </a:lnTo>
                  <a:lnTo>
                    <a:pt x="797467" y="2042111"/>
                  </a:lnTo>
                  <a:lnTo>
                    <a:pt x="752153" y="2030385"/>
                  </a:lnTo>
                  <a:lnTo>
                    <a:pt x="707667" y="2016688"/>
                  </a:lnTo>
                  <a:lnTo>
                    <a:pt x="664059" y="2001069"/>
                  </a:lnTo>
                  <a:lnTo>
                    <a:pt x="621378" y="1983580"/>
                  </a:lnTo>
                  <a:lnTo>
                    <a:pt x="579675" y="1964268"/>
                  </a:lnTo>
                  <a:lnTo>
                    <a:pt x="538998" y="1943184"/>
                  </a:lnTo>
                  <a:lnTo>
                    <a:pt x="499398" y="1920378"/>
                  </a:lnTo>
                  <a:lnTo>
                    <a:pt x="460924" y="1895899"/>
                  </a:lnTo>
                  <a:lnTo>
                    <a:pt x="423626" y="1869797"/>
                  </a:lnTo>
                  <a:lnTo>
                    <a:pt x="387553" y="1842122"/>
                  </a:lnTo>
                  <a:lnTo>
                    <a:pt x="352756" y="1812923"/>
                  </a:lnTo>
                  <a:lnTo>
                    <a:pt x="319284" y="1782250"/>
                  </a:lnTo>
                  <a:lnTo>
                    <a:pt x="287186" y="1750153"/>
                  </a:lnTo>
                  <a:lnTo>
                    <a:pt x="256513" y="1716681"/>
                  </a:lnTo>
                  <a:lnTo>
                    <a:pt x="227314" y="1681884"/>
                  </a:lnTo>
                  <a:lnTo>
                    <a:pt x="199639" y="1645812"/>
                  </a:lnTo>
                  <a:lnTo>
                    <a:pt x="173537" y="1608514"/>
                  </a:lnTo>
                  <a:lnTo>
                    <a:pt x="149058" y="1570041"/>
                  </a:lnTo>
                  <a:lnTo>
                    <a:pt x="126251" y="1530442"/>
                  </a:lnTo>
                  <a:lnTo>
                    <a:pt x="105168" y="1489766"/>
                  </a:lnTo>
                  <a:lnTo>
                    <a:pt x="85856" y="1448063"/>
                  </a:lnTo>
                  <a:lnTo>
                    <a:pt x="68366" y="1405383"/>
                  </a:lnTo>
                  <a:lnTo>
                    <a:pt x="52748" y="1361776"/>
                  </a:lnTo>
                  <a:lnTo>
                    <a:pt x="39051" y="1317291"/>
                  </a:lnTo>
                  <a:lnTo>
                    <a:pt x="27325" y="1271979"/>
                  </a:lnTo>
                  <a:lnTo>
                    <a:pt x="17620" y="1225888"/>
                  </a:lnTo>
                  <a:lnTo>
                    <a:pt x="9985" y="1179068"/>
                  </a:lnTo>
                  <a:lnTo>
                    <a:pt x="4469" y="1131569"/>
                  </a:lnTo>
                  <a:lnTo>
                    <a:pt x="1124" y="1083442"/>
                  </a:lnTo>
                  <a:lnTo>
                    <a:pt x="0" y="1034654"/>
                  </a:lnTo>
                  <a:lnTo>
                    <a:pt x="1124" y="986024"/>
                  </a:lnTo>
                  <a:lnTo>
                    <a:pt x="4469" y="937894"/>
                  </a:lnTo>
                  <a:lnTo>
                    <a:pt x="9985" y="890394"/>
                  </a:lnTo>
                  <a:lnTo>
                    <a:pt x="17620" y="843572"/>
                  </a:lnTo>
                  <a:lnTo>
                    <a:pt x="27325" y="797479"/>
                  </a:lnTo>
                  <a:lnTo>
                    <a:pt x="39051" y="752164"/>
                  </a:lnTo>
                  <a:lnTo>
                    <a:pt x="52748" y="707678"/>
                  </a:lnTo>
                  <a:lnTo>
                    <a:pt x="68366" y="664069"/>
                  </a:lnTo>
                  <a:lnTo>
                    <a:pt x="85856" y="621388"/>
                  </a:lnTo>
                  <a:lnTo>
                    <a:pt x="105168" y="579684"/>
                  </a:lnTo>
                  <a:lnTo>
                    <a:pt x="126251" y="539006"/>
                  </a:lnTo>
                  <a:lnTo>
                    <a:pt x="149058" y="499406"/>
                  </a:lnTo>
                  <a:lnTo>
                    <a:pt x="173537" y="460931"/>
                  </a:lnTo>
                  <a:lnTo>
                    <a:pt x="199639" y="423633"/>
                  </a:lnTo>
                  <a:lnTo>
                    <a:pt x="227314" y="387560"/>
                  </a:lnTo>
                  <a:lnTo>
                    <a:pt x="256513" y="352762"/>
                  </a:lnTo>
                  <a:lnTo>
                    <a:pt x="287186" y="319290"/>
                  </a:lnTo>
                  <a:lnTo>
                    <a:pt x="319284" y="287192"/>
                  </a:lnTo>
                  <a:lnTo>
                    <a:pt x="352756" y="256518"/>
                  </a:lnTo>
                  <a:lnTo>
                    <a:pt x="387553" y="227319"/>
                  </a:lnTo>
                  <a:lnTo>
                    <a:pt x="423626" y="199643"/>
                  </a:lnTo>
                  <a:lnTo>
                    <a:pt x="460924" y="173540"/>
                  </a:lnTo>
                  <a:lnTo>
                    <a:pt x="499398" y="149061"/>
                  </a:lnTo>
                  <a:lnTo>
                    <a:pt x="538998" y="126255"/>
                  </a:lnTo>
                  <a:lnTo>
                    <a:pt x="579675" y="105171"/>
                  </a:lnTo>
                  <a:lnTo>
                    <a:pt x="621378" y="85859"/>
                  </a:lnTo>
                  <a:lnTo>
                    <a:pt x="664059" y="68369"/>
                  </a:lnTo>
                  <a:lnTo>
                    <a:pt x="707667" y="52751"/>
                  </a:lnTo>
                  <a:lnTo>
                    <a:pt x="752153" y="39054"/>
                  </a:lnTo>
                  <a:lnTo>
                    <a:pt x="797467" y="27327"/>
                  </a:lnTo>
                  <a:lnTo>
                    <a:pt x="843560" y="17622"/>
                  </a:lnTo>
                  <a:lnTo>
                    <a:pt x="890381" y="9987"/>
                  </a:lnTo>
                  <a:lnTo>
                    <a:pt x="937881" y="4471"/>
                  </a:lnTo>
                  <a:lnTo>
                    <a:pt x="986011" y="1126"/>
                  </a:lnTo>
                  <a:lnTo>
                    <a:pt x="1034714" y="0"/>
                  </a:lnTo>
                  <a:lnTo>
                    <a:pt x="1083429" y="1126"/>
                  </a:lnTo>
                  <a:lnTo>
                    <a:pt x="1131559" y="4471"/>
                  </a:lnTo>
                  <a:lnTo>
                    <a:pt x="1179059" y="9987"/>
                  </a:lnTo>
                  <a:lnTo>
                    <a:pt x="1225880" y="17622"/>
                  </a:lnTo>
                  <a:lnTo>
                    <a:pt x="1271972" y="27327"/>
                  </a:lnTo>
                  <a:lnTo>
                    <a:pt x="1317286" y="39054"/>
                  </a:lnTo>
                  <a:lnTo>
                    <a:pt x="1361772" y="52751"/>
                  </a:lnTo>
                  <a:lnTo>
                    <a:pt x="1405380" y="68369"/>
                  </a:lnTo>
                  <a:lnTo>
                    <a:pt x="1448061" y="85859"/>
                  </a:lnTo>
                  <a:lnTo>
                    <a:pt x="1489764" y="105171"/>
                  </a:lnTo>
                  <a:lnTo>
                    <a:pt x="1530441" y="126255"/>
                  </a:lnTo>
                  <a:lnTo>
                    <a:pt x="1570041" y="149061"/>
                  </a:lnTo>
                  <a:lnTo>
                    <a:pt x="1608515" y="173540"/>
                  </a:lnTo>
                  <a:lnTo>
                    <a:pt x="1645813" y="199643"/>
                  </a:lnTo>
                  <a:lnTo>
                    <a:pt x="1681885" y="227319"/>
                  </a:lnTo>
                  <a:lnTo>
                    <a:pt x="1716682" y="256518"/>
                  </a:lnTo>
                  <a:lnTo>
                    <a:pt x="1750154" y="287192"/>
                  </a:lnTo>
                  <a:lnTo>
                    <a:pt x="1782252" y="319290"/>
                  </a:lnTo>
                  <a:lnTo>
                    <a:pt x="1812925" y="352762"/>
                  </a:lnTo>
                  <a:lnTo>
                    <a:pt x="1842124" y="387560"/>
                  </a:lnTo>
                  <a:lnTo>
                    <a:pt x="1869799" y="423633"/>
                  </a:lnTo>
                  <a:lnTo>
                    <a:pt x="1895901" y="460931"/>
                  </a:lnTo>
                  <a:lnTo>
                    <a:pt x="1920380" y="499406"/>
                  </a:lnTo>
                  <a:lnTo>
                    <a:pt x="1943186" y="539006"/>
                  </a:lnTo>
                  <a:lnTo>
                    <a:pt x="1964270" y="579684"/>
                  </a:lnTo>
                  <a:lnTo>
                    <a:pt x="1983582" y="621388"/>
                  </a:lnTo>
                  <a:lnTo>
                    <a:pt x="2001071" y="664069"/>
                  </a:lnTo>
                  <a:lnTo>
                    <a:pt x="2016689" y="707678"/>
                  </a:lnTo>
                  <a:lnTo>
                    <a:pt x="2030386" y="752164"/>
                  </a:lnTo>
                  <a:lnTo>
                    <a:pt x="2042112" y="797479"/>
                  </a:lnTo>
                  <a:lnTo>
                    <a:pt x="2051818" y="843572"/>
                  </a:lnTo>
                  <a:lnTo>
                    <a:pt x="2059453" y="890394"/>
                  </a:lnTo>
                  <a:lnTo>
                    <a:pt x="2064968" y="937894"/>
                  </a:lnTo>
                  <a:lnTo>
                    <a:pt x="2068314" y="986024"/>
                  </a:lnTo>
                  <a:lnTo>
                    <a:pt x="2069436" y="1034735"/>
                  </a:lnTo>
                  <a:lnTo>
                    <a:pt x="2068314" y="1083442"/>
                  </a:lnTo>
                  <a:lnTo>
                    <a:pt x="2064968" y="1131569"/>
                  </a:lnTo>
                  <a:lnTo>
                    <a:pt x="2059453" y="1179068"/>
                  </a:lnTo>
                  <a:lnTo>
                    <a:pt x="2051818" y="1225888"/>
                  </a:lnTo>
                  <a:lnTo>
                    <a:pt x="2042112" y="1271979"/>
                  </a:lnTo>
                  <a:lnTo>
                    <a:pt x="2030386" y="1317291"/>
                  </a:lnTo>
                  <a:lnTo>
                    <a:pt x="2016689" y="1361776"/>
                  </a:lnTo>
                  <a:lnTo>
                    <a:pt x="2001071" y="1405383"/>
                  </a:lnTo>
                  <a:lnTo>
                    <a:pt x="1983582" y="1448063"/>
                  </a:lnTo>
                  <a:lnTo>
                    <a:pt x="1964270" y="1489766"/>
                  </a:lnTo>
                  <a:lnTo>
                    <a:pt x="1943186" y="1530442"/>
                  </a:lnTo>
                  <a:lnTo>
                    <a:pt x="1920380" y="1570041"/>
                  </a:lnTo>
                  <a:lnTo>
                    <a:pt x="1895901" y="1608514"/>
                  </a:lnTo>
                  <a:lnTo>
                    <a:pt x="1869799" y="1645812"/>
                  </a:lnTo>
                  <a:lnTo>
                    <a:pt x="1842124" y="1681884"/>
                  </a:lnTo>
                  <a:lnTo>
                    <a:pt x="1812925" y="1716681"/>
                  </a:lnTo>
                  <a:lnTo>
                    <a:pt x="1782252" y="1750153"/>
                  </a:lnTo>
                  <a:lnTo>
                    <a:pt x="1750154" y="1782250"/>
                  </a:lnTo>
                  <a:lnTo>
                    <a:pt x="1716682" y="1812923"/>
                  </a:lnTo>
                  <a:lnTo>
                    <a:pt x="1681885" y="1842122"/>
                  </a:lnTo>
                  <a:lnTo>
                    <a:pt x="1645813" y="1869797"/>
                  </a:lnTo>
                  <a:lnTo>
                    <a:pt x="1608515" y="1895899"/>
                  </a:lnTo>
                  <a:lnTo>
                    <a:pt x="1570041" y="1920378"/>
                  </a:lnTo>
                  <a:lnTo>
                    <a:pt x="1530441" y="1943184"/>
                  </a:lnTo>
                  <a:lnTo>
                    <a:pt x="1489764" y="1964268"/>
                  </a:lnTo>
                  <a:lnTo>
                    <a:pt x="1448061" y="1983580"/>
                  </a:lnTo>
                  <a:lnTo>
                    <a:pt x="1405380" y="2001069"/>
                  </a:lnTo>
                  <a:lnTo>
                    <a:pt x="1361772" y="2016688"/>
                  </a:lnTo>
                  <a:lnTo>
                    <a:pt x="1317286" y="2030385"/>
                  </a:lnTo>
                  <a:lnTo>
                    <a:pt x="1271972" y="2042111"/>
                  </a:lnTo>
                  <a:lnTo>
                    <a:pt x="1225880" y="2051816"/>
                  </a:lnTo>
                  <a:lnTo>
                    <a:pt x="1179059" y="2059452"/>
                  </a:lnTo>
                  <a:lnTo>
                    <a:pt x="1131559" y="2064967"/>
                  </a:lnTo>
                  <a:lnTo>
                    <a:pt x="1083429" y="2068313"/>
                  </a:lnTo>
                  <a:lnTo>
                    <a:pt x="1034720" y="20694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13026"/>
            <a:ext cx="18287365" cy="1307465"/>
          </a:xfrm>
          <a:custGeom>
            <a:avLst/>
            <a:gdLst/>
            <a:ahLst/>
            <a:cxnLst/>
            <a:rect l="l" t="t" r="r" b="b"/>
            <a:pathLst>
              <a:path w="18287365" h="1307465">
                <a:moveTo>
                  <a:pt x="18286911" y="1307302"/>
                </a:moveTo>
                <a:lnTo>
                  <a:pt x="0" y="1307302"/>
                </a:lnTo>
                <a:lnTo>
                  <a:pt x="0" y="0"/>
                </a:lnTo>
                <a:lnTo>
                  <a:pt x="18286911" y="0"/>
                </a:lnTo>
                <a:lnTo>
                  <a:pt x="18286911" y="1307302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0" y="3163579"/>
            <a:ext cx="8599805" cy="2603500"/>
            <a:chOff x="0" y="3163579"/>
            <a:chExt cx="8599805" cy="2603500"/>
          </a:xfrm>
        </p:grpSpPr>
        <p:sp>
          <p:nvSpPr>
            <p:cNvPr id="9" name="object 9" descr=""/>
            <p:cNvSpPr/>
            <p:nvPr/>
          </p:nvSpPr>
          <p:spPr>
            <a:xfrm>
              <a:off x="0" y="3163579"/>
              <a:ext cx="8599805" cy="2603500"/>
            </a:xfrm>
            <a:custGeom>
              <a:avLst/>
              <a:gdLst/>
              <a:ahLst/>
              <a:cxnLst/>
              <a:rect l="l" t="t" r="r" b="b"/>
              <a:pathLst>
                <a:path w="8599805" h="2603500">
                  <a:moveTo>
                    <a:pt x="7646730" y="2603388"/>
                  </a:moveTo>
                  <a:lnTo>
                    <a:pt x="952499" y="2603388"/>
                  </a:lnTo>
                  <a:lnTo>
                    <a:pt x="904960" y="2602222"/>
                  </a:lnTo>
                  <a:lnTo>
                    <a:pt x="858024" y="2598761"/>
                  </a:lnTo>
                  <a:lnTo>
                    <a:pt x="811746" y="2593060"/>
                  </a:lnTo>
                  <a:lnTo>
                    <a:pt x="766180" y="2585173"/>
                  </a:lnTo>
                  <a:lnTo>
                    <a:pt x="721382" y="2575155"/>
                  </a:lnTo>
                  <a:lnTo>
                    <a:pt x="677405" y="2563060"/>
                  </a:lnTo>
                  <a:lnTo>
                    <a:pt x="634304" y="2548943"/>
                  </a:lnTo>
                  <a:lnTo>
                    <a:pt x="592134" y="2532858"/>
                  </a:lnTo>
                  <a:lnTo>
                    <a:pt x="550950" y="2514860"/>
                  </a:lnTo>
                  <a:lnTo>
                    <a:pt x="510805" y="2495004"/>
                  </a:lnTo>
                  <a:lnTo>
                    <a:pt x="471754" y="2473344"/>
                  </a:lnTo>
                  <a:lnTo>
                    <a:pt x="433853" y="2449935"/>
                  </a:lnTo>
                  <a:lnTo>
                    <a:pt x="397156" y="2424831"/>
                  </a:lnTo>
                  <a:lnTo>
                    <a:pt x="361716" y="2398086"/>
                  </a:lnTo>
                  <a:lnTo>
                    <a:pt x="327590" y="2369757"/>
                  </a:lnTo>
                  <a:lnTo>
                    <a:pt x="294830" y="2339896"/>
                  </a:lnTo>
                  <a:lnTo>
                    <a:pt x="263493" y="2308558"/>
                  </a:lnTo>
                  <a:lnTo>
                    <a:pt x="233632" y="2275799"/>
                  </a:lnTo>
                  <a:lnTo>
                    <a:pt x="205302" y="2241672"/>
                  </a:lnTo>
                  <a:lnTo>
                    <a:pt x="178557" y="2206233"/>
                  </a:lnTo>
                  <a:lnTo>
                    <a:pt x="153453" y="2169535"/>
                  </a:lnTo>
                  <a:lnTo>
                    <a:pt x="130044" y="2131634"/>
                  </a:lnTo>
                  <a:lnTo>
                    <a:pt x="108384" y="2092584"/>
                  </a:lnTo>
                  <a:lnTo>
                    <a:pt x="88527" y="2052439"/>
                  </a:lnTo>
                  <a:lnTo>
                    <a:pt x="70529" y="2011254"/>
                  </a:lnTo>
                  <a:lnTo>
                    <a:pt x="54445" y="1969084"/>
                  </a:lnTo>
                  <a:lnTo>
                    <a:pt x="40327" y="1925983"/>
                  </a:lnTo>
                  <a:lnTo>
                    <a:pt x="28232" y="1882006"/>
                  </a:lnTo>
                  <a:lnTo>
                    <a:pt x="18214" y="1837208"/>
                  </a:lnTo>
                  <a:lnTo>
                    <a:pt x="10327" y="1791642"/>
                  </a:lnTo>
                  <a:lnTo>
                    <a:pt x="4626" y="1745364"/>
                  </a:lnTo>
                  <a:lnTo>
                    <a:pt x="1165" y="1698427"/>
                  </a:lnTo>
                  <a:lnTo>
                    <a:pt x="0" y="1650888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4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5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4" y="510803"/>
                  </a:lnTo>
                  <a:lnTo>
                    <a:pt x="130044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2" y="361715"/>
                  </a:lnTo>
                  <a:lnTo>
                    <a:pt x="233632" y="327588"/>
                  </a:lnTo>
                  <a:lnTo>
                    <a:pt x="263493" y="294829"/>
                  </a:lnTo>
                  <a:lnTo>
                    <a:pt x="294830" y="263492"/>
                  </a:lnTo>
                  <a:lnTo>
                    <a:pt x="327590" y="233631"/>
                  </a:lnTo>
                  <a:lnTo>
                    <a:pt x="361716" y="205301"/>
                  </a:lnTo>
                  <a:lnTo>
                    <a:pt x="397156" y="178556"/>
                  </a:lnTo>
                  <a:lnTo>
                    <a:pt x="433853" y="153452"/>
                  </a:lnTo>
                  <a:lnTo>
                    <a:pt x="471754" y="130043"/>
                  </a:lnTo>
                  <a:lnTo>
                    <a:pt x="510805" y="108383"/>
                  </a:lnTo>
                  <a:lnTo>
                    <a:pt x="550950" y="88527"/>
                  </a:lnTo>
                  <a:lnTo>
                    <a:pt x="592134" y="70529"/>
                  </a:lnTo>
                  <a:lnTo>
                    <a:pt x="634304" y="54444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7" y="0"/>
                  </a:lnTo>
                  <a:lnTo>
                    <a:pt x="7646733" y="0"/>
                  </a:lnTo>
                  <a:lnTo>
                    <a:pt x="7694267" y="1165"/>
                  </a:lnTo>
                  <a:lnTo>
                    <a:pt x="7741201" y="4626"/>
                  </a:lnTo>
                  <a:lnTo>
                    <a:pt x="7787478" y="10327"/>
                  </a:lnTo>
                  <a:lnTo>
                    <a:pt x="7833042" y="18214"/>
                  </a:lnTo>
                  <a:lnTo>
                    <a:pt x="7877839" y="28232"/>
                  </a:lnTo>
                  <a:lnTo>
                    <a:pt x="7921815" y="40327"/>
                  </a:lnTo>
                  <a:lnTo>
                    <a:pt x="7964915" y="54444"/>
                  </a:lnTo>
                  <a:lnTo>
                    <a:pt x="8007084" y="70529"/>
                  </a:lnTo>
                  <a:lnTo>
                    <a:pt x="8048268" y="88527"/>
                  </a:lnTo>
                  <a:lnTo>
                    <a:pt x="8088413" y="108383"/>
                  </a:lnTo>
                  <a:lnTo>
                    <a:pt x="8127463" y="130043"/>
                  </a:lnTo>
                  <a:lnTo>
                    <a:pt x="8165365" y="153452"/>
                  </a:lnTo>
                  <a:lnTo>
                    <a:pt x="8202062" y="178556"/>
                  </a:lnTo>
                  <a:lnTo>
                    <a:pt x="8237502" y="205301"/>
                  </a:lnTo>
                  <a:lnTo>
                    <a:pt x="8271629" y="233631"/>
                  </a:lnTo>
                  <a:lnTo>
                    <a:pt x="8304389" y="263492"/>
                  </a:lnTo>
                  <a:lnTo>
                    <a:pt x="8335727" y="294829"/>
                  </a:lnTo>
                  <a:lnTo>
                    <a:pt x="8365589" y="327588"/>
                  </a:lnTo>
                  <a:lnTo>
                    <a:pt x="8393920" y="361715"/>
                  </a:lnTo>
                  <a:lnTo>
                    <a:pt x="8420665" y="397154"/>
                  </a:lnTo>
                  <a:lnTo>
                    <a:pt x="8445770" y="433852"/>
                  </a:lnTo>
                  <a:lnTo>
                    <a:pt x="8469180" y="471753"/>
                  </a:lnTo>
                  <a:lnTo>
                    <a:pt x="8490841" y="510803"/>
                  </a:lnTo>
                  <a:lnTo>
                    <a:pt x="8510698" y="550948"/>
                  </a:lnTo>
                  <a:lnTo>
                    <a:pt x="8528697" y="592133"/>
                  </a:lnTo>
                  <a:lnTo>
                    <a:pt x="8544782" y="634303"/>
                  </a:lnTo>
                  <a:lnTo>
                    <a:pt x="8558900" y="677404"/>
                  </a:lnTo>
                  <a:lnTo>
                    <a:pt x="8570996" y="721381"/>
                  </a:lnTo>
                  <a:lnTo>
                    <a:pt x="8581015" y="766179"/>
                  </a:lnTo>
                  <a:lnTo>
                    <a:pt x="8588902" y="811745"/>
                  </a:lnTo>
                  <a:lnTo>
                    <a:pt x="8594604" y="858024"/>
                  </a:lnTo>
                  <a:lnTo>
                    <a:pt x="8598065" y="904960"/>
                  </a:lnTo>
                  <a:lnTo>
                    <a:pt x="8599230" y="952499"/>
                  </a:lnTo>
                  <a:lnTo>
                    <a:pt x="8599230" y="1650888"/>
                  </a:lnTo>
                  <a:lnTo>
                    <a:pt x="8598065" y="1698427"/>
                  </a:lnTo>
                  <a:lnTo>
                    <a:pt x="8594604" y="1745364"/>
                  </a:lnTo>
                  <a:lnTo>
                    <a:pt x="8588902" y="1791642"/>
                  </a:lnTo>
                  <a:lnTo>
                    <a:pt x="8581015" y="1837208"/>
                  </a:lnTo>
                  <a:lnTo>
                    <a:pt x="8570996" y="1882006"/>
                  </a:lnTo>
                  <a:lnTo>
                    <a:pt x="8558900" y="1925983"/>
                  </a:lnTo>
                  <a:lnTo>
                    <a:pt x="8544782" y="1969084"/>
                  </a:lnTo>
                  <a:lnTo>
                    <a:pt x="8528697" y="2011254"/>
                  </a:lnTo>
                  <a:lnTo>
                    <a:pt x="8510698" y="2052439"/>
                  </a:lnTo>
                  <a:lnTo>
                    <a:pt x="8490841" y="2092584"/>
                  </a:lnTo>
                  <a:lnTo>
                    <a:pt x="8469180" y="2131634"/>
                  </a:lnTo>
                  <a:lnTo>
                    <a:pt x="8445770" y="2169535"/>
                  </a:lnTo>
                  <a:lnTo>
                    <a:pt x="8420665" y="2206233"/>
                  </a:lnTo>
                  <a:lnTo>
                    <a:pt x="8393920" y="2241672"/>
                  </a:lnTo>
                  <a:lnTo>
                    <a:pt x="8365589" y="2275799"/>
                  </a:lnTo>
                  <a:lnTo>
                    <a:pt x="8335727" y="2308558"/>
                  </a:lnTo>
                  <a:lnTo>
                    <a:pt x="8304389" y="2339896"/>
                  </a:lnTo>
                  <a:lnTo>
                    <a:pt x="8271629" y="2369757"/>
                  </a:lnTo>
                  <a:lnTo>
                    <a:pt x="8237502" y="2398086"/>
                  </a:lnTo>
                  <a:lnTo>
                    <a:pt x="8202062" y="2424831"/>
                  </a:lnTo>
                  <a:lnTo>
                    <a:pt x="8165365" y="2449935"/>
                  </a:lnTo>
                  <a:lnTo>
                    <a:pt x="8127463" y="2473344"/>
                  </a:lnTo>
                  <a:lnTo>
                    <a:pt x="8088413" y="2495004"/>
                  </a:lnTo>
                  <a:lnTo>
                    <a:pt x="8048268" y="2514860"/>
                  </a:lnTo>
                  <a:lnTo>
                    <a:pt x="8007084" y="2532858"/>
                  </a:lnTo>
                  <a:lnTo>
                    <a:pt x="7964915" y="2548943"/>
                  </a:lnTo>
                  <a:lnTo>
                    <a:pt x="7921815" y="2563060"/>
                  </a:lnTo>
                  <a:lnTo>
                    <a:pt x="7877839" y="2575155"/>
                  </a:lnTo>
                  <a:lnTo>
                    <a:pt x="7833042" y="2585173"/>
                  </a:lnTo>
                  <a:lnTo>
                    <a:pt x="7787478" y="2593060"/>
                  </a:lnTo>
                  <a:lnTo>
                    <a:pt x="7741201" y="2598761"/>
                  </a:lnTo>
                  <a:lnTo>
                    <a:pt x="7694267" y="2602222"/>
                  </a:lnTo>
                  <a:lnTo>
                    <a:pt x="7646730" y="2603388"/>
                  </a:lnTo>
                  <a:close/>
                </a:path>
              </a:pathLst>
            </a:custGeom>
            <a:solidFill>
              <a:srgbClr val="34201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3991" y="3483437"/>
              <a:ext cx="2105024" cy="209549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305024" y="3399495"/>
              <a:ext cx="2069464" cy="2069464"/>
            </a:xfrm>
            <a:custGeom>
              <a:avLst/>
              <a:gdLst/>
              <a:ahLst/>
              <a:cxnLst/>
              <a:rect l="l" t="t" r="r" b="b"/>
              <a:pathLst>
                <a:path w="2069464" h="2069464">
                  <a:moveTo>
                    <a:pt x="1034720" y="2069439"/>
                  </a:moveTo>
                  <a:lnTo>
                    <a:pt x="986011" y="2068313"/>
                  </a:lnTo>
                  <a:lnTo>
                    <a:pt x="937881" y="2064967"/>
                  </a:lnTo>
                  <a:lnTo>
                    <a:pt x="890381" y="2059452"/>
                  </a:lnTo>
                  <a:lnTo>
                    <a:pt x="843560" y="2051816"/>
                  </a:lnTo>
                  <a:lnTo>
                    <a:pt x="797467" y="2042111"/>
                  </a:lnTo>
                  <a:lnTo>
                    <a:pt x="752153" y="2030385"/>
                  </a:lnTo>
                  <a:lnTo>
                    <a:pt x="707667" y="2016688"/>
                  </a:lnTo>
                  <a:lnTo>
                    <a:pt x="664059" y="2001069"/>
                  </a:lnTo>
                  <a:lnTo>
                    <a:pt x="621378" y="1983580"/>
                  </a:lnTo>
                  <a:lnTo>
                    <a:pt x="579675" y="1964268"/>
                  </a:lnTo>
                  <a:lnTo>
                    <a:pt x="538998" y="1943184"/>
                  </a:lnTo>
                  <a:lnTo>
                    <a:pt x="499398" y="1920378"/>
                  </a:lnTo>
                  <a:lnTo>
                    <a:pt x="460924" y="1895899"/>
                  </a:lnTo>
                  <a:lnTo>
                    <a:pt x="423626" y="1869797"/>
                  </a:lnTo>
                  <a:lnTo>
                    <a:pt x="387553" y="1842122"/>
                  </a:lnTo>
                  <a:lnTo>
                    <a:pt x="352756" y="1812923"/>
                  </a:lnTo>
                  <a:lnTo>
                    <a:pt x="319284" y="1782250"/>
                  </a:lnTo>
                  <a:lnTo>
                    <a:pt x="287186" y="1750153"/>
                  </a:lnTo>
                  <a:lnTo>
                    <a:pt x="256513" y="1716681"/>
                  </a:lnTo>
                  <a:lnTo>
                    <a:pt x="227314" y="1681884"/>
                  </a:lnTo>
                  <a:lnTo>
                    <a:pt x="199639" y="1645812"/>
                  </a:lnTo>
                  <a:lnTo>
                    <a:pt x="173537" y="1608514"/>
                  </a:lnTo>
                  <a:lnTo>
                    <a:pt x="149058" y="1570041"/>
                  </a:lnTo>
                  <a:lnTo>
                    <a:pt x="126251" y="1530442"/>
                  </a:lnTo>
                  <a:lnTo>
                    <a:pt x="105168" y="1489766"/>
                  </a:lnTo>
                  <a:lnTo>
                    <a:pt x="85856" y="1448063"/>
                  </a:lnTo>
                  <a:lnTo>
                    <a:pt x="68366" y="1405383"/>
                  </a:lnTo>
                  <a:lnTo>
                    <a:pt x="52748" y="1361776"/>
                  </a:lnTo>
                  <a:lnTo>
                    <a:pt x="39051" y="1317291"/>
                  </a:lnTo>
                  <a:lnTo>
                    <a:pt x="27325" y="1271979"/>
                  </a:lnTo>
                  <a:lnTo>
                    <a:pt x="17620" y="1225888"/>
                  </a:lnTo>
                  <a:lnTo>
                    <a:pt x="9985" y="1179068"/>
                  </a:lnTo>
                  <a:lnTo>
                    <a:pt x="4469" y="1131569"/>
                  </a:lnTo>
                  <a:lnTo>
                    <a:pt x="1124" y="1083442"/>
                  </a:lnTo>
                  <a:lnTo>
                    <a:pt x="0" y="1034654"/>
                  </a:lnTo>
                  <a:lnTo>
                    <a:pt x="1124" y="986025"/>
                  </a:lnTo>
                  <a:lnTo>
                    <a:pt x="4469" y="937894"/>
                  </a:lnTo>
                  <a:lnTo>
                    <a:pt x="9985" y="890394"/>
                  </a:lnTo>
                  <a:lnTo>
                    <a:pt x="17620" y="843572"/>
                  </a:lnTo>
                  <a:lnTo>
                    <a:pt x="27325" y="797479"/>
                  </a:lnTo>
                  <a:lnTo>
                    <a:pt x="39051" y="752164"/>
                  </a:lnTo>
                  <a:lnTo>
                    <a:pt x="52748" y="707678"/>
                  </a:lnTo>
                  <a:lnTo>
                    <a:pt x="68366" y="664069"/>
                  </a:lnTo>
                  <a:lnTo>
                    <a:pt x="85856" y="621388"/>
                  </a:lnTo>
                  <a:lnTo>
                    <a:pt x="105168" y="579684"/>
                  </a:lnTo>
                  <a:lnTo>
                    <a:pt x="126251" y="539006"/>
                  </a:lnTo>
                  <a:lnTo>
                    <a:pt x="149058" y="499406"/>
                  </a:lnTo>
                  <a:lnTo>
                    <a:pt x="173537" y="460931"/>
                  </a:lnTo>
                  <a:lnTo>
                    <a:pt x="199639" y="423633"/>
                  </a:lnTo>
                  <a:lnTo>
                    <a:pt x="227314" y="387560"/>
                  </a:lnTo>
                  <a:lnTo>
                    <a:pt x="256513" y="352762"/>
                  </a:lnTo>
                  <a:lnTo>
                    <a:pt x="287186" y="319290"/>
                  </a:lnTo>
                  <a:lnTo>
                    <a:pt x="319284" y="287192"/>
                  </a:lnTo>
                  <a:lnTo>
                    <a:pt x="352756" y="256518"/>
                  </a:lnTo>
                  <a:lnTo>
                    <a:pt x="387553" y="227319"/>
                  </a:lnTo>
                  <a:lnTo>
                    <a:pt x="423626" y="199643"/>
                  </a:lnTo>
                  <a:lnTo>
                    <a:pt x="460924" y="173541"/>
                  </a:lnTo>
                  <a:lnTo>
                    <a:pt x="499398" y="149061"/>
                  </a:lnTo>
                  <a:lnTo>
                    <a:pt x="538998" y="126255"/>
                  </a:lnTo>
                  <a:lnTo>
                    <a:pt x="579675" y="105171"/>
                  </a:lnTo>
                  <a:lnTo>
                    <a:pt x="621378" y="85859"/>
                  </a:lnTo>
                  <a:lnTo>
                    <a:pt x="664059" y="68369"/>
                  </a:lnTo>
                  <a:lnTo>
                    <a:pt x="707667" y="52751"/>
                  </a:lnTo>
                  <a:lnTo>
                    <a:pt x="752153" y="39054"/>
                  </a:lnTo>
                  <a:lnTo>
                    <a:pt x="797467" y="27327"/>
                  </a:lnTo>
                  <a:lnTo>
                    <a:pt x="843560" y="17622"/>
                  </a:lnTo>
                  <a:lnTo>
                    <a:pt x="890381" y="9987"/>
                  </a:lnTo>
                  <a:lnTo>
                    <a:pt x="937881" y="4471"/>
                  </a:lnTo>
                  <a:lnTo>
                    <a:pt x="986011" y="1126"/>
                  </a:lnTo>
                  <a:lnTo>
                    <a:pt x="1034717" y="0"/>
                  </a:lnTo>
                  <a:lnTo>
                    <a:pt x="1083429" y="1126"/>
                  </a:lnTo>
                  <a:lnTo>
                    <a:pt x="1131559" y="4471"/>
                  </a:lnTo>
                  <a:lnTo>
                    <a:pt x="1179059" y="9987"/>
                  </a:lnTo>
                  <a:lnTo>
                    <a:pt x="1225880" y="17622"/>
                  </a:lnTo>
                  <a:lnTo>
                    <a:pt x="1271972" y="27327"/>
                  </a:lnTo>
                  <a:lnTo>
                    <a:pt x="1317286" y="39054"/>
                  </a:lnTo>
                  <a:lnTo>
                    <a:pt x="1361772" y="52751"/>
                  </a:lnTo>
                  <a:lnTo>
                    <a:pt x="1405380" y="68369"/>
                  </a:lnTo>
                  <a:lnTo>
                    <a:pt x="1448061" y="85859"/>
                  </a:lnTo>
                  <a:lnTo>
                    <a:pt x="1489764" y="105171"/>
                  </a:lnTo>
                  <a:lnTo>
                    <a:pt x="1530441" y="126255"/>
                  </a:lnTo>
                  <a:lnTo>
                    <a:pt x="1570041" y="149061"/>
                  </a:lnTo>
                  <a:lnTo>
                    <a:pt x="1608515" y="173541"/>
                  </a:lnTo>
                  <a:lnTo>
                    <a:pt x="1645813" y="199643"/>
                  </a:lnTo>
                  <a:lnTo>
                    <a:pt x="1681885" y="227319"/>
                  </a:lnTo>
                  <a:lnTo>
                    <a:pt x="1716682" y="256518"/>
                  </a:lnTo>
                  <a:lnTo>
                    <a:pt x="1750154" y="287192"/>
                  </a:lnTo>
                  <a:lnTo>
                    <a:pt x="1782252" y="319290"/>
                  </a:lnTo>
                  <a:lnTo>
                    <a:pt x="1812925" y="352762"/>
                  </a:lnTo>
                  <a:lnTo>
                    <a:pt x="1842124" y="387560"/>
                  </a:lnTo>
                  <a:lnTo>
                    <a:pt x="1869799" y="423633"/>
                  </a:lnTo>
                  <a:lnTo>
                    <a:pt x="1895901" y="460931"/>
                  </a:lnTo>
                  <a:lnTo>
                    <a:pt x="1920380" y="499406"/>
                  </a:lnTo>
                  <a:lnTo>
                    <a:pt x="1943186" y="539006"/>
                  </a:lnTo>
                  <a:lnTo>
                    <a:pt x="1964270" y="579684"/>
                  </a:lnTo>
                  <a:lnTo>
                    <a:pt x="1983582" y="621388"/>
                  </a:lnTo>
                  <a:lnTo>
                    <a:pt x="2001071" y="664069"/>
                  </a:lnTo>
                  <a:lnTo>
                    <a:pt x="2016689" y="707678"/>
                  </a:lnTo>
                  <a:lnTo>
                    <a:pt x="2030386" y="752164"/>
                  </a:lnTo>
                  <a:lnTo>
                    <a:pt x="2042112" y="797479"/>
                  </a:lnTo>
                  <a:lnTo>
                    <a:pt x="2051818" y="843572"/>
                  </a:lnTo>
                  <a:lnTo>
                    <a:pt x="2059453" y="890394"/>
                  </a:lnTo>
                  <a:lnTo>
                    <a:pt x="2064968" y="937894"/>
                  </a:lnTo>
                  <a:lnTo>
                    <a:pt x="2068314" y="986025"/>
                  </a:lnTo>
                  <a:lnTo>
                    <a:pt x="2069436" y="1034735"/>
                  </a:lnTo>
                  <a:lnTo>
                    <a:pt x="2068314" y="1083442"/>
                  </a:lnTo>
                  <a:lnTo>
                    <a:pt x="2064968" y="1131569"/>
                  </a:lnTo>
                  <a:lnTo>
                    <a:pt x="2059453" y="1179068"/>
                  </a:lnTo>
                  <a:lnTo>
                    <a:pt x="2051818" y="1225888"/>
                  </a:lnTo>
                  <a:lnTo>
                    <a:pt x="2042112" y="1271979"/>
                  </a:lnTo>
                  <a:lnTo>
                    <a:pt x="2030386" y="1317291"/>
                  </a:lnTo>
                  <a:lnTo>
                    <a:pt x="2016689" y="1361776"/>
                  </a:lnTo>
                  <a:lnTo>
                    <a:pt x="2001071" y="1405383"/>
                  </a:lnTo>
                  <a:lnTo>
                    <a:pt x="1983582" y="1448063"/>
                  </a:lnTo>
                  <a:lnTo>
                    <a:pt x="1964270" y="1489766"/>
                  </a:lnTo>
                  <a:lnTo>
                    <a:pt x="1943186" y="1530442"/>
                  </a:lnTo>
                  <a:lnTo>
                    <a:pt x="1920380" y="1570041"/>
                  </a:lnTo>
                  <a:lnTo>
                    <a:pt x="1895901" y="1608514"/>
                  </a:lnTo>
                  <a:lnTo>
                    <a:pt x="1869799" y="1645812"/>
                  </a:lnTo>
                  <a:lnTo>
                    <a:pt x="1842124" y="1681884"/>
                  </a:lnTo>
                  <a:lnTo>
                    <a:pt x="1812925" y="1716681"/>
                  </a:lnTo>
                  <a:lnTo>
                    <a:pt x="1782252" y="1750153"/>
                  </a:lnTo>
                  <a:lnTo>
                    <a:pt x="1750154" y="1782250"/>
                  </a:lnTo>
                  <a:lnTo>
                    <a:pt x="1716682" y="1812923"/>
                  </a:lnTo>
                  <a:lnTo>
                    <a:pt x="1681885" y="1842122"/>
                  </a:lnTo>
                  <a:lnTo>
                    <a:pt x="1645813" y="1869797"/>
                  </a:lnTo>
                  <a:lnTo>
                    <a:pt x="1608515" y="1895899"/>
                  </a:lnTo>
                  <a:lnTo>
                    <a:pt x="1570041" y="1920378"/>
                  </a:lnTo>
                  <a:lnTo>
                    <a:pt x="1530441" y="1943184"/>
                  </a:lnTo>
                  <a:lnTo>
                    <a:pt x="1489764" y="1964268"/>
                  </a:lnTo>
                  <a:lnTo>
                    <a:pt x="1448061" y="1983580"/>
                  </a:lnTo>
                  <a:lnTo>
                    <a:pt x="1405380" y="2001069"/>
                  </a:lnTo>
                  <a:lnTo>
                    <a:pt x="1361772" y="2016688"/>
                  </a:lnTo>
                  <a:lnTo>
                    <a:pt x="1317286" y="2030385"/>
                  </a:lnTo>
                  <a:lnTo>
                    <a:pt x="1271972" y="2042111"/>
                  </a:lnTo>
                  <a:lnTo>
                    <a:pt x="1225880" y="2051816"/>
                  </a:lnTo>
                  <a:lnTo>
                    <a:pt x="1179059" y="2059452"/>
                  </a:lnTo>
                  <a:lnTo>
                    <a:pt x="1131559" y="2064967"/>
                  </a:lnTo>
                  <a:lnTo>
                    <a:pt x="1083429" y="2068313"/>
                  </a:lnTo>
                  <a:lnTo>
                    <a:pt x="1034720" y="20694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675810" y="6477544"/>
            <a:ext cx="1327785" cy="651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4100" spc="-16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100" spc="-158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940" sz="6150" spc="-1604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100" spc="-53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1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80107" y="7185418"/>
            <a:ext cx="1319530" cy="651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100" spc="-409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1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271150" y="6307335"/>
            <a:ext cx="1760220" cy="173926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2225" marR="5080" indent="-10160">
              <a:lnSpc>
                <a:spcPct val="117100"/>
              </a:lnSpc>
              <a:spcBef>
                <a:spcPts val="95"/>
              </a:spcBef>
            </a:pPr>
            <a:r>
              <a:rPr dirty="0" sz="4800" spc="-6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800" spc="-25">
                <a:solidFill>
                  <a:srgbClr val="FFFFFF"/>
                </a:solidFill>
                <a:latin typeface="Arial"/>
                <a:cs typeface="Arial"/>
              </a:rPr>
              <a:t>5.20%</a:t>
            </a:r>
            <a:endParaRPr sz="48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6" name="object 16" descr=""/>
          <p:cNvSpPr txBox="1"/>
          <p:nvPr/>
        </p:nvSpPr>
        <p:spPr>
          <a:xfrm>
            <a:off x="701210" y="4143538"/>
            <a:ext cx="1276985" cy="651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100" spc="-49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1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472659" y="3531277"/>
            <a:ext cx="5356860" cy="1739264"/>
          </a:xfrm>
          <a:prstGeom prst="rect">
            <a:avLst/>
          </a:prstGeom>
        </p:spPr>
        <p:txBody>
          <a:bodyPr wrap="square" lIns="0" tIns="13716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80"/>
              </a:spcBef>
            </a:pPr>
            <a:r>
              <a:rPr dirty="0" sz="4800" spc="-31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800" spc="-434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85"/>
              </a:spcBef>
            </a:pPr>
            <a:r>
              <a:rPr dirty="0" sz="4800" spc="-195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80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800" spc="-105">
                <a:solidFill>
                  <a:srgbClr val="FFFFFF"/>
                </a:solidFill>
                <a:latin typeface="Arial"/>
                <a:cs typeface="Arial"/>
              </a:rPr>
              <a:t>7915.2</a:t>
            </a:r>
            <a:r>
              <a:rPr dirty="0" sz="4800" spc="-20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800" spc="300">
                <a:solidFill>
                  <a:srgbClr val="FFFFFF"/>
                </a:solidFill>
                <a:latin typeface="Arial"/>
                <a:cs typeface="Arial"/>
              </a:rPr>
              <a:t>million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623E3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1923736"/>
            <a:ext cx="11266805" cy="2440305"/>
            <a:chOff x="0" y="1923736"/>
            <a:chExt cx="11266805" cy="2440305"/>
          </a:xfrm>
        </p:grpSpPr>
        <p:sp>
          <p:nvSpPr>
            <p:cNvPr id="5" name="object 5" descr=""/>
            <p:cNvSpPr/>
            <p:nvPr/>
          </p:nvSpPr>
          <p:spPr>
            <a:xfrm>
              <a:off x="3338961" y="1923736"/>
              <a:ext cx="7927975" cy="2440305"/>
            </a:xfrm>
            <a:custGeom>
              <a:avLst/>
              <a:gdLst/>
              <a:ahLst/>
              <a:cxnLst/>
              <a:rect l="l" t="t" r="r" b="b"/>
              <a:pathLst>
                <a:path w="7927975" h="2440304">
                  <a:moveTo>
                    <a:pt x="7820283" y="2439719"/>
                  </a:moveTo>
                  <a:lnTo>
                    <a:pt x="107320" y="2439719"/>
                  </a:lnTo>
                  <a:lnTo>
                    <a:pt x="65605" y="2431271"/>
                  </a:lnTo>
                  <a:lnTo>
                    <a:pt x="31485" y="2408249"/>
                  </a:lnTo>
                  <a:lnTo>
                    <a:pt x="8453" y="2374140"/>
                  </a:lnTo>
                  <a:lnTo>
                    <a:pt x="0" y="2332430"/>
                  </a:lnTo>
                  <a:lnTo>
                    <a:pt x="0" y="107310"/>
                  </a:lnTo>
                  <a:lnTo>
                    <a:pt x="8453" y="65598"/>
                  </a:lnTo>
                  <a:lnTo>
                    <a:pt x="31485" y="31482"/>
                  </a:lnTo>
                  <a:lnTo>
                    <a:pt x="65605" y="8452"/>
                  </a:lnTo>
                  <a:lnTo>
                    <a:pt x="107319" y="0"/>
                  </a:lnTo>
                  <a:lnTo>
                    <a:pt x="7820284" y="0"/>
                  </a:lnTo>
                  <a:lnTo>
                    <a:pt x="7861998" y="8452"/>
                  </a:lnTo>
                  <a:lnTo>
                    <a:pt x="7896118" y="31482"/>
                  </a:lnTo>
                  <a:lnTo>
                    <a:pt x="7919150" y="65598"/>
                  </a:lnTo>
                  <a:lnTo>
                    <a:pt x="7927603" y="107310"/>
                  </a:lnTo>
                  <a:lnTo>
                    <a:pt x="7927603" y="2332430"/>
                  </a:lnTo>
                  <a:lnTo>
                    <a:pt x="7919150" y="2374140"/>
                  </a:lnTo>
                  <a:lnTo>
                    <a:pt x="7896118" y="2408249"/>
                  </a:lnTo>
                  <a:lnTo>
                    <a:pt x="7861998" y="2431271"/>
                  </a:lnTo>
                  <a:lnTo>
                    <a:pt x="7820283" y="2439719"/>
                  </a:lnTo>
                  <a:close/>
                </a:path>
              </a:pathLst>
            </a:custGeom>
            <a:solidFill>
              <a:srgbClr val="A822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467327"/>
              <a:ext cx="4478020" cy="1221105"/>
            </a:xfrm>
            <a:custGeom>
              <a:avLst/>
              <a:gdLst/>
              <a:ahLst/>
              <a:cxnLst/>
              <a:rect l="l" t="t" r="r" b="b"/>
              <a:pathLst>
                <a:path w="4478020" h="1221104">
                  <a:moveTo>
                    <a:pt x="0" y="1221025"/>
                  </a:moveTo>
                  <a:lnTo>
                    <a:pt x="0" y="0"/>
                  </a:lnTo>
                  <a:lnTo>
                    <a:pt x="4039605" y="0"/>
                  </a:lnTo>
                  <a:lnTo>
                    <a:pt x="4477969" y="1221025"/>
                  </a:lnTo>
                  <a:lnTo>
                    <a:pt x="0" y="1221025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4587545"/>
            <a:ext cx="11266805" cy="2440305"/>
            <a:chOff x="0" y="4587545"/>
            <a:chExt cx="11266805" cy="2440305"/>
          </a:xfrm>
        </p:grpSpPr>
        <p:sp>
          <p:nvSpPr>
            <p:cNvPr id="8" name="object 8" descr=""/>
            <p:cNvSpPr/>
            <p:nvPr/>
          </p:nvSpPr>
          <p:spPr>
            <a:xfrm>
              <a:off x="3338961" y="4587545"/>
              <a:ext cx="7927975" cy="2440305"/>
            </a:xfrm>
            <a:custGeom>
              <a:avLst/>
              <a:gdLst/>
              <a:ahLst/>
              <a:cxnLst/>
              <a:rect l="l" t="t" r="r" b="b"/>
              <a:pathLst>
                <a:path w="7927975" h="2440304">
                  <a:moveTo>
                    <a:pt x="7820328" y="2439731"/>
                  </a:moveTo>
                  <a:lnTo>
                    <a:pt x="107274" y="2439731"/>
                  </a:lnTo>
                  <a:lnTo>
                    <a:pt x="65605" y="2431287"/>
                  </a:lnTo>
                  <a:lnTo>
                    <a:pt x="31485" y="2408255"/>
                  </a:lnTo>
                  <a:lnTo>
                    <a:pt x="8453" y="2374135"/>
                  </a:lnTo>
                  <a:lnTo>
                    <a:pt x="0" y="2332421"/>
                  </a:lnTo>
                  <a:lnTo>
                    <a:pt x="0" y="107319"/>
                  </a:lnTo>
                  <a:lnTo>
                    <a:pt x="8453" y="65605"/>
                  </a:lnTo>
                  <a:lnTo>
                    <a:pt x="31485" y="31485"/>
                  </a:lnTo>
                  <a:lnTo>
                    <a:pt x="65605" y="8453"/>
                  </a:lnTo>
                  <a:lnTo>
                    <a:pt x="107319" y="0"/>
                  </a:lnTo>
                  <a:lnTo>
                    <a:pt x="7820284" y="0"/>
                  </a:lnTo>
                  <a:lnTo>
                    <a:pt x="7861998" y="8453"/>
                  </a:lnTo>
                  <a:lnTo>
                    <a:pt x="7896118" y="31485"/>
                  </a:lnTo>
                  <a:lnTo>
                    <a:pt x="7919150" y="65605"/>
                  </a:lnTo>
                  <a:lnTo>
                    <a:pt x="7927603" y="107319"/>
                  </a:lnTo>
                  <a:lnTo>
                    <a:pt x="7927603" y="2332421"/>
                  </a:lnTo>
                  <a:lnTo>
                    <a:pt x="7919150" y="2374135"/>
                  </a:lnTo>
                  <a:lnTo>
                    <a:pt x="7896118" y="2408255"/>
                  </a:lnTo>
                  <a:lnTo>
                    <a:pt x="7861998" y="2431287"/>
                  </a:lnTo>
                  <a:lnTo>
                    <a:pt x="7820328" y="2439731"/>
                  </a:lnTo>
                  <a:close/>
                </a:path>
              </a:pathLst>
            </a:custGeom>
            <a:solidFill>
              <a:srgbClr val="4E221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5131124"/>
              <a:ext cx="4478020" cy="1221105"/>
            </a:xfrm>
            <a:custGeom>
              <a:avLst/>
              <a:gdLst/>
              <a:ahLst/>
              <a:cxnLst/>
              <a:rect l="l" t="t" r="r" b="b"/>
              <a:pathLst>
                <a:path w="4478020" h="1221104">
                  <a:moveTo>
                    <a:pt x="0" y="1221033"/>
                  </a:moveTo>
                  <a:lnTo>
                    <a:pt x="0" y="0"/>
                  </a:lnTo>
                  <a:lnTo>
                    <a:pt x="4039606" y="0"/>
                  </a:lnTo>
                  <a:lnTo>
                    <a:pt x="4477960" y="1221033"/>
                  </a:lnTo>
                  <a:lnTo>
                    <a:pt x="0" y="1221033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0" y="7251344"/>
            <a:ext cx="11266805" cy="2440305"/>
            <a:chOff x="0" y="7251344"/>
            <a:chExt cx="11266805" cy="2440305"/>
          </a:xfrm>
        </p:grpSpPr>
        <p:sp>
          <p:nvSpPr>
            <p:cNvPr id="11" name="object 11" descr=""/>
            <p:cNvSpPr/>
            <p:nvPr/>
          </p:nvSpPr>
          <p:spPr>
            <a:xfrm>
              <a:off x="3338961" y="7251344"/>
              <a:ext cx="7927975" cy="2440305"/>
            </a:xfrm>
            <a:custGeom>
              <a:avLst/>
              <a:gdLst/>
              <a:ahLst/>
              <a:cxnLst/>
              <a:rect l="l" t="t" r="r" b="b"/>
              <a:pathLst>
                <a:path w="7927975" h="2440304">
                  <a:moveTo>
                    <a:pt x="7820328" y="2439731"/>
                  </a:moveTo>
                  <a:lnTo>
                    <a:pt x="107274" y="2439731"/>
                  </a:lnTo>
                  <a:lnTo>
                    <a:pt x="65605" y="2431287"/>
                  </a:lnTo>
                  <a:lnTo>
                    <a:pt x="31485" y="2408258"/>
                  </a:lnTo>
                  <a:lnTo>
                    <a:pt x="8453" y="2374148"/>
                  </a:lnTo>
                  <a:lnTo>
                    <a:pt x="0" y="2332451"/>
                  </a:lnTo>
                  <a:lnTo>
                    <a:pt x="0" y="107319"/>
                  </a:lnTo>
                  <a:lnTo>
                    <a:pt x="8453" y="65605"/>
                  </a:lnTo>
                  <a:lnTo>
                    <a:pt x="31485" y="31485"/>
                  </a:lnTo>
                  <a:lnTo>
                    <a:pt x="65605" y="8453"/>
                  </a:lnTo>
                  <a:lnTo>
                    <a:pt x="107319" y="0"/>
                  </a:lnTo>
                  <a:lnTo>
                    <a:pt x="7820284" y="0"/>
                  </a:lnTo>
                  <a:lnTo>
                    <a:pt x="7861998" y="8453"/>
                  </a:lnTo>
                  <a:lnTo>
                    <a:pt x="7896118" y="31485"/>
                  </a:lnTo>
                  <a:lnTo>
                    <a:pt x="7919150" y="65605"/>
                  </a:lnTo>
                  <a:lnTo>
                    <a:pt x="7927603" y="107319"/>
                  </a:lnTo>
                  <a:lnTo>
                    <a:pt x="7927603" y="2332451"/>
                  </a:lnTo>
                  <a:lnTo>
                    <a:pt x="7919150" y="2374148"/>
                  </a:lnTo>
                  <a:lnTo>
                    <a:pt x="7896118" y="2408258"/>
                  </a:lnTo>
                  <a:lnTo>
                    <a:pt x="7861998" y="2431287"/>
                  </a:lnTo>
                  <a:lnTo>
                    <a:pt x="7820328" y="2439731"/>
                  </a:lnTo>
                  <a:close/>
                </a:path>
              </a:pathLst>
            </a:custGeom>
            <a:solidFill>
              <a:srgbClr val="1B080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7794954"/>
              <a:ext cx="4478020" cy="1221105"/>
            </a:xfrm>
            <a:custGeom>
              <a:avLst/>
              <a:gdLst/>
              <a:ahLst/>
              <a:cxnLst/>
              <a:rect l="l" t="t" r="r" b="b"/>
              <a:pathLst>
                <a:path w="4478020" h="1221104">
                  <a:moveTo>
                    <a:pt x="0" y="1221028"/>
                  </a:moveTo>
                  <a:lnTo>
                    <a:pt x="0" y="0"/>
                  </a:lnTo>
                  <a:lnTo>
                    <a:pt x="4039605" y="0"/>
                  </a:lnTo>
                  <a:lnTo>
                    <a:pt x="4477969" y="1221028"/>
                  </a:lnTo>
                  <a:lnTo>
                    <a:pt x="0" y="1221028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1010" y="7518714"/>
              <a:ext cx="104775" cy="104775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1010" y="7975914"/>
              <a:ext cx="104775" cy="104775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1010" y="8433114"/>
              <a:ext cx="104775" cy="104775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1010" y="8890314"/>
              <a:ext cx="104775" cy="104775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1010" y="9347514"/>
              <a:ext cx="104775" cy="104775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88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pic>
        <p:nvPicPr>
          <p:cNvPr id="19" name="object 1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20991" y="2623867"/>
            <a:ext cx="123825" cy="123825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20991" y="3147742"/>
            <a:ext cx="123825" cy="123825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20991" y="3671617"/>
            <a:ext cx="123825" cy="123825"/>
          </a:xfrm>
          <a:prstGeom prst="rect">
            <a:avLst/>
          </a:prstGeom>
        </p:spPr>
      </p:pic>
      <p:sp>
        <p:nvSpPr>
          <p:cNvPr id="22" name="object 22" descr=""/>
          <p:cNvSpPr txBox="1"/>
          <p:nvPr/>
        </p:nvSpPr>
        <p:spPr>
          <a:xfrm>
            <a:off x="5112942" y="2344448"/>
            <a:ext cx="3049905" cy="1597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758314">
              <a:lnSpc>
                <a:spcPct val="114599"/>
              </a:lnSpc>
              <a:spcBef>
                <a:spcPts val="100"/>
              </a:spcBef>
            </a:pP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Online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Retail</a:t>
            </a:r>
            <a:endParaRPr sz="3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Specialty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21641" y="5484524"/>
            <a:ext cx="3853815" cy="51498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43B4BD"/>
                </a:solidFill>
                <a:latin typeface="Verdana"/>
                <a:cs typeface="Verdana"/>
              </a:rPr>
              <a:t>End-</a:t>
            </a:r>
            <a:r>
              <a:rPr dirty="0" sz="3200" spc="-55">
                <a:solidFill>
                  <a:srgbClr val="43B4BD"/>
                </a:solidFill>
                <a:latin typeface="Verdana"/>
                <a:cs typeface="Verdana"/>
              </a:rPr>
              <a:t>User</a:t>
            </a:r>
            <a:r>
              <a:rPr dirty="0" sz="3200" spc="-23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24" name="object 2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13045" y="4969215"/>
            <a:ext cx="123825" cy="123825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13045" y="5493090"/>
            <a:ext cx="123825" cy="123825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013045" y="6016965"/>
            <a:ext cx="123825" cy="123825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013045" y="6540840"/>
            <a:ext cx="123825" cy="123825"/>
          </a:xfrm>
          <a:prstGeom prst="rect">
            <a:avLst/>
          </a:prstGeom>
        </p:spPr>
      </p:pic>
      <p:sp>
        <p:nvSpPr>
          <p:cNvPr id="28" name="object 28" descr=""/>
          <p:cNvSpPr txBox="1"/>
          <p:nvPr/>
        </p:nvSpPr>
        <p:spPr>
          <a:xfrm>
            <a:off x="5304997" y="4689796"/>
            <a:ext cx="2372995" cy="2120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Residential </a:t>
            </a: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Commercial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Hotels</a:t>
            </a:r>
            <a:endParaRPr sz="3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Spas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828199" y="2613637"/>
            <a:ext cx="2440305" cy="922019"/>
          </a:xfrm>
          <a:prstGeom prst="rect">
            <a:avLst/>
          </a:prstGeom>
        </p:spPr>
        <p:txBody>
          <a:bodyPr wrap="square" lIns="0" tIns="93980" rIns="0" bIns="0" rtlCol="0" vert="horz">
            <a:spAutoFit/>
          </a:bodyPr>
          <a:lstStyle/>
          <a:p>
            <a:pPr marL="372110" marR="5080" indent="-360045">
              <a:lnSpc>
                <a:spcPts val="3210"/>
              </a:lnSpc>
              <a:spcBef>
                <a:spcPts val="740"/>
              </a:spcBef>
            </a:pPr>
            <a:r>
              <a:rPr dirty="0" sz="3200" spc="-10">
                <a:solidFill>
                  <a:srgbClr val="43B4BD"/>
                </a:solidFill>
                <a:latin typeface="Verdana"/>
                <a:cs typeface="Verdana"/>
              </a:rPr>
              <a:t>Distribution Channel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5483791" y="7267241"/>
            <a:ext cx="1724025" cy="2311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087120">
              <a:lnSpc>
                <a:spcPct val="115399"/>
              </a:lnSpc>
              <a:spcBef>
                <a:spcPts val="100"/>
              </a:spcBef>
            </a:pP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Oils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Lye</a:t>
            </a:r>
            <a:endParaRPr sz="2600">
              <a:latin typeface="Verdana"/>
              <a:cs typeface="Verdana"/>
            </a:endParaRPr>
          </a:p>
          <a:p>
            <a:pPr marL="12700" marR="5080">
              <a:lnSpc>
                <a:spcPct val="115399"/>
              </a:lnSpc>
            </a:pP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Additives Fragrance Colorants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706271" y="7907897"/>
            <a:ext cx="2684780" cy="922019"/>
          </a:xfrm>
          <a:prstGeom prst="rect">
            <a:avLst/>
          </a:prstGeom>
        </p:spPr>
        <p:txBody>
          <a:bodyPr wrap="square" lIns="0" tIns="93980" rIns="0" bIns="0" rtlCol="0" vert="horz">
            <a:spAutoFit/>
          </a:bodyPr>
          <a:lstStyle/>
          <a:p>
            <a:pPr marL="467359" marR="5080" indent="-455295">
              <a:lnSpc>
                <a:spcPts val="3210"/>
              </a:lnSpc>
              <a:spcBef>
                <a:spcPts val="740"/>
              </a:spcBef>
            </a:pPr>
            <a:r>
              <a:rPr dirty="0" sz="3200" spc="85">
                <a:solidFill>
                  <a:srgbClr val="43B4BD"/>
                </a:solidFill>
                <a:latin typeface="Verdana"/>
                <a:cs typeface="Verdana"/>
              </a:rPr>
              <a:t>Raw</a:t>
            </a:r>
            <a:r>
              <a:rPr dirty="0" sz="3200" spc="-29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43B4BD"/>
                </a:solidFill>
                <a:latin typeface="Verdana"/>
                <a:cs typeface="Verdana"/>
              </a:rPr>
              <a:t>Material Segment</a:t>
            </a:r>
            <a:endParaRPr sz="3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95"/>
              <a:t>Global</a:t>
            </a:r>
            <a:r>
              <a:rPr dirty="0" sz="4500" spc="-120"/>
              <a:t> </a:t>
            </a:r>
            <a:r>
              <a:rPr dirty="0" sz="4500"/>
              <a:t>Handmade</a:t>
            </a:r>
            <a:r>
              <a:rPr dirty="0" sz="4500" spc="-114"/>
              <a:t> </a:t>
            </a:r>
            <a:r>
              <a:rPr dirty="0" sz="4500"/>
              <a:t>Soap</a:t>
            </a:r>
            <a:r>
              <a:rPr dirty="0" sz="4500" spc="-114"/>
              <a:t> </a:t>
            </a:r>
            <a:r>
              <a:rPr dirty="0" sz="4500"/>
              <a:t>Market</a:t>
            </a:r>
            <a:r>
              <a:rPr dirty="0" sz="4500" spc="-120"/>
              <a:t> </a:t>
            </a:r>
            <a:r>
              <a:rPr dirty="0" sz="4500"/>
              <a:t>Revenue</a:t>
            </a:r>
            <a:r>
              <a:rPr dirty="0" sz="4500" spc="-114"/>
              <a:t> </a:t>
            </a:r>
            <a:r>
              <a:rPr dirty="0" sz="4500"/>
              <a:t>share</a:t>
            </a:r>
            <a:r>
              <a:rPr dirty="0" sz="4500" spc="-114"/>
              <a:t> </a:t>
            </a:r>
            <a:r>
              <a:rPr dirty="0" sz="4500" spc="130"/>
              <a:t>for</a:t>
            </a:r>
            <a:r>
              <a:rPr dirty="0" sz="4500" spc="-114"/>
              <a:t> </a:t>
            </a:r>
            <a:r>
              <a:rPr dirty="0" sz="4500" spc="-20"/>
              <a:t>2022</a:t>
            </a:r>
            <a:endParaRPr sz="4500"/>
          </a:p>
        </p:txBody>
      </p:sp>
      <p:sp>
        <p:nvSpPr>
          <p:cNvPr id="3" name="object 3" descr=""/>
          <p:cNvSpPr txBox="1"/>
          <p:nvPr/>
        </p:nvSpPr>
        <p:spPr>
          <a:xfrm>
            <a:off x="11612898" y="5081365"/>
            <a:ext cx="5656580" cy="175895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2007870" marR="5080" indent="-1995805">
              <a:lnSpc>
                <a:spcPts val="6450"/>
              </a:lnSpc>
              <a:spcBef>
                <a:spcPts val="940"/>
              </a:spcBef>
            </a:pPr>
            <a:r>
              <a:rPr dirty="0" sz="6000" spc="110">
                <a:latin typeface="Verdana"/>
                <a:cs typeface="Verdana"/>
              </a:rPr>
              <a:t>North</a:t>
            </a:r>
            <a:r>
              <a:rPr dirty="0" sz="6000" spc="-525">
                <a:latin typeface="Verdana"/>
                <a:cs typeface="Verdana"/>
              </a:rPr>
              <a:t> </a:t>
            </a:r>
            <a:r>
              <a:rPr dirty="0" sz="6000" spc="80">
                <a:latin typeface="Verdana"/>
                <a:cs typeface="Verdana"/>
              </a:rPr>
              <a:t>America </a:t>
            </a:r>
            <a:r>
              <a:rPr dirty="0" sz="6000" spc="-445">
                <a:latin typeface="Verdana"/>
                <a:cs typeface="Verdana"/>
              </a:rPr>
              <a:t>40%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4567" y="1651088"/>
            <a:ext cx="10459085" cy="3328670"/>
            <a:chOff x="3914567" y="1651088"/>
            <a:chExt cx="1045908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184" y="1826364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8"/>
                  </a:lnTo>
                  <a:lnTo>
                    <a:pt x="29026" y="61552"/>
                  </a:lnTo>
                  <a:lnTo>
                    <a:pt x="61557" y="29023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3"/>
                  </a:lnTo>
                  <a:lnTo>
                    <a:pt x="8232219" y="61552"/>
                  </a:lnTo>
                  <a:lnTo>
                    <a:pt x="8253566" y="102758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651088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1"/>
                  </a:lnTo>
                  <a:lnTo>
                    <a:pt x="9024437" y="102757"/>
                  </a:lnTo>
                  <a:lnTo>
                    <a:pt x="9032108" y="150140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51251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297454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623E30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4567" y="5307543"/>
            <a:ext cx="10459085" cy="3328670"/>
            <a:chOff x="3914567" y="5307543"/>
            <a:chExt cx="1045908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184" y="5449275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59">
                  <a:moveTo>
                    <a:pt x="8111214" y="3044870"/>
                  </a:moveTo>
                  <a:lnTo>
                    <a:pt x="150022" y="3044870"/>
                  </a:lnTo>
                  <a:lnTo>
                    <a:pt x="102763" y="3037217"/>
                  </a:lnTo>
                  <a:lnTo>
                    <a:pt x="61557" y="3015863"/>
                  </a:lnTo>
                  <a:lnTo>
                    <a:pt x="29026" y="2983333"/>
                  </a:lnTo>
                  <a:lnTo>
                    <a:pt x="7673" y="2942126"/>
                  </a:lnTo>
                  <a:lnTo>
                    <a:pt x="0" y="2894747"/>
                  </a:lnTo>
                  <a:lnTo>
                    <a:pt x="0" y="150143"/>
                  </a:lnTo>
                  <a:lnTo>
                    <a:pt x="7673" y="102763"/>
                  </a:lnTo>
                  <a:lnTo>
                    <a:pt x="29026" y="61557"/>
                  </a:lnTo>
                  <a:lnTo>
                    <a:pt x="61557" y="29026"/>
                  </a:lnTo>
                  <a:lnTo>
                    <a:pt x="102763" y="7673"/>
                  </a:lnTo>
                  <a:lnTo>
                    <a:pt x="150143" y="0"/>
                  </a:lnTo>
                  <a:lnTo>
                    <a:pt x="8111093" y="0"/>
                  </a:lnTo>
                  <a:lnTo>
                    <a:pt x="8158485" y="7673"/>
                  </a:lnTo>
                  <a:lnTo>
                    <a:pt x="8199693" y="29026"/>
                  </a:lnTo>
                  <a:lnTo>
                    <a:pt x="8232219" y="61557"/>
                  </a:lnTo>
                  <a:lnTo>
                    <a:pt x="8253566" y="102763"/>
                  </a:lnTo>
                  <a:lnTo>
                    <a:pt x="8261237" y="150143"/>
                  </a:lnTo>
                  <a:lnTo>
                    <a:pt x="8261237" y="2894747"/>
                  </a:lnTo>
                  <a:lnTo>
                    <a:pt x="8253566" y="2942126"/>
                  </a:lnTo>
                  <a:lnTo>
                    <a:pt x="8232219" y="2983333"/>
                  </a:lnTo>
                  <a:lnTo>
                    <a:pt x="8199693" y="3015863"/>
                  </a:lnTo>
                  <a:lnTo>
                    <a:pt x="8158485" y="3037217"/>
                  </a:lnTo>
                  <a:lnTo>
                    <a:pt x="8111214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265938" y="5307543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55"/>
                  </a:moveTo>
                  <a:lnTo>
                    <a:pt x="150113" y="3328355"/>
                  </a:lnTo>
                  <a:lnTo>
                    <a:pt x="102736" y="3320684"/>
                  </a:lnTo>
                  <a:lnTo>
                    <a:pt x="61537" y="3299337"/>
                  </a:lnTo>
                  <a:lnTo>
                    <a:pt x="29015" y="3266810"/>
                  </a:lnTo>
                  <a:lnTo>
                    <a:pt x="7670" y="3225602"/>
                  </a:lnTo>
                  <a:lnTo>
                    <a:pt x="0" y="3178211"/>
                  </a:lnTo>
                  <a:lnTo>
                    <a:pt x="0" y="150143"/>
                  </a:lnTo>
                  <a:lnTo>
                    <a:pt x="7670" y="102752"/>
                  </a:lnTo>
                  <a:lnTo>
                    <a:pt x="29015" y="61544"/>
                  </a:lnTo>
                  <a:lnTo>
                    <a:pt x="61537" y="29017"/>
                  </a:lnTo>
                  <a:lnTo>
                    <a:pt x="102736" y="7670"/>
                  </a:lnTo>
                  <a:lnTo>
                    <a:pt x="150113" y="0"/>
                  </a:lnTo>
                  <a:lnTo>
                    <a:pt x="8881964" y="0"/>
                  </a:lnTo>
                  <a:lnTo>
                    <a:pt x="8929341" y="7670"/>
                  </a:lnTo>
                  <a:lnTo>
                    <a:pt x="8970540" y="29017"/>
                  </a:lnTo>
                  <a:lnTo>
                    <a:pt x="9003061" y="61544"/>
                  </a:lnTo>
                  <a:lnTo>
                    <a:pt x="9024407" y="102752"/>
                  </a:lnTo>
                  <a:lnTo>
                    <a:pt x="9032077" y="150143"/>
                  </a:lnTo>
                  <a:lnTo>
                    <a:pt x="9032077" y="3178211"/>
                  </a:lnTo>
                  <a:lnTo>
                    <a:pt x="9024407" y="3225602"/>
                  </a:lnTo>
                  <a:lnTo>
                    <a:pt x="9003061" y="3266810"/>
                  </a:lnTo>
                  <a:lnTo>
                    <a:pt x="8970540" y="3299337"/>
                  </a:lnTo>
                  <a:lnTo>
                    <a:pt x="8929341" y="3320684"/>
                  </a:lnTo>
                  <a:lnTo>
                    <a:pt x="8881963" y="3328355"/>
                  </a:lnTo>
                  <a:close/>
                </a:path>
              </a:pathLst>
            </a:custGeom>
            <a:solidFill>
              <a:srgbClr val="623E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4559" y="5920383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496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44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44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48"/>
                  </a:lnTo>
                  <a:lnTo>
                    <a:pt x="7670" y="1999932"/>
                  </a:lnTo>
                  <a:lnTo>
                    <a:pt x="29019" y="2041144"/>
                  </a:lnTo>
                  <a:lnTo>
                    <a:pt x="61556" y="2073668"/>
                  </a:lnTo>
                  <a:lnTo>
                    <a:pt x="102755" y="2095017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17"/>
                  </a:lnTo>
                  <a:lnTo>
                    <a:pt x="2525369" y="2073668"/>
                  </a:lnTo>
                  <a:lnTo>
                    <a:pt x="2557894" y="2041144"/>
                  </a:lnTo>
                  <a:lnTo>
                    <a:pt x="2579255" y="1999932"/>
                  </a:lnTo>
                  <a:lnTo>
                    <a:pt x="2586926" y="1952548"/>
                  </a:lnTo>
                  <a:lnTo>
                    <a:pt x="2586926" y="1359166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512516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437205" y="2964983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021989" y="2272082"/>
            <a:ext cx="6563359" cy="1682750"/>
          </a:xfrm>
          <a:prstGeom prst="rect"/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Key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Players </a:t>
            </a:r>
            <a:r>
              <a:rPr dirty="0" sz="4000" spc="550" b="0">
                <a:solidFill>
                  <a:srgbClr val="FFFFFF"/>
                </a:solidFill>
                <a:latin typeface="Yanone Kaffeesatz Thin"/>
                <a:cs typeface="Yanone Kaffeesatz Thin"/>
              </a:rPr>
              <a:t>Introducing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90" b="0">
                <a:solidFill>
                  <a:srgbClr val="FFFFFF"/>
                </a:solidFill>
                <a:latin typeface="Yanone Kaffeesatz Thin"/>
                <a:cs typeface="Yanone Kaffeesatz Thin"/>
              </a:rPr>
              <a:t>Unique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Soaps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is </a:t>
            </a: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Fuelling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25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080975" y="6682595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021989" y="5826005"/>
            <a:ext cx="6662420" cy="2206625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Increasing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25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400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00" b="0">
                <a:solidFill>
                  <a:srgbClr val="FFFFFF"/>
                </a:solidFill>
                <a:latin typeface="Yanone Kaffeesatz Thin"/>
                <a:cs typeface="Yanone Kaffeesatz Thin"/>
              </a:rPr>
              <a:t>Availability</a:t>
            </a:r>
            <a:r>
              <a:rPr dirty="0" sz="400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of </a:t>
            </a:r>
            <a:r>
              <a:rPr dirty="0" sz="40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Alternative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0" b="0">
                <a:solidFill>
                  <a:srgbClr val="FFFFFF"/>
                </a:solidFill>
                <a:latin typeface="Yanone Kaffeesatz Thin"/>
                <a:cs typeface="Yanone Kaffeesatz Thin"/>
              </a:rPr>
              <a:t>Products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is </a:t>
            </a:r>
            <a:r>
              <a:rPr dirty="0" sz="4000" spc="575" b="0">
                <a:solidFill>
                  <a:srgbClr val="FFFFFF"/>
                </a:solidFill>
                <a:latin typeface="Yanone Kaffeesatz Thin"/>
                <a:cs typeface="Yanone Kaffeesatz Thin"/>
              </a:rPr>
              <a:t>Anticipated</a:t>
            </a:r>
            <a:r>
              <a:rPr dirty="0" sz="4000" spc="31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1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705" b="0">
                <a:solidFill>
                  <a:srgbClr val="FFFFFF"/>
                </a:solidFill>
                <a:latin typeface="Yanone Kaffeesatz Thin"/>
                <a:cs typeface="Yanone Kaffeesatz Thin"/>
              </a:rPr>
              <a:t>Hamper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00" b="0">
                <a:solidFill>
                  <a:srgbClr val="FFFFFF"/>
                </a:solidFill>
                <a:latin typeface="Yanone Kaffeesatz Thin"/>
                <a:cs typeface="Yanone Kaffeesatz Thin"/>
              </a:rPr>
              <a:t>the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75295" y="1386615"/>
            <a:ext cx="14939644" cy="7513955"/>
          </a:xfrm>
          <a:custGeom>
            <a:avLst/>
            <a:gdLst/>
            <a:ahLst/>
            <a:cxnLst/>
            <a:rect l="l" t="t" r="r" b="b"/>
            <a:pathLst>
              <a:path w="14939644" h="7513955">
                <a:moveTo>
                  <a:pt x="14939483" y="7513767"/>
                </a:moveTo>
                <a:lnTo>
                  <a:pt x="0" y="7513767"/>
                </a:lnTo>
                <a:lnTo>
                  <a:pt x="0" y="0"/>
                </a:lnTo>
                <a:lnTo>
                  <a:pt x="14939483" y="0"/>
                </a:lnTo>
                <a:lnTo>
                  <a:pt x="14939483" y="7513767"/>
                </a:lnTo>
                <a:close/>
              </a:path>
            </a:pathLst>
          </a:custGeom>
          <a:solidFill>
            <a:srgbClr val="463D39">
              <a:alpha val="88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88387" y="1671325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5" name="object 5" descr=""/>
          <p:cNvGrpSpPr/>
          <p:nvPr/>
        </p:nvGrpSpPr>
        <p:grpSpPr>
          <a:xfrm>
            <a:off x="2106869" y="3072914"/>
            <a:ext cx="123825" cy="4581525"/>
            <a:chOff x="2106869" y="3072914"/>
            <a:chExt cx="123825" cy="458152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6869" y="3072914"/>
              <a:ext cx="123825" cy="12382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6869" y="4063514"/>
              <a:ext cx="123825" cy="12382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6869" y="5549414"/>
              <a:ext cx="123825" cy="12382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06869" y="6540014"/>
              <a:ext cx="123825" cy="12382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06869" y="7530614"/>
              <a:ext cx="123825" cy="123825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2412809" y="2817002"/>
            <a:ext cx="14008735" cy="5473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21030">
              <a:lnSpc>
                <a:spcPct val="116100"/>
              </a:lnSpc>
              <a:spcBef>
                <a:spcPts val="100"/>
              </a:spcBef>
            </a:pP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Handmade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Soap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near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800">
              <a:latin typeface="Verdana"/>
              <a:cs typeface="Verdana"/>
            </a:endParaRPr>
          </a:p>
          <a:p>
            <a:pPr marL="12700" marR="70485">
              <a:lnSpc>
                <a:spcPct val="116100"/>
              </a:lnSpc>
            </a:pP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Lye,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5">
                <a:solidFill>
                  <a:srgbClr val="FFFFFF"/>
                </a:solidFill>
                <a:latin typeface="Verdana"/>
                <a:cs typeface="Verdana"/>
              </a:rPr>
              <a:t>palm,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oil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fundamental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raw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ingredients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hot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process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soaps,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and its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derived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products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include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5">
                <a:solidFill>
                  <a:srgbClr val="FFFFFF"/>
                </a:solidFill>
                <a:latin typeface="Verdana"/>
                <a:cs typeface="Verdana"/>
              </a:rPr>
              <a:t>glycerin,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potassium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0">
                <a:solidFill>
                  <a:srgbClr val="FFFFFF"/>
                </a:solidFill>
                <a:latin typeface="Verdana"/>
                <a:cs typeface="Verdana"/>
              </a:rPr>
              <a:t>hydroxide,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sodium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hydroxide, </a:t>
            </a:r>
            <a:r>
              <a:rPr dirty="0" sz="2800" spc="-75">
                <a:solidFill>
                  <a:srgbClr val="FFFFFF"/>
                </a:solidFill>
                <a:latin typeface="Verdana"/>
                <a:cs typeface="Verdana"/>
              </a:rPr>
              <a:t>and/or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caustic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soda.</a:t>
            </a:r>
            <a:endParaRPr sz="2800">
              <a:latin typeface="Verdana"/>
              <a:cs typeface="Verdana"/>
            </a:endParaRPr>
          </a:p>
          <a:p>
            <a:pPr marL="12700" marR="660400">
              <a:lnSpc>
                <a:spcPct val="116100"/>
              </a:lnSpc>
            </a:pP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Handmade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soaps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used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variety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applications,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including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face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washes,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bath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products,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laundry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detergent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compositions.</a:t>
            </a:r>
            <a:endParaRPr sz="2800">
              <a:latin typeface="Verdana"/>
              <a:cs typeface="Verdana"/>
            </a:endParaRPr>
          </a:p>
          <a:p>
            <a:pPr marL="12700" marR="5080">
              <a:lnSpc>
                <a:spcPct val="116100"/>
              </a:lnSpc>
            </a:pP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Customers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40">
                <a:solidFill>
                  <a:srgbClr val="FFFFFF"/>
                </a:solidFill>
                <a:latin typeface="Verdana"/>
                <a:cs typeface="Verdana"/>
              </a:rPr>
              <a:t>may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also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test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compare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perfumes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other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product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ingredients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at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20">
                <a:solidFill>
                  <a:srgbClr val="FFFFFF"/>
                </a:solidFill>
                <a:latin typeface="Verdana"/>
                <a:cs typeface="Verdana"/>
              </a:rPr>
              <a:t>marts,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which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fueling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growth.</a:t>
            </a:r>
            <a:endParaRPr sz="2800">
              <a:latin typeface="Verdana"/>
              <a:cs typeface="Verdana"/>
            </a:endParaRPr>
          </a:p>
          <a:p>
            <a:pPr marL="12700" marR="116839">
              <a:lnSpc>
                <a:spcPct val="116100"/>
              </a:lnSpc>
            </a:pP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Lye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soap,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also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known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cold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process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soap,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ideal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persons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sensitive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skin or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0">
                <a:solidFill>
                  <a:srgbClr val="FFFFFF"/>
                </a:solidFill>
                <a:latin typeface="Verdana"/>
                <a:cs typeface="Verdana"/>
              </a:rPr>
              <a:t>skin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diseases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eczema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because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less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chemicals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scents.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7748" rIns="0" bIns="0" rtlCol="0" vert="horz">
            <a:spAutoFit/>
          </a:bodyPr>
          <a:lstStyle/>
          <a:p>
            <a:pPr marL="870902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83012" y="8451494"/>
            <a:ext cx="4962540" cy="12477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299720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58039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581025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299720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394"/>
              </a:spcBef>
              <a:tabLst>
                <a:tab pos="2100580" algn="l"/>
                <a:tab pos="3202305" algn="l"/>
                <a:tab pos="4435475" algn="l"/>
                <a:tab pos="6513195" algn="l"/>
                <a:tab pos="68834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http://tinyurl.com/4rpfjuue </a:t>
            </a:r>
            <a:endParaRPr sz="4100">
              <a:latin typeface="Lato"/>
              <a:cs typeface="Lato"/>
            </a:endParaRPr>
          </a:p>
          <a:p>
            <a:pPr algn="ctr" marL="612775">
              <a:lnSpc>
                <a:spcPts val="3604"/>
              </a:lnSpc>
              <a:spcBef>
                <a:spcPts val="3429"/>
              </a:spcBef>
              <a:tabLst>
                <a:tab pos="2163445" algn="l"/>
                <a:tab pos="3248660" algn="l"/>
                <a:tab pos="4128770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61277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DAF7E5Kz15M,BAFWDJyds2Y</cp:keywords>
  <dc:title>Handmade Soap Market Report 2024</dc:title>
  <dcterms:created xsi:type="dcterms:W3CDTF">2024-02-06T11:33:53Z</dcterms:created>
  <dcterms:modified xsi:type="dcterms:W3CDTF">2024-02-06T11:33:53Z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2024-01-27T00:00:00Z</vt:filetime>
  </property>
  <property fmtid="{D5CDD505-2E9C-101B-9397-08002B2CF9AE}" pid="3" name="Creator">
    <vt:lpwstr>Canva</vt:lpwstr>
  </property>
  <property fmtid="{D5CDD505-2E9C-101B-9397-08002B2CF9AE}" pid="4" name="LastSaved">
    <vt:filetime>2024-02-06T00:00:00Z</vt:filetime>
  </property>
  <property fmtid="{D5CDD505-2E9C-101B-9397-08002B2CF9AE}" pid="5" name="Producer">
    <vt:lpwstr>3-Heights(TM) PDF Security Shell 4.8.25.2 (http://www.pdf-tools.com)</vt:lpwstr>
  </property>
</Properties>
</file>