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46ywyyyv"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762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grpSp>
        <p:nvGrpSpPr>
          <p:cNvPr id="3" name="Group 3"/>
          <p:cNvGrpSpPr/>
          <p:nvPr/>
        </p:nvGrpSpPr>
        <p:grpSpPr>
          <a:xfrm>
            <a:off x="0" y="0"/>
            <a:ext cx="9296400" cy="10287000"/>
            <a:chExt cx="2229288" cy="2709333"/>
          </a:xfrm>
        </p:grpSpPr>
        <p:sp>
          <p:nvSpPr>
            <p:cNvPr id="4" name="Freeform 4"/>
            <p:cNvSpPr/>
            <p:nvPr/>
          </p:nvSpPr>
          <p:spPr>
            <a:xfrm>
              <a:off x="0" y="0"/>
              <a:ext cx="2229288" cy="2709333"/>
            </a:xfrm>
            <a:custGeom>
              <a:rect l="l" t="t" r="r" b="b"/>
              <a:pathLst>
                <a:path w="2229288" h="2709333">
                  <a:moveTo>
                    <a:pt x="0" y="0"/>
                  </a:moveTo>
                  <a:lnTo>
                    <a:pt x="2229288" y="0"/>
                  </a:lnTo>
                  <a:lnTo>
                    <a:pt x="2229288" y="2709333"/>
                  </a:lnTo>
                  <a:lnTo>
                    <a:pt x="0" y="2709333"/>
                  </a:lnTo>
                  <a:close/>
                </a:path>
              </a:pathLst>
            </a:custGeom>
            <a:solidFill>
              <a:srgbClr val="D9273F">
                <a:alpha val="69804"/>
              </a:srgbClr>
            </a:solidFill>
          </p:spPr>
          <p:txBody>
            <a:bodyPr/>
            <a:lstStyle/>
            <a:p/>
          </p:txBody>
        </p:sp>
        <p:sp>
          <p:nvSpPr>
            <p:cNvPr id="5" name="TextBox 5"/>
            <p:cNvSpPr txBox="1"/>
            <p:nvPr/>
          </p:nvSpPr>
          <p:spPr>
            <a:xfrm>
              <a:off x="0" y="-38100"/>
              <a:ext cx="2229288"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69874"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162668" y="3786225"/>
            <a:ext cx="9203605" cy="3823547"/>
          </a:xfrm>
          <a:prstGeom prst="rect">
            <a:avLst/>
          </a:prstGeom>
        </p:spPr>
        <p:txBody>
          <a:bodyPr wrap="square" lIns="0" tIns="0" rIns="0" bIns="0" rtlCol="0" anchor="t">
            <a:spAutoFit/>
          </a:bodyPr>
          <a:lstStyle/>
          <a:p>
            <a:pPr>
              <a:lnSpc>
                <a:spcPts val="7350"/>
              </a:lnSpc>
            </a:pPr>
            <a:r>
              <a:rPr lang="en-US" sz="8000">
                <a:solidFill>
                  <a:srgbClr val="FFFFFF"/>
                </a:solidFill>
                <a:latin typeface="Canva Sans"/>
              </a:rPr>
              <a:t>GLOBAL </a:t>
            </a:r>
          </a:p>
          <a:p>
            <a:pPr>
              <a:lnSpc>
                <a:spcPts val="7350"/>
              </a:lnSpc>
            </a:pPr>
            <a:r>
              <a:rPr lang="en-US" sz="8000">
                <a:solidFill>
                  <a:srgbClr val="FFFFFF"/>
                </a:solidFill>
                <a:latin typeface="Canva Sans"/>
              </a:rPr>
              <a:t>HAND FANS</a:t>
            </a:r>
          </a:p>
          <a:p>
            <a:pPr>
              <a:lnSpc>
                <a:spcPts val="7350"/>
              </a:lnSpc>
            </a:pPr>
            <a:r>
              <a:rPr lang="en-US" sz="8000">
                <a:solidFill>
                  <a:srgbClr val="FFFFFF"/>
                </a:solidFill>
                <a:latin typeface="Canva Sans"/>
              </a:rPr>
              <a:t>MARKET REPORT </a:t>
            </a:r>
          </a:p>
          <a:p>
            <a:pPr>
              <a:lnSpc>
                <a:spcPts val="7350"/>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76449" y="2318816"/>
            <a:ext cx="15335103" cy="6259167"/>
            <a:chExt cx="4038875" cy="1648505"/>
          </a:xfrm>
        </p:grpSpPr>
        <p:sp>
          <p:nvSpPr>
            <p:cNvPr id="4" name="Freeform 4"/>
            <p:cNvSpPr/>
            <p:nvPr/>
          </p:nvSpPr>
          <p:spPr>
            <a:xfrm>
              <a:off x="0" y="0"/>
              <a:ext cx="4038875" cy="1648505"/>
            </a:xfrm>
            <a:custGeom>
              <a:rect l="l" t="t" r="r" b="b"/>
              <a:pathLst>
                <a:path w="4038875" h="1648505">
                  <a:moveTo>
                    <a:pt x="0" y="0"/>
                  </a:moveTo>
                  <a:lnTo>
                    <a:pt x="4038875" y="0"/>
                  </a:lnTo>
                  <a:lnTo>
                    <a:pt x="4038875" y="1648505"/>
                  </a:lnTo>
                  <a:lnTo>
                    <a:pt x="0" y="1648505"/>
                  </a:lnTo>
                  <a:close/>
                </a:path>
              </a:pathLst>
            </a:custGeom>
            <a:solidFill>
              <a:srgbClr val="7C635B">
                <a:alpha val="84706"/>
              </a:srgbClr>
            </a:solidFill>
          </p:spPr>
          <p:txBody>
            <a:bodyPr/>
            <a:lstStyle/>
            <a:p/>
          </p:txBody>
        </p:sp>
        <p:sp>
          <p:nvSpPr>
            <p:cNvPr id="5" name="TextBox 5"/>
            <p:cNvSpPr txBox="1"/>
            <p:nvPr/>
          </p:nvSpPr>
          <p:spPr>
            <a:xfrm>
              <a:off x="0" y="-38100"/>
              <a:ext cx="4038875" cy="168660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1525" y="3833291"/>
            <a:ext cx="14931462" cy="4050031"/>
          </a:xfrm>
          <a:prstGeom prst="rect">
            <a:avLst/>
          </a:prstGeom>
        </p:spPr>
        <p:txBody>
          <a:bodyPr lIns="0" tIns="0" rIns="0" bIns="0" rtlCol="0" anchor="t">
            <a:spAutoFit/>
          </a:bodyPr>
          <a:lstStyle/>
          <a:p>
            <a:pPr>
              <a:lnSpc>
                <a:spcPts val="4619"/>
              </a:lnSpc>
              <a:spcBef>
                <a:spcPct val="0"/>
              </a:spcBef>
            </a:pPr>
            <a:r>
              <a:rPr lang="en-US" sz="3299">
                <a:solidFill>
                  <a:srgbClr val="FFFFFF"/>
                </a:solidFill>
                <a:latin typeface="Canva Sans"/>
              </a:rPr>
              <a:t>A hand fan is a tool utilized to enhance air circulation for individuals in hot weather. It comprises a slender, flat object, typically crafted from paper, wood, or metal, which is affixed to a handle. By gripping the handle and oscillating it, the fan generates airflow. The rising disposable income of the population, coupled with the growth of urbanization, is fueling an expansion in the number of individuals exposed to elevated temperatures and humidity. Consequently, the demand for hand fans is on the rise.</a:t>
            </a:r>
          </a:p>
        </p:txBody>
      </p:sp>
      <p:sp>
        <p:nvSpPr>
          <p:cNvPr id="7" name="TextBox 7"/>
          <p:cNvSpPr txBox="1"/>
          <p:nvPr/>
        </p:nvSpPr>
        <p:spPr>
          <a:xfrm>
            <a:off x="5093353" y="2775838"/>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382" b="-5135"/>
            </a:stretch>
          </a:blipFill>
        </p:spPr>
        <p:txBody>
          <a:bodyPr/>
          <a:lstStyle/>
          <a:p/>
        </p:txBody>
      </p:sp>
      <p:grpSp>
        <p:nvGrpSpPr>
          <p:cNvPr id="3" name="Group 3"/>
          <p:cNvGrpSpPr/>
          <p:nvPr/>
        </p:nvGrpSpPr>
        <p:grpSpPr>
          <a:xfrm>
            <a:off x="0" y="4233720"/>
            <a:ext cx="8920815" cy="2700769"/>
            <a:chExt cx="860407" cy="260488"/>
          </a:xfrm>
        </p:grpSpPr>
        <p:sp>
          <p:nvSpPr>
            <p:cNvPr id="4" name="Freeform 4"/>
            <p:cNvSpPr/>
            <p:nvPr/>
          </p:nvSpPr>
          <p:spPr>
            <a:xfrm>
              <a:off x="0" y="0"/>
              <a:ext cx="860407" cy="260488"/>
            </a:xfrm>
            <a:custGeom>
              <a:rect l="l" t="t" r="r" b="b"/>
              <a:pathLst>
                <a:path w="860407" h="260488">
                  <a:moveTo>
                    <a:pt x="86785" y="0"/>
                  </a:moveTo>
                  <a:lnTo>
                    <a:pt x="773622" y="0"/>
                  </a:lnTo>
                  <a:cubicBezTo>
                    <a:pt x="796639" y="0"/>
                    <a:pt x="818713" y="9143"/>
                    <a:pt x="834989" y="25419"/>
                  </a:cubicBezTo>
                  <a:cubicBezTo>
                    <a:pt x="851264" y="41694"/>
                    <a:pt x="860407" y="63768"/>
                    <a:pt x="860407" y="86785"/>
                  </a:cubicBezTo>
                  <a:lnTo>
                    <a:pt x="860407" y="173703"/>
                  </a:lnTo>
                  <a:cubicBezTo>
                    <a:pt x="860407" y="196719"/>
                    <a:pt x="851264" y="218794"/>
                    <a:pt x="834989" y="235069"/>
                  </a:cubicBezTo>
                  <a:cubicBezTo>
                    <a:pt x="818713" y="251344"/>
                    <a:pt x="796639" y="260488"/>
                    <a:pt x="773622" y="260488"/>
                  </a:cubicBezTo>
                  <a:lnTo>
                    <a:pt x="86785" y="260488"/>
                  </a:lnTo>
                  <a:cubicBezTo>
                    <a:pt x="63768" y="260488"/>
                    <a:pt x="41694" y="251344"/>
                    <a:pt x="25419" y="235069"/>
                  </a:cubicBezTo>
                  <a:cubicBezTo>
                    <a:pt x="9143" y="218794"/>
                    <a:pt x="0" y="196719"/>
                    <a:pt x="0" y="173703"/>
                  </a:cubicBezTo>
                  <a:lnTo>
                    <a:pt x="0" y="86785"/>
                  </a:lnTo>
                  <a:cubicBezTo>
                    <a:pt x="0" y="63768"/>
                    <a:pt x="9143" y="41694"/>
                    <a:pt x="25419" y="25419"/>
                  </a:cubicBezTo>
                  <a:cubicBezTo>
                    <a:pt x="41694" y="9143"/>
                    <a:pt x="63768" y="0"/>
                    <a:pt x="86785" y="0"/>
                  </a:cubicBezTo>
                  <a:close/>
                </a:path>
              </a:pathLst>
            </a:custGeom>
            <a:solidFill>
              <a:srgbClr val="1A1819"/>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367230" y="4565556"/>
            <a:ext cx="2178928" cy="2176204"/>
          </a:xfrm>
          <a:custGeom>
            <a:rect l="l" t="t" r="r" b="b"/>
            <a:pathLst>
              <a:path w="2178928" h="2176204">
                <a:moveTo>
                  <a:pt x="0" y="0"/>
                </a:moveTo>
                <a:lnTo>
                  <a:pt x="2178928" y="0"/>
                </a:lnTo>
                <a:lnTo>
                  <a:pt x="2178928" y="2176204"/>
                </a:lnTo>
                <a:lnTo>
                  <a:pt x="0" y="2176204"/>
                </a:lnTo>
                <a:lnTo>
                  <a:pt x="0" y="0"/>
                </a:lnTo>
                <a:close/>
              </a:path>
            </a:pathLst>
          </a:custGeom>
          <a:blipFill>
            <a:blip r:embed="rId3"/>
            <a:stretch>
              <a:fillRect/>
            </a:stretch>
          </a:blipFill>
        </p:spPr>
        <p:txBody>
          <a:bodyPr/>
          <a:lstStyle/>
          <a:p/>
        </p:txBody>
      </p:sp>
      <p:grpSp>
        <p:nvGrpSpPr>
          <p:cNvPr id="7" name="Group 7"/>
          <p:cNvGrpSpPr/>
          <p:nvPr/>
        </p:nvGrpSpPr>
        <p:grpSpPr>
          <a:xfrm>
            <a:off x="316429" y="4478469"/>
            <a:ext cx="2146838" cy="214683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603522" y="5036959"/>
            <a:ext cx="1572652" cy="1312147"/>
          </a:xfrm>
          <a:prstGeom prst="rect">
            <a:avLst/>
          </a:prstGeom>
        </p:spPr>
        <p:txBody>
          <a:bodyPr lIns="0" tIns="0" rIns="0" bIns="0" rtlCol="0" anchor="t">
            <a:spAutoFit/>
          </a:bodyPr>
          <a:lstStyle/>
          <a:p>
            <a:pPr algn="ctr">
              <a:lnSpc>
                <a:spcPts val="3149"/>
              </a:lnSpc>
            </a:pPr>
            <a:r>
              <a:rPr lang="en-US" sz="4631">
                <a:solidFill>
                  <a:srgbClr val="1E3048"/>
                </a:solidFill>
                <a:latin typeface="Poppins Bold"/>
              </a:rPr>
              <a:t>2023- 2030</a:t>
            </a:r>
          </a:p>
        </p:txBody>
      </p:sp>
      <p:sp>
        <p:nvSpPr>
          <p:cNvPr id="14" name="TextBox 14"/>
          <p:cNvSpPr txBox="1"/>
          <p:nvPr/>
        </p:nvSpPr>
        <p:spPr>
          <a:xfrm>
            <a:off x="2546158" y="4703875"/>
            <a:ext cx="5993834" cy="1766216"/>
          </a:xfrm>
          <a:prstGeom prst="rect">
            <a:avLst/>
          </a:prstGeom>
        </p:spPr>
        <p:txBody>
          <a:bodyPr lIns="0" tIns="0" rIns="0" bIns="0" rtlCol="0" anchor="t">
            <a:spAutoFit/>
          </a:bodyPr>
          <a:lstStyle/>
          <a:p>
            <a:pPr algn="ctr">
              <a:lnSpc>
                <a:spcPts val="6949"/>
              </a:lnSpc>
            </a:pPr>
            <a:r>
              <a:rPr lang="en-US" sz="4964">
                <a:solidFill>
                  <a:srgbClr val="FFFFFF"/>
                </a:solidFill>
                <a:latin typeface="Poppins"/>
              </a:rPr>
              <a:t>CAGR</a:t>
            </a:r>
          </a:p>
          <a:p>
            <a:pPr algn="ctr">
              <a:lnSpc>
                <a:spcPts val="6949"/>
              </a:lnSpc>
              <a:spcBef>
                <a:spcPct val="0"/>
              </a:spcBef>
            </a:pPr>
            <a:r>
              <a:rPr lang="en-US" sz="4964">
                <a:solidFill>
                  <a:srgbClr val="FFFFFF"/>
                </a:solidFill>
                <a:latin typeface="Poppins"/>
              </a:rPr>
              <a:t>6.00%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55705" y="2142800"/>
            <a:ext cx="7841483" cy="3248764"/>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D9273F"/>
            </a:solidFill>
          </p:spPr>
          <p:txBody>
            <a:bodyPr/>
            <a:lstStyle/>
            <a:p/>
          </p:txBody>
        </p:sp>
      </p:grpSp>
      <p:grpSp>
        <p:nvGrpSpPr>
          <p:cNvPr id="8" name="Group 8"/>
          <p:cNvGrpSpPr/>
          <p:nvPr/>
        </p:nvGrpSpPr>
        <p:grpSpPr>
          <a:xfrm rot="5400000">
            <a:off x="1501653" y="1556001"/>
            <a:ext cx="919896" cy="392320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555705" y="5717931"/>
            <a:ext cx="7841483" cy="3248764"/>
            <a:chExt cx="8768116" cy="3632672"/>
          </a:xfrm>
        </p:grpSpPr>
        <p:sp>
          <p:nvSpPr>
            <p:cNvPr id="11" name="Freeform 11"/>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464246"/>
            </a:solidFill>
          </p:spPr>
          <p:txBody>
            <a:bodyPr/>
            <a:lstStyle/>
            <a:p/>
          </p:txBody>
        </p:sp>
      </p:grpSp>
      <p:grpSp>
        <p:nvGrpSpPr>
          <p:cNvPr id="12" name="Group 12"/>
          <p:cNvGrpSpPr/>
          <p:nvPr/>
        </p:nvGrpSpPr>
        <p:grpSpPr>
          <a:xfrm rot="5400000">
            <a:off x="1501653" y="5131132"/>
            <a:ext cx="919896" cy="392320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452794" y="2609551"/>
            <a:ext cx="5067526" cy="1730376"/>
          </a:xfrm>
          <a:prstGeom prst="rect">
            <a:avLst/>
          </a:prstGeom>
        </p:spPr>
        <p:txBody>
          <a:bodyPr lIns="0" tIns="0" rIns="0" bIns="0" rtlCol="0" anchor="t">
            <a:spAutoFit/>
          </a:bodyPr>
          <a:lstStyle/>
          <a:p>
            <a:pPr marL="1079489" lvl="1" indent="-539745">
              <a:lnSpc>
                <a:spcPts val="6999"/>
              </a:lnSpc>
              <a:buFont typeface="Arial"/>
              <a:buChar char="•"/>
            </a:pPr>
            <a:r>
              <a:rPr lang="en-US" sz="4999">
                <a:solidFill>
                  <a:srgbClr val="FFFFFF"/>
                </a:solidFill>
                <a:latin typeface="Montserrat"/>
              </a:rPr>
              <a:t>Silk</a:t>
            </a:r>
          </a:p>
          <a:p>
            <a:pPr marL="1079489" lvl="1" indent="-539745">
              <a:lnSpc>
                <a:spcPts val="6999"/>
              </a:lnSpc>
              <a:buFont typeface="Arial"/>
              <a:buChar char="•"/>
            </a:pPr>
            <a:r>
              <a:rPr lang="en-US" sz="4999">
                <a:solidFill>
                  <a:srgbClr val="FFFFFF"/>
                </a:solidFill>
                <a:latin typeface="Montserrat"/>
              </a:rPr>
              <a:t>Nylon</a:t>
            </a:r>
          </a:p>
        </p:txBody>
      </p:sp>
      <p:sp>
        <p:nvSpPr>
          <p:cNvPr id="16" name="TextBox 16"/>
          <p:cNvSpPr txBox="1"/>
          <p:nvPr/>
        </p:nvSpPr>
        <p:spPr>
          <a:xfrm>
            <a:off x="278597" y="3383544"/>
            <a:ext cx="3366008" cy="410691"/>
          </a:xfrm>
          <a:prstGeom prst="rect">
            <a:avLst/>
          </a:prstGeom>
        </p:spPr>
        <p:txBody>
          <a:bodyPr lIns="0" tIns="0" rIns="0" bIns="0" rtlCol="0" anchor="t">
            <a:spAutoFit/>
          </a:bodyPr>
          <a:lstStyle/>
          <a:p>
            <a:pPr algn="ctr">
              <a:lnSpc>
                <a:spcPts val="3153"/>
              </a:lnSpc>
            </a:pPr>
            <a:r>
              <a:rPr lang="en-US" sz="3121">
                <a:solidFill>
                  <a:srgbClr val="43B4BE"/>
                </a:solidFill>
                <a:latin typeface="Montserrat Classic"/>
              </a:rPr>
              <a:t>Type Segment</a:t>
            </a:r>
          </a:p>
        </p:txBody>
      </p:sp>
      <p:sp>
        <p:nvSpPr>
          <p:cNvPr id="17" name="TextBox 17"/>
          <p:cNvSpPr txBox="1"/>
          <p:nvPr/>
        </p:nvSpPr>
        <p:spPr>
          <a:xfrm>
            <a:off x="3923201" y="5991350"/>
            <a:ext cx="6126711" cy="2616200"/>
          </a:xfrm>
          <a:prstGeom prst="rect">
            <a:avLst/>
          </a:prstGeom>
        </p:spPr>
        <p:txBody>
          <a:bodyPr lIns="0" tIns="0" rIns="0" bIns="0" rtlCol="0" anchor="t">
            <a:spAutoFit/>
          </a:bodyPr>
          <a:lstStyle/>
          <a:p>
            <a:pPr marL="1079499" lvl="1" indent="-539749">
              <a:lnSpc>
                <a:spcPts val="6999"/>
              </a:lnSpc>
              <a:buFont typeface="Arial"/>
              <a:buChar char="•"/>
            </a:pPr>
            <a:r>
              <a:rPr lang="en-US" sz="4999">
                <a:solidFill>
                  <a:srgbClr val="FFFFFF"/>
                </a:solidFill>
                <a:latin typeface="Montserrat"/>
              </a:rPr>
              <a:t>Jewelry Shop</a:t>
            </a:r>
          </a:p>
          <a:p>
            <a:pPr marL="1079499" lvl="1" indent="-539749">
              <a:lnSpc>
                <a:spcPts val="6999"/>
              </a:lnSpc>
              <a:buFont typeface="Arial"/>
              <a:buChar char="•"/>
            </a:pPr>
            <a:r>
              <a:rPr lang="en-US" sz="4999">
                <a:solidFill>
                  <a:srgbClr val="FFFFFF"/>
                </a:solidFill>
                <a:latin typeface="Montserrat"/>
              </a:rPr>
              <a:t>Supermarket</a:t>
            </a:r>
          </a:p>
          <a:p>
            <a:pPr marL="1079499" lvl="1" indent="-539749">
              <a:lnSpc>
                <a:spcPts val="6999"/>
              </a:lnSpc>
              <a:buFont typeface="Arial"/>
              <a:buChar char="•"/>
            </a:pPr>
            <a:r>
              <a:rPr lang="en-US" sz="4999">
                <a:solidFill>
                  <a:srgbClr val="FFFFFF"/>
                </a:solidFill>
                <a:latin typeface="Montserrat"/>
              </a:rPr>
              <a:t>Lifestyle Store</a:t>
            </a:r>
          </a:p>
        </p:txBody>
      </p:sp>
      <p:sp>
        <p:nvSpPr>
          <p:cNvPr id="18" name="TextBox 18"/>
          <p:cNvSpPr txBox="1"/>
          <p:nvPr/>
        </p:nvSpPr>
        <p:spPr>
          <a:xfrm>
            <a:off x="210620" y="6689935"/>
            <a:ext cx="3366008" cy="803202"/>
          </a:xfrm>
          <a:prstGeom prst="rect">
            <a:avLst/>
          </a:prstGeom>
        </p:spPr>
        <p:txBody>
          <a:bodyPr lIns="0" tIns="0" rIns="0" bIns="0" rtlCol="0" anchor="t">
            <a:spAutoFit/>
          </a:bodyPr>
          <a:lstStyle/>
          <a:p>
            <a:pPr algn="ctr">
              <a:lnSpc>
                <a:spcPts val="3153"/>
              </a:lnSpc>
            </a:pPr>
            <a:r>
              <a:rPr lang="en-US" sz="3121">
                <a:solidFill>
                  <a:srgbClr val="43B4BE"/>
                </a:solidFill>
                <a:latin typeface="Montserrat Classic"/>
              </a:rPr>
              <a:t>Application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060"/>
            <a:ext cx="12584199" cy="8808940"/>
          </a:xfrm>
          <a:custGeom>
            <a:rect l="l" t="t" r="r" b="b"/>
            <a:pathLst>
              <a:path w="12584199" h="8808940">
                <a:moveTo>
                  <a:pt x="0" y="0"/>
                </a:moveTo>
                <a:lnTo>
                  <a:pt x="12584199" y="0"/>
                </a:lnTo>
                <a:lnTo>
                  <a:pt x="12584199" y="8808940"/>
                </a:lnTo>
                <a:lnTo>
                  <a:pt x="0" y="88089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568208"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Asia Pacific </a:t>
            </a:r>
          </a:p>
          <a:p>
            <a:pPr algn="ctr">
              <a:lnSpc>
                <a:spcPts val="6938"/>
              </a:lnSpc>
            </a:pPr>
            <a:r>
              <a:rPr lang="en-US" sz="5930">
                <a:solidFill>
                  <a:srgbClr val="000000"/>
                </a:solidFill>
                <a:latin typeface="Montserrat"/>
              </a:rPr>
              <a:t>36%</a:t>
            </a:r>
          </a:p>
        </p:txBody>
      </p:sp>
      <p:sp>
        <p:nvSpPr>
          <p:cNvPr id="4" name="TextBox 4"/>
          <p:cNvSpPr txBox="1"/>
          <p:nvPr/>
        </p:nvSpPr>
        <p:spPr>
          <a:xfrm>
            <a:off x="271967" y="217169"/>
            <a:ext cx="18016034" cy="811531"/>
          </a:xfrm>
          <a:prstGeom prst="rect">
            <a:avLst/>
          </a:prstGeom>
        </p:spPr>
        <p:txBody>
          <a:bodyPr lIns="0" tIns="0" rIns="0" bIns="0" rtlCol="0" anchor="t">
            <a:spAutoFit/>
          </a:bodyPr>
          <a:lstStyle/>
          <a:p>
            <a:pPr algn="ctr">
              <a:lnSpc>
                <a:spcPts val="6719"/>
              </a:lnSpc>
              <a:spcBef>
                <a:spcPct val="0"/>
              </a:spcBef>
            </a:pPr>
            <a:r>
              <a:rPr lang="en-US" sz="4799" spc="153">
                <a:solidFill>
                  <a:srgbClr val="000000"/>
                </a:solidFill>
                <a:latin typeface="Canva Sans"/>
              </a:rPr>
              <a:t>Global Hand Fans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B271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62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B271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62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B271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62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1974250"/>
            <a:ext cx="7389418"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Technological Advancements and Customization to Propel Market Growth</a:t>
            </a:r>
          </a:p>
        </p:txBody>
      </p:sp>
      <p:sp>
        <p:nvSpPr>
          <p:cNvPr id="18" name="TextBox 18"/>
          <p:cNvSpPr txBox="1"/>
          <p:nvPr/>
        </p:nvSpPr>
        <p:spPr>
          <a:xfrm>
            <a:off x="6883590" y="5927267"/>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Supply Chain Disruptions Amidst Global Uncertainties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4807" b="-84807"/>
            </a:stretch>
          </a:blipFill>
        </p:spPr>
        <p:txBody>
          <a:bodyPr/>
          <a:lstStyle/>
          <a:p/>
        </p:txBody>
      </p:sp>
      <p:grpSp>
        <p:nvGrpSpPr>
          <p:cNvPr id="3" name="Group 3"/>
          <p:cNvGrpSpPr/>
          <p:nvPr/>
        </p:nvGrpSpPr>
        <p:grpSpPr>
          <a:xfrm>
            <a:off x="1343884" y="1410485"/>
            <a:ext cx="15600232" cy="7847815"/>
            <a:chExt cx="4108703" cy="2066914"/>
          </a:xfrm>
        </p:grpSpPr>
        <p:sp>
          <p:nvSpPr>
            <p:cNvPr id="4" name="Freeform 4"/>
            <p:cNvSpPr/>
            <p:nvPr/>
          </p:nvSpPr>
          <p:spPr>
            <a:xfrm>
              <a:off x="0" y="0"/>
              <a:ext cx="4108703" cy="2066914"/>
            </a:xfrm>
            <a:custGeom>
              <a:rect l="l" t="t" r="r" b="b"/>
              <a:pathLst>
                <a:path w="4108703" h="2066914">
                  <a:moveTo>
                    <a:pt x="0" y="0"/>
                  </a:moveTo>
                  <a:lnTo>
                    <a:pt x="4108703" y="0"/>
                  </a:lnTo>
                  <a:lnTo>
                    <a:pt x="4108703" y="2066914"/>
                  </a:lnTo>
                  <a:lnTo>
                    <a:pt x="0" y="2066914"/>
                  </a:lnTo>
                  <a:close/>
                </a:path>
              </a:pathLst>
            </a:custGeom>
            <a:solidFill>
              <a:srgbClr val="1A1819">
                <a:alpha val="84706"/>
              </a:srgbClr>
            </a:solidFill>
          </p:spPr>
          <p:txBody>
            <a:bodyPr/>
            <a:lstStyle/>
            <a:p/>
          </p:txBody>
        </p:sp>
        <p:sp>
          <p:nvSpPr>
            <p:cNvPr id="5" name="TextBox 5"/>
            <p:cNvSpPr txBox="1"/>
            <p:nvPr/>
          </p:nvSpPr>
          <p:spPr>
            <a:xfrm>
              <a:off x="0" y="-38100"/>
              <a:ext cx="4108703" cy="210501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01476" y="2807704"/>
            <a:ext cx="15285048" cy="5929631"/>
          </a:xfrm>
          <a:prstGeom prst="rect">
            <a:avLst/>
          </a:prstGeom>
        </p:spPr>
        <p:txBody>
          <a:bodyPr lIns="0" tIns="0" rIns="0" bIns="0" rtlCol="0" anchor="t">
            <a:spAutoFit/>
          </a:bodyPr>
          <a:lstStyle/>
          <a:p>
            <a:pPr marL="604511" lvl="1" indent="-302256">
              <a:lnSpc>
                <a:spcPts val="3919"/>
              </a:lnSpc>
              <a:buFont typeface="Arial"/>
              <a:buChar char="•"/>
            </a:pPr>
            <a:r>
              <a:rPr lang="en-US" sz="2799">
                <a:solidFill>
                  <a:srgbClr val="FFFFFF"/>
                </a:solidFill>
                <a:latin typeface="Canva Sans"/>
              </a:rPr>
              <a:t>The Global Hand Fans Market is witnessing significant growth in the near future.</a:t>
            </a:r>
          </a:p>
          <a:p>
            <a:pPr marL="604511" lvl="1" indent="-302256">
              <a:lnSpc>
                <a:spcPts val="3919"/>
              </a:lnSpc>
              <a:buFont typeface="Arial"/>
              <a:buChar char="•"/>
            </a:pPr>
            <a:r>
              <a:rPr lang="en-US" sz="2799">
                <a:solidFill>
                  <a:srgbClr val="FFFFFF"/>
                </a:solidFill>
                <a:latin typeface="Canva Sans"/>
              </a:rPr>
              <a:t>Silk, being a luxurious and lightweight fabric, enhances the aesthetic appeal of hand fans.</a:t>
            </a:r>
          </a:p>
          <a:p>
            <a:pPr marL="604511" lvl="1" indent="-302256">
              <a:lnSpc>
                <a:spcPts val="3919"/>
              </a:lnSpc>
              <a:buFont typeface="Arial"/>
              <a:buChar char="•"/>
            </a:pPr>
            <a:r>
              <a:rPr lang="en-US" sz="2799">
                <a:solidFill>
                  <a:srgbClr val="FFFFFF"/>
                </a:solidFill>
                <a:latin typeface="Canva Sans"/>
              </a:rPr>
              <a:t>Nylon, being a robust and lightweight material, ensures that these fans are sturdy and long-lasting, making them ideal for everyday use. </a:t>
            </a:r>
          </a:p>
          <a:p>
            <a:pPr marL="604511" lvl="1" indent="-302256">
              <a:lnSpc>
                <a:spcPts val="3919"/>
              </a:lnSpc>
              <a:buFont typeface="Arial"/>
              <a:buChar char="•"/>
            </a:pPr>
            <a:r>
              <a:rPr lang="en-US" sz="2799">
                <a:solidFill>
                  <a:srgbClr val="FFFFFF"/>
                </a:solidFill>
                <a:latin typeface="Canva Sans"/>
              </a:rPr>
              <a:t>The contemporary aesthetic, coupled with affordability, positions nylon hand fans as a popular choice among modern consumers seeking stylish and functional cooling solutions.</a:t>
            </a:r>
          </a:p>
          <a:p>
            <a:pPr marL="604511" lvl="1" indent="-302256">
              <a:lnSpc>
                <a:spcPts val="3919"/>
              </a:lnSpc>
              <a:buFont typeface="Arial"/>
              <a:buChar char="•"/>
            </a:pPr>
            <a:r>
              <a:rPr lang="en-US" sz="2799">
                <a:solidFill>
                  <a:srgbClr val="FFFFFF"/>
                </a:solidFill>
                <a:latin typeface="Canva Sans"/>
              </a:rPr>
              <a:t>Hand fans in jewelry shops are often made from fine materials like silk, adorned with delicate embroidery, and sometimes feature handles encrusted with jewels.</a:t>
            </a:r>
          </a:p>
          <a:p>
            <a:pPr marL="604511" lvl="1" indent="-302256">
              <a:lnSpc>
                <a:spcPts val="3919"/>
              </a:lnSpc>
              <a:buFont typeface="Arial"/>
              <a:buChar char="•"/>
            </a:pPr>
            <a:r>
              <a:rPr lang="en-US" sz="2799">
                <a:solidFill>
                  <a:srgbClr val="FFFFFF"/>
                </a:solidFill>
                <a:latin typeface="Canva Sans"/>
              </a:rPr>
              <a:t>The aura of exclusivity surrounding these fans makes them coveted collectibles among fashion enthusiasts and collectors.</a:t>
            </a:r>
          </a:p>
        </p:txBody>
      </p:sp>
      <p:sp>
        <p:nvSpPr>
          <p:cNvPr id="7" name="TextBox 7"/>
          <p:cNvSpPr txBox="1"/>
          <p:nvPr/>
        </p:nvSpPr>
        <p:spPr>
          <a:xfrm>
            <a:off x="4522848" y="1739761"/>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279" b="-238"/>
            </a:stretch>
          </a:blipFill>
        </p:spPr>
        <p:txBody>
          <a:bodyPr/>
          <a:lstStyle/>
          <a:p/>
        </p:txBody>
      </p:sp>
      <p:sp>
        <p:nvSpPr>
          <p:cNvPr id="3" name="Freeform 3"/>
          <p:cNvSpPr/>
          <p:nvPr/>
        </p:nvSpPr>
        <p:spPr>
          <a:xfrm>
            <a:off x="739882" y="2511049"/>
            <a:ext cx="2747278" cy="1827289"/>
          </a:xfrm>
          <a:custGeom>
            <a:rect l="l" t="t" r="r" b="b"/>
            <a:pathLst>
              <a:path w="2747278" h="1827289">
                <a:moveTo>
                  <a:pt x="0" y="0"/>
                </a:moveTo>
                <a:lnTo>
                  <a:pt x="2747278" y="0"/>
                </a:lnTo>
                <a:lnTo>
                  <a:pt x="2747278" y="1827289"/>
                </a:lnTo>
                <a:lnTo>
                  <a:pt x="0" y="1827289"/>
                </a:lnTo>
                <a:lnTo>
                  <a:pt x="0" y="0"/>
                </a:lnTo>
                <a:close/>
              </a:path>
            </a:pathLst>
          </a:custGeom>
          <a:blipFill>
            <a:blip r:embed="rId3"/>
            <a:stretch>
              <a:fillRect/>
            </a:stretch>
          </a:blipFill>
        </p:spPr>
        <p:txBody>
          <a:bodyPr/>
          <a:lstStyle/>
          <a:p/>
        </p:txBody>
      </p:sp>
      <p:sp>
        <p:nvSpPr>
          <p:cNvPr id="4" name="Freeform 4"/>
          <p:cNvSpPr/>
          <p:nvPr/>
        </p:nvSpPr>
        <p:spPr>
          <a:xfrm>
            <a:off x="4611110" y="2319971"/>
            <a:ext cx="2209446" cy="2209446"/>
          </a:xfrm>
          <a:custGeom>
            <a:rect l="l" t="t" r="r" b="b"/>
            <a:pathLst>
              <a:path w="2209446" h="2209446">
                <a:moveTo>
                  <a:pt x="0" y="0"/>
                </a:moveTo>
                <a:lnTo>
                  <a:pt x="2209446" y="0"/>
                </a:lnTo>
                <a:lnTo>
                  <a:pt x="2209446" y="2209445"/>
                </a:lnTo>
                <a:lnTo>
                  <a:pt x="0" y="2209445"/>
                </a:lnTo>
                <a:lnTo>
                  <a:pt x="0" y="0"/>
                </a:lnTo>
                <a:close/>
              </a:path>
            </a:pathLst>
          </a:custGeom>
          <a:blipFill>
            <a:blip r:embed="rId4"/>
            <a:stretch>
              <a:fillRect/>
            </a:stretch>
          </a:blipFill>
        </p:spPr>
        <p:txBody>
          <a:bodyPr/>
          <a:lstStyle/>
          <a:p/>
        </p:txBody>
      </p:sp>
      <p:sp>
        <p:nvSpPr>
          <p:cNvPr id="5" name="Freeform 5"/>
          <p:cNvSpPr/>
          <p:nvPr/>
        </p:nvSpPr>
        <p:spPr>
          <a:xfrm>
            <a:off x="7942673" y="2808305"/>
            <a:ext cx="5757883" cy="854686"/>
          </a:xfrm>
          <a:custGeom>
            <a:rect l="l" t="t" r="r" b="b"/>
            <a:pathLst>
              <a:path w="5757883" h="854685">
                <a:moveTo>
                  <a:pt x="0" y="0"/>
                </a:moveTo>
                <a:lnTo>
                  <a:pt x="5757883" y="0"/>
                </a:lnTo>
                <a:lnTo>
                  <a:pt x="5757883" y="854685"/>
                </a:lnTo>
                <a:lnTo>
                  <a:pt x="0" y="854685"/>
                </a:lnTo>
                <a:lnTo>
                  <a:pt x="0" y="0"/>
                </a:lnTo>
                <a:close/>
              </a:path>
            </a:pathLst>
          </a:custGeom>
          <a:blipFill>
            <a:blip r:embed="rId5"/>
            <a:stretch>
              <a:fillRect/>
            </a:stretch>
          </a:blipFill>
        </p:spPr>
        <p:txBody>
          <a:bodyPr/>
          <a:lstStyle/>
          <a:p/>
        </p:txBody>
      </p:sp>
      <p:sp>
        <p:nvSpPr>
          <p:cNvPr id="6" name="Freeform 6"/>
          <p:cNvSpPr/>
          <p:nvPr/>
        </p:nvSpPr>
        <p:spPr>
          <a:xfrm>
            <a:off x="473502" y="4770276"/>
            <a:ext cx="2092408" cy="2149830"/>
          </a:xfrm>
          <a:custGeom>
            <a:rect l="l" t="t" r="r" b="b"/>
            <a:pathLst>
              <a:path w="2092408" h="2149830">
                <a:moveTo>
                  <a:pt x="0" y="0"/>
                </a:moveTo>
                <a:lnTo>
                  <a:pt x="2092408" y="0"/>
                </a:lnTo>
                <a:lnTo>
                  <a:pt x="2092408" y="2149829"/>
                </a:lnTo>
                <a:lnTo>
                  <a:pt x="0" y="2149829"/>
                </a:lnTo>
                <a:lnTo>
                  <a:pt x="0" y="0"/>
                </a:lnTo>
                <a:close/>
              </a:path>
            </a:pathLst>
          </a:custGeom>
          <a:blipFill>
            <a:blip r:embed="rId6"/>
            <a:stretch>
              <a:fillRect l="-10229" r="-9764"/>
            </a:stretch>
          </a:blipFill>
        </p:spPr>
        <p:txBody>
          <a:bodyPr/>
          <a:lstStyle/>
          <a:p/>
        </p:txBody>
      </p:sp>
      <p:sp>
        <p:nvSpPr>
          <p:cNvPr id="7" name="Freeform 7"/>
          <p:cNvSpPr/>
          <p:nvPr/>
        </p:nvSpPr>
        <p:spPr>
          <a:xfrm>
            <a:off x="3327996" y="4886921"/>
            <a:ext cx="3081419" cy="1479370"/>
          </a:xfrm>
          <a:custGeom>
            <a:rect l="l" t="t" r="r" b="b"/>
            <a:pathLst>
              <a:path w="3081419" h="1479370">
                <a:moveTo>
                  <a:pt x="0" y="0"/>
                </a:moveTo>
                <a:lnTo>
                  <a:pt x="3081419" y="0"/>
                </a:lnTo>
                <a:lnTo>
                  <a:pt x="3081419" y="1479370"/>
                </a:lnTo>
                <a:lnTo>
                  <a:pt x="0" y="1479370"/>
                </a:lnTo>
                <a:lnTo>
                  <a:pt x="0" y="0"/>
                </a:lnTo>
                <a:close/>
              </a:path>
            </a:pathLst>
          </a:custGeom>
          <a:blipFill>
            <a:blip r:embed="rId7"/>
            <a:stretch>
              <a:fillRect/>
            </a:stretch>
          </a:blipFill>
        </p:spPr>
        <p:txBody>
          <a:bodyPr/>
          <a:lstStyle/>
          <a:p/>
        </p:txBody>
      </p:sp>
      <p:sp>
        <p:nvSpPr>
          <p:cNvPr id="8" name="Freeform 8"/>
          <p:cNvSpPr/>
          <p:nvPr/>
        </p:nvSpPr>
        <p:spPr>
          <a:xfrm>
            <a:off x="7171501" y="4770276"/>
            <a:ext cx="4597376" cy="1596015"/>
          </a:xfrm>
          <a:custGeom>
            <a:rect l="l" t="t" r="r" b="b"/>
            <a:pathLst>
              <a:path w="4597376" h="1596015">
                <a:moveTo>
                  <a:pt x="0" y="0"/>
                </a:moveTo>
                <a:lnTo>
                  <a:pt x="4597376" y="0"/>
                </a:lnTo>
                <a:lnTo>
                  <a:pt x="4597376" y="1596015"/>
                </a:lnTo>
                <a:lnTo>
                  <a:pt x="0" y="1596015"/>
                </a:lnTo>
                <a:lnTo>
                  <a:pt x="0" y="0"/>
                </a:lnTo>
                <a:close/>
              </a:path>
            </a:pathLst>
          </a:custGeom>
          <a:blipFill>
            <a:blip r:embed="rId8"/>
            <a:stretch>
              <a:fillRect t="-18022" r="-6115" b="0"/>
            </a:stretch>
          </a:blipFill>
        </p:spPr>
        <p:txBody>
          <a:bodyPr/>
          <a:lstStyle/>
          <a:p/>
        </p:txBody>
      </p:sp>
      <p:sp>
        <p:nvSpPr>
          <p:cNvPr id="9" name="Freeform 9"/>
          <p:cNvSpPr/>
          <p:nvPr/>
        </p:nvSpPr>
        <p:spPr>
          <a:xfrm>
            <a:off x="473502" y="7348730"/>
            <a:ext cx="2620397" cy="2620397"/>
          </a:xfrm>
          <a:custGeom>
            <a:rect l="l" t="t" r="r" b="b"/>
            <a:pathLst>
              <a:path w="2620397" h="2620397">
                <a:moveTo>
                  <a:pt x="0" y="0"/>
                </a:moveTo>
                <a:lnTo>
                  <a:pt x="2620397" y="0"/>
                </a:lnTo>
                <a:lnTo>
                  <a:pt x="2620397" y="2620397"/>
                </a:lnTo>
                <a:lnTo>
                  <a:pt x="0" y="2620397"/>
                </a:lnTo>
                <a:lnTo>
                  <a:pt x="0" y="0"/>
                </a:lnTo>
                <a:close/>
              </a:path>
            </a:pathLst>
          </a:custGeom>
          <a:blipFill>
            <a:blip r:embed="rId9"/>
            <a:stretch>
              <a:fillRect/>
            </a:stretch>
          </a:blipFill>
        </p:spPr>
        <p:txBody>
          <a:bodyPr/>
          <a:lstStyle/>
          <a:p/>
        </p:txBody>
      </p:sp>
      <p:sp>
        <p:nvSpPr>
          <p:cNvPr id="10" name="Freeform 10"/>
          <p:cNvSpPr/>
          <p:nvPr/>
        </p:nvSpPr>
        <p:spPr>
          <a:xfrm>
            <a:off x="3820609" y="6920105"/>
            <a:ext cx="5999894" cy="1241357"/>
          </a:xfrm>
          <a:custGeom>
            <a:rect l="l" t="t" r="r" b="b"/>
            <a:pathLst>
              <a:path w="5999894" h="1241357">
                <a:moveTo>
                  <a:pt x="0" y="0"/>
                </a:moveTo>
                <a:lnTo>
                  <a:pt x="5999894" y="0"/>
                </a:lnTo>
                <a:lnTo>
                  <a:pt x="5999894" y="1241358"/>
                </a:lnTo>
                <a:lnTo>
                  <a:pt x="0" y="1241358"/>
                </a:lnTo>
                <a:lnTo>
                  <a:pt x="0" y="0"/>
                </a:lnTo>
                <a:close/>
              </a:path>
            </a:pathLst>
          </a:custGeom>
          <a:blipFill>
            <a:blip r:embed="rId10"/>
            <a:stretch>
              <a:fillRect/>
            </a:stretch>
          </a:blipFill>
        </p:spPr>
        <p:txBody>
          <a:bodyPr/>
          <a:lstStyle/>
          <a:p/>
        </p:txBody>
      </p:sp>
      <p:sp>
        <p:nvSpPr>
          <p:cNvPr id="11" name="Freeform 11"/>
          <p:cNvSpPr/>
          <p:nvPr/>
        </p:nvSpPr>
        <p:spPr>
          <a:xfrm>
            <a:off x="3641236" y="8622537"/>
            <a:ext cx="7180378" cy="1271525"/>
          </a:xfrm>
          <a:custGeom>
            <a:rect l="l" t="t" r="r" b="b"/>
            <a:pathLst>
              <a:path w="7180378" h="1271525">
                <a:moveTo>
                  <a:pt x="0" y="0"/>
                </a:moveTo>
                <a:lnTo>
                  <a:pt x="7180379" y="0"/>
                </a:lnTo>
                <a:lnTo>
                  <a:pt x="7180379" y="1271526"/>
                </a:lnTo>
                <a:lnTo>
                  <a:pt x="0" y="1271526"/>
                </a:lnTo>
                <a:lnTo>
                  <a:pt x="0" y="0"/>
                </a:lnTo>
                <a:close/>
              </a:path>
            </a:pathLst>
          </a:custGeom>
          <a:blipFill>
            <a:blip r:embed="rId11"/>
            <a:stretch>
              <a:fillRect/>
            </a:stretch>
          </a:blipFill>
        </p:spPr>
        <p:txBody>
          <a:bodyPr/>
          <a:lstStyle/>
          <a:p/>
        </p:txBody>
      </p:sp>
      <p:sp>
        <p:nvSpPr>
          <p:cNvPr id="12" name="TextBox 1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6ywyyyv"/>
              </a:rPr>
              <a:t>https://tinyurl.com/46ywyyyv</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Hand Fans Market Report 2024</dc:title>
  <cp:lastModifiedBy>decipher market</cp:lastModifiedBy>
  <cp:revision>2</cp:revision>
  <dcterms:created xsi:type="dcterms:W3CDTF">2006-08-16T00:00:00Z</dcterms:created>
  <dcterms:modified xsi:type="dcterms:W3CDTF">2024-03-20T13:54:20Z</dcterms:modified>
</cp:coreProperties>
</file>