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0000800000000000000" charset="0"/>
      <p:regular r:id="rId21"/>
    </p:embeddedFont>
    <p:embeddedFont>
      <p:font typeface="Montserrat Classic" panose="020B0604020202020204" charset="0"/>
      <p:regular r:id="rId22"/>
    </p:embeddedFont>
    <p:embeddedFont>
      <p:font typeface="Poppins" panose="00000500000000000000" pitchFamily="2" charset="0"/>
      <p:regular r:id="rId23"/>
    </p:embeddedFont>
    <p:embeddedFont>
      <p:font typeface="Poppins Bold" panose="00000800000000000000" charset="0"/>
      <p:regular r:id="rId24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tinyurl.com/yfdjz2mw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371532" cy="10287000"/>
            <a:chExt cx="220484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04848" cy="2709333"/>
            </a:xfrm>
            <a:custGeom>
              <a:rect l="l" t="t" r="r" b="b"/>
              <a:pathLst>
                <a:path w="2204848" h="2709333">
                  <a:moveTo>
                    <a:pt x="0" y="0"/>
                  </a:moveTo>
                  <a:lnTo>
                    <a:pt x="2204848" y="0"/>
                  </a:lnTo>
                  <a:lnTo>
                    <a:pt x="220484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C120C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0484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7617" y="9419686"/>
            <a:ext cx="8076298" cy="6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617" y="3624436"/>
            <a:ext cx="8076298" cy="370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GLOBAL </a:t>
            </a:r>
          </a:p>
          <a:p>
            <a:pPr>
              <a:lnSpc>
                <a:spcPts val="715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HAIR SHAMPOO</a:t>
            </a:r>
          </a:p>
          <a:p>
            <a:pPr>
              <a:lnSpc>
                <a:spcPts val="715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MARKET REPORT </a:t>
            </a:r>
          </a:p>
          <a:p>
            <a:pPr>
              <a:lnSpc>
                <a:spcPts val="7154"/>
              </a:lnSpc>
            </a:pPr>
            <a:r>
              <a:rPr lang="en-US" sz="7200">
                <a:solidFill>
                  <a:srgbClr val="FFFFFF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966939" y="1678263"/>
            <a:ext cx="14354122" cy="6373701"/>
            <a:chExt cx="3780509" cy="16786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80510" cy="1678670"/>
            </a:xfrm>
            <a:custGeom>
              <a:rect l="l" t="t" r="r" b="b"/>
              <a:pathLst>
                <a:path w="3780510" h="1678670">
                  <a:moveTo>
                    <a:pt x="0" y="0"/>
                  </a:moveTo>
                  <a:lnTo>
                    <a:pt x="3780510" y="0"/>
                  </a:lnTo>
                  <a:lnTo>
                    <a:pt x="3780510" y="1678670"/>
                  </a:lnTo>
                  <a:lnTo>
                    <a:pt x="0" y="1678670"/>
                  </a:lnTo>
                  <a:close/>
                </a:path>
              </a:pathLst>
            </a:custGeom>
            <a:solidFill>
              <a:srgbClr val="1A1A17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80509" cy="171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82015" y="3259141"/>
            <a:ext cx="13923970" cy="418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Canva Sans"/>
              </a:rPr>
              <a:t>Hair care product shampoo is a thick liquid used for cleaning hair, aiming to remove unwanted build-up without stripping too much sebum, making hair more manageable. Typically, shampoo consists of a surfactant like sodium lauryl sulfate or sodium laureth sulfate mixed with a co-surfactant such as Cocamidopropyl betaine in water. The market is driven by the growing popularity of herbal shampoo and the high demand for this product.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36580" y="2055746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24311" y="6354759"/>
            <a:ext cx="8693898" cy="2632070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050" y="0"/>
                  </a:moveTo>
                  <a:lnTo>
                    <a:pt x="771357" y="0"/>
                  </a:lnTo>
                  <a:cubicBezTo>
                    <a:pt x="820538" y="0"/>
                    <a:pt x="860407" y="39869"/>
                    <a:pt x="860407" y="89050"/>
                  </a:cubicBezTo>
                  <a:lnTo>
                    <a:pt x="860407" y="171438"/>
                  </a:lnTo>
                  <a:cubicBezTo>
                    <a:pt x="860407" y="220619"/>
                    <a:pt x="820538" y="260488"/>
                    <a:pt x="771357" y="260488"/>
                  </a:cubicBezTo>
                  <a:lnTo>
                    <a:pt x="89050" y="260488"/>
                  </a:lnTo>
                  <a:cubicBezTo>
                    <a:pt x="39869" y="260488"/>
                    <a:pt x="0" y="220619"/>
                    <a:pt x="0" y="171438"/>
                  </a:cubicBezTo>
                  <a:lnTo>
                    <a:pt x="0" y="89050"/>
                  </a:lnTo>
                  <a:cubicBezTo>
                    <a:pt x="0" y="39869"/>
                    <a:pt x="39869" y="0"/>
                    <a:pt x="89050" y="0"/>
                  </a:cubicBezTo>
                  <a:close/>
                </a:path>
              </a:pathLst>
            </a:custGeom>
            <a:solidFill>
              <a:srgbClr val="4B301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82200" y="6678155"/>
            <a:ext cx="2123503" cy="2120849"/>
          </a:xfrm>
          <a:custGeom>
            <a:rect l="l" t="t" r="r" b="b"/>
            <a:pathLst>
              <a:path w="2123503" h="2120849">
                <a:moveTo>
                  <a:pt x="0" y="0"/>
                </a:moveTo>
                <a:lnTo>
                  <a:pt x="2123503" y="0"/>
                </a:lnTo>
                <a:lnTo>
                  <a:pt x="2123503" y="2120848"/>
                </a:lnTo>
                <a:lnTo>
                  <a:pt x="0" y="212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32691" y="6593282"/>
            <a:ext cx="2092229" cy="2092229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6309" y="3389659"/>
            <a:ext cx="8693898" cy="2632070"/>
            <a:chExt cx="860407" cy="2604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9050" y="0"/>
                  </a:moveTo>
                  <a:lnTo>
                    <a:pt x="771357" y="0"/>
                  </a:lnTo>
                  <a:cubicBezTo>
                    <a:pt x="820538" y="0"/>
                    <a:pt x="860407" y="39869"/>
                    <a:pt x="860407" y="89050"/>
                  </a:cubicBezTo>
                  <a:lnTo>
                    <a:pt x="860407" y="171438"/>
                  </a:lnTo>
                  <a:cubicBezTo>
                    <a:pt x="860407" y="220619"/>
                    <a:pt x="820538" y="260488"/>
                    <a:pt x="771357" y="260488"/>
                  </a:cubicBezTo>
                  <a:lnTo>
                    <a:pt x="89050" y="260488"/>
                  </a:lnTo>
                  <a:cubicBezTo>
                    <a:pt x="39869" y="260488"/>
                    <a:pt x="0" y="220619"/>
                    <a:pt x="0" y="171438"/>
                  </a:cubicBezTo>
                  <a:lnTo>
                    <a:pt x="0" y="89050"/>
                  </a:lnTo>
                  <a:cubicBezTo>
                    <a:pt x="0" y="39869"/>
                    <a:pt x="39869" y="0"/>
                    <a:pt x="89050" y="0"/>
                  </a:cubicBezTo>
                  <a:close/>
                </a:path>
              </a:pathLst>
            </a:custGeom>
            <a:solidFill>
              <a:srgbClr val="4B301E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44197" y="3713054"/>
            <a:ext cx="2123503" cy="2120849"/>
          </a:xfrm>
          <a:custGeom>
            <a:rect l="l" t="t" r="r" b="b"/>
            <a:pathLst>
              <a:path w="2123503" h="2120849">
                <a:moveTo>
                  <a:pt x="0" y="0"/>
                </a:moveTo>
                <a:lnTo>
                  <a:pt x="2123503" y="0"/>
                </a:lnTo>
                <a:lnTo>
                  <a:pt x="2123503" y="2120848"/>
                </a:lnTo>
                <a:lnTo>
                  <a:pt x="0" y="212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7" name="Group 17"/>
          <p:cNvGrpSpPr/>
          <p:nvPr/>
        </p:nvGrpSpPr>
        <p:grpSpPr>
          <a:xfrm>
            <a:off x="694689" y="3628182"/>
            <a:ext cx="2092229" cy="2092229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12481" y="7132887"/>
            <a:ext cx="1532649" cy="128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9"/>
              </a:lnSpc>
            </a:pPr>
            <a:r>
              <a:rPr lang="en-US" sz="4513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724920" y="6732254"/>
            <a:ext cx="5841370" cy="173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3"/>
              </a:lnSpc>
            </a:pPr>
            <a:r>
              <a:rPr lang="en-US" sz="4837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773"/>
              </a:lnSpc>
              <a:spcBef>
                <a:spcPct val="0"/>
              </a:spcBef>
            </a:pPr>
            <a:r>
              <a:rPr lang="en-US" sz="4837">
                <a:solidFill>
                  <a:srgbClr val="FFFFFF"/>
                </a:solidFill>
                <a:latin typeface="Poppins"/>
              </a:rPr>
              <a:t>4.80%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2481" y="4611030"/>
            <a:ext cx="1532649" cy="50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9"/>
              </a:lnSpc>
            </a:pPr>
            <a:r>
              <a:rPr lang="en-US" sz="4513">
                <a:solidFill>
                  <a:srgbClr val="1E3048"/>
                </a:solidFill>
                <a:latin typeface="Poppins Bold"/>
              </a:rPr>
              <a:t>2023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86918" y="3767153"/>
            <a:ext cx="5841370" cy="173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3"/>
              </a:lnSpc>
            </a:pPr>
            <a:r>
              <a:rPr lang="en-US" sz="4837">
                <a:solidFill>
                  <a:srgbClr val="FFFFFF"/>
                </a:solidFill>
                <a:latin typeface="Poppins"/>
              </a:rPr>
              <a:t>MARKET SIZE</a:t>
            </a:r>
          </a:p>
          <a:p>
            <a:pPr algn="ctr">
              <a:lnSpc>
                <a:spcPts val="6773"/>
              </a:lnSpc>
              <a:spcBef>
                <a:spcPct val="0"/>
              </a:spcBef>
            </a:pPr>
            <a:r>
              <a:rPr lang="en-US" sz="4837">
                <a:solidFill>
                  <a:srgbClr val="FFFFFF"/>
                </a:solidFill>
                <a:latin typeface="Poppins"/>
              </a:rPr>
              <a:t>USD 30.6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58165" y="2022359"/>
            <a:ext cx="8355688" cy="3528546"/>
            <a:chExt cx="8768116" cy="37027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68117" cy="3702712"/>
            </a:xfrm>
            <a:custGeom>
              <a:rect l="l" t="t" r="r" b="b"/>
              <a:pathLst>
                <a:path w="8768117" h="3702712">
                  <a:moveTo>
                    <a:pt x="8643656" y="3702712"/>
                  </a:moveTo>
                  <a:lnTo>
                    <a:pt x="124460" y="3702712"/>
                  </a:lnTo>
                  <a:cubicBezTo>
                    <a:pt x="55880" y="3702712"/>
                    <a:pt x="0" y="3646832"/>
                    <a:pt x="0" y="357825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78252"/>
                  </a:lnTo>
                  <a:cubicBezTo>
                    <a:pt x="8768117" y="3646832"/>
                    <a:pt x="8712236" y="3702712"/>
                    <a:pt x="8643656" y="3702712"/>
                  </a:cubicBezTo>
                  <a:close/>
                </a:path>
              </a:pathLst>
            </a:custGeom>
            <a:solidFill>
              <a:srgbClr val="3E3124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334994" y="1696400"/>
            <a:ext cx="980218" cy="4180465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458165" y="6190958"/>
            <a:ext cx="8355688" cy="3528546"/>
            <a:chExt cx="8768116" cy="37027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68117" cy="3702712"/>
            </a:xfrm>
            <a:custGeom>
              <a:rect l="l" t="t" r="r" b="b"/>
              <a:pathLst>
                <a:path w="8768117" h="3702712">
                  <a:moveTo>
                    <a:pt x="8643656" y="3702712"/>
                  </a:moveTo>
                  <a:lnTo>
                    <a:pt x="124460" y="3702712"/>
                  </a:lnTo>
                  <a:cubicBezTo>
                    <a:pt x="55880" y="3702712"/>
                    <a:pt x="0" y="3646832"/>
                    <a:pt x="0" y="357825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43656" y="0"/>
                  </a:lnTo>
                  <a:cubicBezTo>
                    <a:pt x="8712236" y="0"/>
                    <a:pt x="8768117" y="55880"/>
                    <a:pt x="8768117" y="124460"/>
                  </a:cubicBezTo>
                  <a:lnTo>
                    <a:pt x="8768117" y="3578252"/>
                  </a:lnTo>
                  <a:cubicBezTo>
                    <a:pt x="8768117" y="3646832"/>
                    <a:pt x="8712236" y="3702712"/>
                    <a:pt x="8643656" y="3702712"/>
                  </a:cubicBezTo>
                  <a:close/>
                </a:path>
              </a:pathLst>
            </a:custGeom>
            <a:solidFill>
              <a:srgbClr val="B1865F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334994" y="5864999"/>
            <a:ext cx="980218" cy="4180465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90880" y="2702278"/>
            <a:ext cx="4869331" cy="202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Health</a:t>
            </a:r>
          </a:p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Anti-Dandruff</a:t>
            </a:r>
          </a:p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Herbal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736" y="3353674"/>
            <a:ext cx="3586734" cy="85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26">
                <a:solidFill>
                  <a:srgbClr val="43B4BE"/>
                </a:solidFill>
                <a:latin typeface="Montserrat Classic"/>
              </a:rPr>
              <a:t>Product Type Segment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90880" y="6465306"/>
            <a:ext cx="6115442" cy="271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Hypermarkets and Supermarkets</a:t>
            </a:r>
          </a:p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Department Stores</a:t>
            </a:r>
          </a:p>
          <a:p>
            <a:pPr marL="837813" lvl="1" indent="-418907">
              <a:lnSpc>
                <a:spcPts val="5432"/>
              </a:lnSpc>
              <a:buFont typeface="Arial"/>
              <a:buChar char="•"/>
            </a:pPr>
            <a:r>
              <a:rPr lang="en-US" sz="3880">
                <a:solidFill>
                  <a:srgbClr val="FFFFFF"/>
                </a:solidFill>
                <a:latin typeface="Montserrat"/>
              </a:rPr>
              <a:t>Specialty Retailers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736" y="7585720"/>
            <a:ext cx="3586734" cy="85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26">
                <a:solidFill>
                  <a:srgbClr val="43B4BE"/>
                </a:solidFill>
                <a:latin typeface="Montserrat Classic"/>
              </a:rPr>
              <a:t>Application Segment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518765"/>
            <a:ext cx="12179117" cy="8525382"/>
          </a:xfrm>
          <a:custGeom>
            <a:rect l="l" t="t" r="r" b="b"/>
            <a:pathLst>
              <a:path w="12179117" h="8525382">
                <a:moveTo>
                  <a:pt x="0" y="0"/>
                </a:moveTo>
                <a:lnTo>
                  <a:pt x="12179117" y="0"/>
                </a:lnTo>
                <a:lnTo>
                  <a:pt x="12179117" y="8525382"/>
                </a:lnTo>
                <a:lnTo>
                  <a:pt x="0" y="8525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5504" y="5153025"/>
            <a:ext cx="8326512" cy="176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Asia-Pacific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USD </a:t>
            </a:r>
            <a:r>
              <a:rPr lang="en-US" sz="5930">
                <a:solidFill>
                  <a:srgbClr val="63260D"/>
                </a:solidFill>
                <a:latin typeface="Montserrat Bold"/>
              </a:rPr>
              <a:t>11.32</a:t>
            </a:r>
            <a:r>
              <a:rPr lang="en-US" sz="5930">
                <a:solidFill>
                  <a:srgbClr val="000000"/>
                </a:solidFill>
                <a:latin typeface="Montserrat"/>
              </a:rPr>
              <a:t> billion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80676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000000"/>
                </a:solidFill>
                <a:latin typeface="Canva Sans"/>
              </a:rPr>
              <a:t>Global Hair Shampoo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58967"/>
            <a:ext cx="9635068" cy="3284424"/>
            <a:chExt cx="7487197" cy="2552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7E5124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643609"/>
            <a:ext cx="9635068" cy="324814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7E5124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7E5124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D1D22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71161" y="1967518"/>
            <a:ext cx="6920490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999" spc="127">
                <a:solidFill>
                  <a:srgbClr val="FFFFFF"/>
                </a:solidFill>
                <a:latin typeface="Barlow"/>
              </a:rPr>
              <a:t>Shifting Consumer Preferences towards Sustainable and Natural Products to Propel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83590" y="6120117"/>
            <a:ext cx="7108062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04"/>
              </a:lnSpc>
            </a:pPr>
            <a:r>
              <a:rPr lang="en-US" sz="4099" spc="131">
                <a:solidFill>
                  <a:srgbClr val="FFFFFF"/>
                </a:solidFill>
                <a:latin typeface="Barlow"/>
              </a:rPr>
              <a:t>Saturation and Intense Competition to Restrict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357140" y="1665007"/>
            <a:ext cx="15902160" cy="7407708"/>
            <a:chExt cx="4188223" cy="19510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8223" cy="1951001"/>
            </a:xfrm>
            <a:custGeom>
              <a:rect l="l" t="t" r="r" b="b"/>
              <a:pathLst>
                <a:path w="4188223" h="1951001">
                  <a:moveTo>
                    <a:pt x="0" y="0"/>
                  </a:moveTo>
                  <a:lnTo>
                    <a:pt x="4188223" y="0"/>
                  </a:lnTo>
                  <a:lnTo>
                    <a:pt x="4188223" y="1951001"/>
                  </a:lnTo>
                  <a:lnTo>
                    <a:pt x="0" y="1951001"/>
                  </a:lnTo>
                  <a:close/>
                </a:path>
              </a:pathLst>
            </a:custGeom>
            <a:solidFill>
              <a:srgbClr val="171718">
                <a:alpha val="94902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8223" cy="1989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52150" y="2042008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93695" y="3039574"/>
            <a:ext cx="15229050" cy="569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The Global Hair Shampoo Market is witnessing significant growth in the near future.</a:t>
            </a:r>
          </a:p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Fueled by the global shift towards natural and plant-based beauty products, herbal shampoos experience rapid growth.</a:t>
            </a:r>
          </a:p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 Consumers are increasingly drawn to formulations featuring botanical extracts, herbs, and natural ingredients known for their hair-nourishing properties.</a:t>
            </a:r>
          </a:p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Herbal shampoos cater to the rising demand for clean beauty, free from harsh chemicals, sulfates, and synthetic fragrances.</a:t>
            </a:r>
          </a:p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Hypermarkets and supermarkets provide consumers with a convenient one-stop shopping experience, enabling them to compare and choose from a diverse range of shampoos based on brand, type, and price. </a:t>
            </a:r>
          </a:p>
          <a:p>
            <a:pPr marL="582927" lvl="1" indent="-291463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</a:rPr>
              <a:t>Specialty retailers often stock premium and specialized shampoos, including those targeting specific hair concerns or featuring natural and organic formulations.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793156" y="2100740"/>
            <a:ext cx="2197022" cy="2430593"/>
          </a:xfrm>
          <a:custGeom>
            <a:rect l="l" t="t" r="r" b="b"/>
            <a:pathLst>
              <a:path w="2197022" h="2430593">
                <a:moveTo>
                  <a:pt x="0" y="0"/>
                </a:moveTo>
                <a:lnTo>
                  <a:pt x="2197022" y="0"/>
                </a:lnTo>
                <a:lnTo>
                  <a:pt x="2197022" y="2430593"/>
                </a:lnTo>
                <a:lnTo>
                  <a:pt x="0" y="24305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1099666" y="2100740"/>
            <a:ext cx="2676417" cy="2390933"/>
          </a:xfrm>
          <a:custGeom>
            <a:rect l="l" t="t" r="r" b="b"/>
            <a:pathLst>
              <a:path w="2676417" h="2390933">
                <a:moveTo>
                  <a:pt x="0" y="0"/>
                </a:moveTo>
                <a:lnTo>
                  <a:pt x="2676418" y="0"/>
                </a:lnTo>
                <a:lnTo>
                  <a:pt x="2676418" y="2390932"/>
                </a:lnTo>
                <a:lnTo>
                  <a:pt x="0" y="2390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4362330" y="2348563"/>
            <a:ext cx="3424682" cy="1934945"/>
          </a:xfrm>
          <a:custGeom>
            <a:rect l="l" t="t" r="r" b="b"/>
            <a:pathLst>
              <a:path w="3424682" h="1934945">
                <a:moveTo>
                  <a:pt x="0" y="0"/>
                </a:moveTo>
                <a:lnTo>
                  <a:pt x="3424682" y="0"/>
                </a:lnTo>
                <a:lnTo>
                  <a:pt x="3424682" y="1934946"/>
                </a:lnTo>
                <a:lnTo>
                  <a:pt x="0" y="1934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7127439" y="5137712"/>
            <a:ext cx="2485804" cy="2485804"/>
          </a:xfrm>
          <a:custGeom>
            <a:rect l="l" t="t" r="r" b="b"/>
            <a:pathLst>
              <a:path w="2485804" h="2485804">
                <a:moveTo>
                  <a:pt x="0" y="0"/>
                </a:moveTo>
                <a:lnTo>
                  <a:pt x="2485804" y="0"/>
                </a:lnTo>
                <a:lnTo>
                  <a:pt x="2485804" y="2485804"/>
                </a:lnTo>
                <a:lnTo>
                  <a:pt x="0" y="24858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655686" y="5137712"/>
            <a:ext cx="2571315" cy="2571315"/>
          </a:xfrm>
          <a:custGeom>
            <a:rect l="l" t="t" r="r" b="b"/>
            <a:pathLst>
              <a:path w="2571315" h="2571315">
                <a:moveTo>
                  <a:pt x="0" y="0"/>
                </a:moveTo>
                <a:lnTo>
                  <a:pt x="2571315" y="0"/>
                </a:lnTo>
                <a:lnTo>
                  <a:pt x="2571315" y="2571315"/>
                </a:lnTo>
                <a:lnTo>
                  <a:pt x="0" y="25713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13965020" y="5137712"/>
            <a:ext cx="3585923" cy="2015756"/>
          </a:xfrm>
          <a:custGeom>
            <a:rect l="l" t="t" r="r" b="b"/>
            <a:pathLst>
              <a:path w="3585923" h="2015755">
                <a:moveTo>
                  <a:pt x="0" y="0"/>
                </a:moveTo>
                <a:lnTo>
                  <a:pt x="3585923" y="0"/>
                </a:lnTo>
                <a:lnTo>
                  <a:pt x="3585923" y="2015755"/>
                </a:lnTo>
                <a:lnTo>
                  <a:pt x="0" y="20157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5741407" y="8233116"/>
            <a:ext cx="4914279" cy="1324552"/>
          </a:xfrm>
          <a:custGeom>
            <a:rect l="l" t="t" r="r" b="b"/>
            <a:pathLst>
              <a:path w="4914279" h="1324552">
                <a:moveTo>
                  <a:pt x="0" y="0"/>
                </a:moveTo>
                <a:lnTo>
                  <a:pt x="4914279" y="0"/>
                </a:lnTo>
                <a:lnTo>
                  <a:pt x="4914279" y="1324552"/>
                </a:lnTo>
                <a:lnTo>
                  <a:pt x="0" y="1324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1252510" y="8007125"/>
            <a:ext cx="6298433" cy="1776533"/>
          </a:xfrm>
          <a:custGeom>
            <a:rect l="l" t="t" r="r" b="b"/>
            <a:pathLst>
              <a:path w="6298433" h="1776533">
                <a:moveTo>
                  <a:pt x="0" y="0"/>
                </a:moveTo>
                <a:lnTo>
                  <a:pt x="6298433" y="0"/>
                </a:lnTo>
                <a:lnTo>
                  <a:pt x="6298433" y="1776533"/>
                </a:lnTo>
                <a:lnTo>
                  <a:pt x="0" y="1776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43198" b="-56227"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9798834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fdjz2mw"/>
              </a:rPr>
              <a:t> https://tinyurl.com/yfdjz2mw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Hair Shampoo Market Report 2024</dc:title>
  <cp:lastModifiedBy>decipher market</cp:lastModifiedBy>
  <cp:revision>2</cp:revision>
  <dcterms:created xsi:type="dcterms:W3CDTF">2006-08-16T00:00:00Z</dcterms:created>
  <dcterms:modified xsi:type="dcterms:W3CDTF">2024-03-11T15:42:44Z</dcterms:modified>
</cp:coreProperties>
</file>