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Classic" panose="020B0604020202020204" charset="0"/>
      <p:regular r:id="rId21"/>
    </p:embeddedFont>
    <p:embeddedFont>
      <p:font typeface="Poppins" panose="00000500000000000000" pitchFamily="2" charset="0"/>
      <p:regular r:id="rId22"/>
    </p:embeddedFont>
    <p:embeddedFont>
      <p:font typeface="Poppins Bold" panose="00000800000000000000" charset="0"/>
      <p:regular r:id="rId23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6.jpeg" /><Relationship Id="rId11" Type="http://schemas.openxmlformats.org/officeDocument/2006/relationships/image" Target="../media/image17.jpeg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12.jpeg" /><Relationship Id="rId7" Type="http://schemas.openxmlformats.org/officeDocument/2006/relationships/image" Target="../media/image13.jpeg" /><Relationship Id="rId8" Type="http://schemas.openxmlformats.org/officeDocument/2006/relationships/image" Target="../media/image14.jpeg" /><Relationship Id="rId9" Type="http://schemas.openxmlformats.org/officeDocument/2006/relationships/image" Target="../media/image1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hyperlink" Target="https://tinyurl.com/4xvdyt3h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b="-18555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8596042" cy="10287000"/>
            <a:chExt cx="226397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63978" cy="2709333"/>
            </a:xfrm>
            <a:custGeom>
              <a:rect l="l" t="t" r="r" b="b"/>
              <a:pathLst>
                <a:path w="2263978" h="2709333">
                  <a:moveTo>
                    <a:pt x="0" y="0"/>
                  </a:moveTo>
                  <a:lnTo>
                    <a:pt x="2263978" y="0"/>
                  </a:lnTo>
                  <a:lnTo>
                    <a:pt x="226397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463730">
                <a:alpha val="4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63978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9643" y="9358166"/>
            <a:ext cx="8076298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4614" y="3861298"/>
            <a:ext cx="12775586" cy="38070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50"/>
              </a:lnSpc>
            </a:pPr>
            <a:r>
              <a:rPr lang="en-US" sz="7500">
                <a:solidFill>
                  <a:srgbClr val="FFFFFF"/>
                </a:solidFill>
                <a:latin typeface="Canva Sans"/>
              </a:rPr>
              <a:t>GLOBAL </a:t>
            </a:r>
          </a:p>
          <a:p>
            <a:pPr>
              <a:lnSpc>
                <a:spcPts val="7350"/>
              </a:lnSpc>
            </a:pPr>
            <a:r>
              <a:rPr lang="en-US" sz="7500">
                <a:solidFill>
                  <a:srgbClr val="FFFFFF"/>
                </a:solidFill>
                <a:latin typeface="Canva Sans"/>
              </a:rPr>
              <a:t>GUITAR BAG</a:t>
            </a:r>
          </a:p>
          <a:p>
            <a:pPr>
              <a:lnSpc>
                <a:spcPts val="7350"/>
              </a:lnSpc>
            </a:pPr>
            <a:r>
              <a:rPr lang="en-US" sz="7500">
                <a:solidFill>
                  <a:srgbClr val="FFFFFF"/>
                </a:solidFill>
                <a:latin typeface="Canva Sans"/>
              </a:rPr>
              <a:t>MARKET REPORT </a:t>
            </a:r>
          </a:p>
          <a:p>
            <a:pPr>
              <a:lnSpc>
                <a:spcPts val="7350"/>
              </a:lnSpc>
            </a:pPr>
            <a:r>
              <a:rPr lang="en-US" sz="7500">
                <a:solidFill>
                  <a:srgbClr val="FFFFFF"/>
                </a:solidFill>
                <a:latin typeface="Canva Sans"/>
              </a:rPr>
              <a:t>2024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252574" y="1734064"/>
            <a:ext cx="15782851" cy="6500715"/>
            <a:chExt cx="4156800" cy="17121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56800" cy="1712123"/>
            </a:xfrm>
            <a:custGeom>
              <a:rect l="l" t="t" r="r" b="b"/>
              <a:pathLst>
                <a:path w="4156800" h="1712123">
                  <a:moveTo>
                    <a:pt x="0" y="0"/>
                  </a:moveTo>
                  <a:lnTo>
                    <a:pt x="4156800" y="0"/>
                  </a:lnTo>
                  <a:lnTo>
                    <a:pt x="4156800" y="1712123"/>
                  </a:lnTo>
                  <a:lnTo>
                    <a:pt x="0" y="1712123"/>
                  </a:lnTo>
                  <a:close/>
                </a:path>
              </a:pathLst>
            </a:custGeom>
            <a:solidFill>
              <a:srgbClr val="1E3048">
                <a:alpha val="8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56800" cy="1750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583987" y="3333310"/>
            <a:ext cx="15120026" cy="4162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Canva Sans"/>
              </a:rPr>
              <a:t>A guitar bag is a specially designed bag with padding that shields a guitar from dirt, dust, and other harm caused by the environment. It usually includes compartments for spare strings, picks, and other accessories. Additionally, it is equipped with a shoulder strap for convenient transportation, and certain models even offer extra pockets for carrying miscellaneous items. It is a necessary accessory for any individual who plays the guitar. The rise in demand for lightweight and long-lasting guitar bags, as well as the increasing desire for personalized options, has contributed to the growth of this market.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80096" y="2005495"/>
            <a:ext cx="8127807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32384" y="4364699"/>
            <a:ext cx="8647822" cy="2618121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9525" y="0"/>
                  </a:moveTo>
                  <a:lnTo>
                    <a:pt x="770883" y="0"/>
                  </a:lnTo>
                  <a:cubicBezTo>
                    <a:pt x="794626" y="0"/>
                    <a:pt x="817397" y="9432"/>
                    <a:pt x="834186" y="26221"/>
                  </a:cubicBezTo>
                  <a:cubicBezTo>
                    <a:pt x="850975" y="43010"/>
                    <a:pt x="860407" y="65781"/>
                    <a:pt x="860407" y="89525"/>
                  </a:cubicBezTo>
                  <a:lnTo>
                    <a:pt x="860407" y="170963"/>
                  </a:lnTo>
                  <a:cubicBezTo>
                    <a:pt x="860407" y="194706"/>
                    <a:pt x="850975" y="217477"/>
                    <a:pt x="834186" y="234266"/>
                  </a:cubicBezTo>
                  <a:cubicBezTo>
                    <a:pt x="817397" y="251056"/>
                    <a:pt x="794626" y="260488"/>
                    <a:pt x="770883" y="260488"/>
                  </a:cubicBezTo>
                  <a:lnTo>
                    <a:pt x="89525" y="260488"/>
                  </a:lnTo>
                  <a:cubicBezTo>
                    <a:pt x="65781" y="260488"/>
                    <a:pt x="43010" y="251056"/>
                    <a:pt x="26221" y="234266"/>
                  </a:cubicBezTo>
                  <a:cubicBezTo>
                    <a:pt x="9432" y="217477"/>
                    <a:pt x="0" y="194706"/>
                    <a:pt x="0" y="170963"/>
                  </a:cubicBezTo>
                  <a:lnTo>
                    <a:pt x="0" y="89525"/>
                  </a:lnTo>
                  <a:cubicBezTo>
                    <a:pt x="0" y="65781"/>
                    <a:pt x="9432" y="43010"/>
                    <a:pt x="26221" y="26221"/>
                  </a:cubicBezTo>
                  <a:cubicBezTo>
                    <a:pt x="43010" y="9432"/>
                    <a:pt x="65781" y="0"/>
                    <a:pt x="89525" y="0"/>
                  </a:cubicBezTo>
                  <a:close/>
                </a:path>
              </a:pathLst>
            </a:custGeom>
            <a:solidFill>
              <a:srgbClr val="A29A93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88376" y="4686381"/>
            <a:ext cx="2112249" cy="2109609"/>
          </a:xfrm>
          <a:custGeom>
            <a:rect l="l" t="t" r="r" b="b"/>
            <a:pathLst>
              <a:path w="2112249" h="2109609">
                <a:moveTo>
                  <a:pt x="0" y="0"/>
                </a:moveTo>
                <a:lnTo>
                  <a:pt x="2112249" y="0"/>
                </a:lnTo>
                <a:lnTo>
                  <a:pt x="2112249" y="2109608"/>
                </a:lnTo>
                <a:lnTo>
                  <a:pt x="0" y="21096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739130" y="4601958"/>
            <a:ext cx="2081141" cy="2081141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27587" y="0"/>
            <a:ext cx="18415588" cy="1372965"/>
            <a:chExt cx="4850196" cy="3616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50196" cy="361604"/>
            </a:xfrm>
            <a:custGeom>
              <a:rect l="l" t="t" r="r" b="b"/>
              <a:pathLst>
                <a:path w="4850196" h="361604">
                  <a:moveTo>
                    <a:pt x="0" y="0"/>
                  </a:moveTo>
                  <a:lnTo>
                    <a:pt x="4850196" y="0"/>
                  </a:lnTo>
                  <a:lnTo>
                    <a:pt x="4850196" y="361604"/>
                  </a:lnTo>
                  <a:lnTo>
                    <a:pt x="0" y="361604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850196" cy="399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17437" y="5139662"/>
            <a:ext cx="1524526" cy="1275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2"/>
              </a:lnSpc>
            </a:pPr>
            <a:r>
              <a:rPr lang="en-US" sz="4489">
                <a:solidFill>
                  <a:srgbClr val="1E3048"/>
                </a:solidFill>
                <a:latin typeface="Poppins Bold"/>
              </a:rPr>
              <a:t>2024- 2031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00625" y="4752695"/>
            <a:ext cx="5810412" cy="1725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37"/>
              </a:lnSpc>
            </a:pPr>
            <a:r>
              <a:rPr lang="en-US" sz="4812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6737"/>
              </a:lnSpc>
              <a:spcBef>
                <a:spcPct val="0"/>
              </a:spcBef>
            </a:pPr>
            <a:r>
              <a:rPr lang="en-US" sz="4812">
                <a:solidFill>
                  <a:srgbClr val="FFFFFF"/>
                </a:solidFill>
                <a:latin typeface="Poppins"/>
              </a:rPr>
              <a:t>5.36%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62248" y="357870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"/>
            <a:chExt cx="4816593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"/>
            </a:xfrm>
            <a:custGeom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586346" y="2250677"/>
            <a:ext cx="7523567" cy="3273787"/>
            <a:chExt cx="8118169" cy="35325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18169" cy="3532520"/>
            </a:xfrm>
            <a:custGeom>
              <a:rect l="l" t="t" r="r" b="b"/>
              <a:pathLst>
                <a:path w="8118169" h="3532520">
                  <a:moveTo>
                    <a:pt x="7993709" y="3532520"/>
                  </a:moveTo>
                  <a:lnTo>
                    <a:pt x="124460" y="3532520"/>
                  </a:lnTo>
                  <a:cubicBezTo>
                    <a:pt x="55880" y="3532520"/>
                    <a:pt x="0" y="3476641"/>
                    <a:pt x="0" y="340806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993709" y="0"/>
                  </a:lnTo>
                  <a:cubicBezTo>
                    <a:pt x="8062289" y="0"/>
                    <a:pt x="8118169" y="55880"/>
                    <a:pt x="8118169" y="124460"/>
                  </a:cubicBezTo>
                  <a:lnTo>
                    <a:pt x="8118169" y="3408061"/>
                  </a:lnTo>
                  <a:cubicBezTo>
                    <a:pt x="8118169" y="3476641"/>
                    <a:pt x="8062289" y="3532520"/>
                    <a:pt x="7993709" y="353252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1556121" y="1814620"/>
            <a:ext cx="953262" cy="4065504"/>
            <a:chExt cx="3130550" cy="133512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2586346" y="5785719"/>
            <a:ext cx="7523567" cy="3273787"/>
            <a:chExt cx="8118169" cy="35325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18169" cy="3532520"/>
            </a:xfrm>
            <a:custGeom>
              <a:rect l="l" t="t" r="r" b="b"/>
              <a:pathLst>
                <a:path w="8118169" h="3532520">
                  <a:moveTo>
                    <a:pt x="7993709" y="3532520"/>
                  </a:moveTo>
                  <a:lnTo>
                    <a:pt x="124460" y="3532520"/>
                  </a:lnTo>
                  <a:cubicBezTo>
                    <a:pt x="55880" y="3532520"/>
                    <a:pt x="0" y="3476641"/>
                    <a:pt x="0" y="340806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993709" y="0"/>
                  </a:lnTo>
                  <a:cubicBezTo>
                    <a:pt x="8062289" y="0"/>
                    <a:pt x="8118169" y="55880"/>
                    <a:pt x="8118169" y="124460"/>
                  </a:cubicBezTo>
                  <a:lnTo>
                    <a:pt x="8118169" y="3408061"/>
                  </a:lnTo>
                  <a:cubicBezTo>
                    <a:pt x="8118169" y="3476641"/>
                    <a:pt x="8062289" y="3532520"/>
                    <a:pt x="7993709" y="3532520"/>
                  </a:cubicBezTo>
                  <a:close/>
                </a:path>
              </a:pathLst>
            </a:custGeom>
            <a:solidFill>
              <a:srgbClr val="9C1411"/>
            </a:solidFill>
          </p:spPr>
          <p:txBody>
            <a:bodyPr/>
            <a:lstStyle/>
            <a:p/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1556121" y="5349662"/>
            <a:ext cx="953262" cy="4065504"/>
            <a:chExt cx="3130550" cy="133512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93200" y="19047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88702" y="3662116"/>
            <a:ext cx="3488100" cy="427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7"/>
              </a:lnSpc>
            </a:pPr>
            <a:r>
              <a:rPr lang="en-US" sz="3235">
                <a:solidFill>
                  <a:srgbClr val="43B4BE"/>
                </a:solidFill>
                <a:latin typeface="Montserrat Classic"/>
              </a:rPr>
              <a:t>Type Segment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120259" y="2502442"/>
            <a:ext cx="5699440" cy="2613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3079" lvl="1" indent="-401540">
              <a:lnSpc>
                <a:spcPts val="5207"/>
              </a:lnSpc>
              <a:buFont typeface="Arial"/>
              <a:buChar char="•"/>
            </a:pPr>
            <a:r>
              <a:rPr lang="en-US" sz="3719">
                <a:solidFill>
                  <a:srgbClr val="FFFFFF"/>
                </a:solidFill>
                <a:latin typeface="Montserrat"/>
              </a:rPr>
              <a:t>Acoustic &amp; Classical Guitar Bags</a:t>
            </a:r>
          </a:p>
          <a:p>
            <a:pPr marL="803079" lvl="1" indent="-401540">
              <a:lnSpc>
                <a:spcPts val="5207"/>
              </a:lnSpc>
              <a:buFont typeface="Arial"/>
              <a:buChar char="•"/>
            </a:pPr>
            <a:r>
              <a:rPr lang="en-US" sz="3719">
                <a:solidFill>
                  <a:srgbClr val="FFFFFF"/>
                </a:solidFill>
                <a:latin typeface="Montserrat"/>
              </a:rPr>
              <a:t>Bass Guitar Bags</a:t>
            </a:r>
          </a:p>
          <a:p>
            <a:pPr marL="803079" lvl="1" indent="-401540">
              <a:lnSpc>
                <a:spcPts val="5207"/>
              </a:lnSpc>
              <a:buFont typeface="Arial"/>
              <a:buChar char="•"/>
            </a:pPr>
            <a:r>
              <a:rPr lang="en-US" sz="3719">
                <a:solidFill>
                  <a:srgbClr val="FFFFFF"/>
                </a:solidFill>
                <a:latin typeface="Montserrat"/>
              </a:rPr>
              <a:t>Electric Guitar Bags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8702" y="7033983"/>
            <a:ext cx="3488100" cy="834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7"/>
              </a:lnSpc>
            </a:pPr>
            <a:r>
              <a:rPr lang="en-US" sz="3235">
                <a:solidFill>
                  <a:srgbClr val="43B4BE"/>
                </a:solidFill>
                <a:latin typeface="Montserrat Classic"/>
              </a:rPr>
              <a:t>Application Segment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120259" y="6667464"/>
            <a:ext cx="5644685" cy="1297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3079" lvl="1" indent="-401540">
              <a:lnSpc>
                <a:spcPts val="5207"/>
              </a:lnSpc>
              <a:buFont typeface="Arial"/>
              <a:buChar char="•"/>
            </a:pPr>
            <a:r>
              <a:rPr lang="en-US" sz="3719">
                <a:solidFill>
                  <a:srgbClr val="FFFFFF"/>
                </a:solidFill>
                <a:latin typeface="Montserrat"/>
              </a:rPr>
              <a:t>Personal</a:t>
            </a:r>
          </a:p>
          <a:p>
            <a:pPr marL="803079" lvl="1" indent="-401540">
              <a:lnSpc>
                <a:spcPts val="5207"/>
              </a:lnSpc>
              <a:buFont typeface="Arial"/>
              <a:buChar char="•"/>
            </a:pPr>
            <a:r>
              <a:rPr lang="en-US" sz="3719">
                <a:solidFill>
                  <a:srgbClr val="FFFFFF"/>
                </a:solidFill>
                <a:latin typeface="Montserrat"/>
              </a:rPr>
              <a:t>Commercial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1061720"/>
            <a:ext cx="11165240" cy="9225280"/>
          </a:xfrm>
          <a:custGeom>
            <a:rect l="l" t="t" r="r" b="b"/>
            <a:pathLst>
              <a:path w="11165240" h="9225280">
                <a:moveTo>
                  <a:pt x="0" y="0"/>
                </a:moveTo>
                <a:lnTo>
                  <a:pt x="11165240" y="0"/>
                </a:lnTo>
                <a:lnTo>
                  <a:pt x="11165240" y="9225280"/>
                </a:lnTo>
                <a:lnTo>
                  <a:pt x="0" y="92252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9825504" y="5153025"/>
            <a:ext cx="8326512" cy="1765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8"/>
              </a:lnSpc>
            </a:pPr>
            <a:r>
              <a:rPr lang="en-US" sz="5930">
                <a:solidFill>
                  <a:srgbClr val="000000"/>
                </a:solidFill>
                <a:latin typeface="Montserrat"/>
              </a:rPr>
              <a:t>North America</a:t>
            </a:r>
          </a:p>
          <a:p>
            <a:pPr algn="ctr">
              <a:lnSpc>
                <a:spcPts val="6938"/>
              </a:lnSpc>
            </a:pPr>
            <a:r>
              <a:rPr lang="en-US" sz="5930">
                <a:solidFill>
                  <a:srgbClr val="000000"/>
                </a:solidFill>
                <a:latin typeface="Montserrat"/>
              </a:rPr>
              <a:t>42%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5983" y="226694"/>
            <a:ext cx="18016034" cy="752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spc="143">
                <a:solidFill>
                  <a:srgbClr val="000000"/>
                </a:solidFill>
                <a:latin typeface="Canva Sans"/>
              </a:rPr>
              <a:t>Global Guitar Bag Market Revenue share for 2024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4" b="-74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795827" y="5302578"/>
            <a:ext cx="9635068" cy="3340813"/>
            <a:chExt cx="7487197" cy="25960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596072"/>
            </a:xfrm>
            <a:custGeom>
              <a:rect l="l" t="t" r="r" b="b"/>
              <a:pathLst>
                <a:path w="7487197" h="2596072">
                  <a:moveTo>
                    <a:pt x="7362737" y="2596071"/>
                  </a:moveTo>
                  <a:lnTo>
                    <a:pt x="124460" y="2596071"/>
                  </a:lnTo>
                  <a:cubicBezTo>
                    <a:pt x="55880" y="2596071"/>
                    <a:pt x="0" y="2540191"/>
                    <a:pt x="0" y="247161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71612"/>
                  </a:lnTo>
                  <a:cubicBezTo>
                    <a:pt x="7487197" y="2540191"/>
                    <a:pt x="7431317" y="2596072"/>
                    <a:pt x="7362737" y="2596072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795827" y="1537557"/>
            <a:ext cx="9635068" cy="3354195"/>
            <a:chExt cx="7487197" cy="26064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606470"/>
            </a:xfrm>
            <a:custGeom>
              <a:rect l="l" t="t" r="r" b="b"/>
              <a:pathLst>
                <a:path w="7487197" h="2606470">
                  <a:moveTo>
                    <a:pt x="7362737" y="2606470"/>
                  </a:moveTo>
                  <a:lnTo>
                    <a:pt x="124460" y="2606470"/>
                  </a:lnTo>
                  <a:cubicBezTo>
                    <a:pt x="55880" y="2606470"/>
                    <a:pt x="0" y="2550590"/>
                    <a:pt x="0" y="24820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82010"/>
                  </a:lnTo>
                  <a:cubicBezTo>
                    <a:pt x="7487197" y="2550590"/>
                    <a:pt x="7431317" y="2606470"/>
                    <a:pt x="7362737" y="2606470"/>
                  </a:cubicBezTo>
                  <a:close/>
                </a:path>
              </a:pathLst>
            </a:custGeom>
            <a:solidFill>
              <a:srgbClr val="8C807C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273819" y="2146144"/>
            <a:ext cx="2759617" cy="2243073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3819" y="5879642"/>
            <a:ext cx="2759617" cy="2243073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8C807C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5902769" y="2943063"/>
            <a:ext cx="749694" cy="649235"/>
            <a:chExt cx="6350000" cy="5499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5902769" y="6676562"/>
            <a:ext cx="749694" cy="649235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8C807C"/>
            </a:solidFill>
          </p:spPr>
          <p:txBody>
            <a:bodyPr/>
            <a:lstStyle/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3477780" y="3083912"/>
            <a:ext cx="2475219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73819" y="6723874"/>
            <a:ext cx="3044016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29373" y="2203294"/>
            <a:ext cx="7389418" cy="2009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49"/>
              </a:lnSpc>
            </a:pPr>
            <a:r>
              <a:rPr lang="en-US" sz="4999" spc="159">
                <a:solidFill>
                  <a:srgbClr val="FFFFFF"/>
                </a:solidFill>
                <a:latin typeface="Barlow"/>
              </a:rPr>
              <a:t>Innovations in Design and Material Technology to Propel Market Growth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829373" y="5671806"/>
            <a:ext cx="7108062" cy="2666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49"/>
              </a:lnSpc>
            </a:pPr>
            <a:r>
              <a:rPr lang="en-US" sz="4999" spc="159">
                <a:solidFill>
                  <a:srgbClr val="FFFFFF"/>
                </a:solidFill>
                <a:latin typeface="Barlow"/>
              </a:rPr>
              <a:t>Price Sensitivity and Economic Fluctuations to Hinder Market Growth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28700" y="1824085"/>
            <a:ext cx="16230600" cy="7195604"/>
            <a:chExt cx="4274726" cy="18951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895138"/>
            </a:xfrm>
            <a:custGeom>
              <a:rect l="l" t="t" r="r" b="b"/>
              <a:pathLst>
                <a:path w="4274726" h="1895137">
                  <a:moveTo>
                    <a:pt x="0" y="0"/>
                  </a:moveTo>
                  <a:lnTo>
                    <a:pt x="4274726" y="0"/>
                  </a:lnTo>
                  <a:lnTo>
                    <a:pt x="4274726" y="1895138"/>
                  </a:lnTo>
                  <a:lnTo>
                    <a:pt x="0" y="1895138"/>
                  </a:lnTo>
                  <a:close/>
                </a:path>
              </a:pathLst>
            </a:custGeom>
            <a:solidFill>
              <a:srgbClr val="1E3048">
                <a:alpha val="8078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19332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64345" y="3667329"/>
            <a:ext cx="15759309" cy="421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>
              <a:lnSpc>
                <a:spcPts val="4199"/>
              </a:lnSpc>
              <a:buFont typeface="Arial"/>
              <a:buChar char="•"/>
            </a:pPr>
            <a:r>
              <a:rPr lang="en-US" sz="3999" spc="127">
                <a:solidFill>
                  <a:srgbClr val="FFFFFF"/>
                </a:solidFill>
                <a:latin typeface="Barlow"/>
              </a:rPr>
              <a:t>The Global Guitar Bag Market is witnessing significant growth in the near future.</a:t>
            </a:r>
          </a:p>
          <a:p>
            <a:pPr marL="863599" lvl="1" indent="-431800">
              <a:lnSpc>
                <a:spcPts val="4199"/>
              </a:lnSpc>
              <a:buFont typeface="Arial"/>
              <a:buChar char="•"/>
            </a:pPr>
            <a:r>
              <a:rPr lang="en-US" sz="3999" spc="127">
                <a:solidFill>
                  <a:srgbClr val="FFFFFF"/>
                </a:solidFill>
                <a:latin typeface="Barlow"/>
              </a:rPr>
              <a:t>Electric guitar bags are designed with reinforced padding, multiple compartments for accessories, and ergonomic carrying options, catering to the needs of both amateur and professional guitarists. </a:t>
            </a:r>
          </a:p>
          <a:p>
            <a:pPr marL="863599" lvl="1" indent="-431800">
              <a:lnSpc>
                <a:spcPts val="4199"/>
              </a:lnSpc>
              <a:buFont typeface="Arial"/>
              <a:buChar char="•"/>
            </a:pPr>
            <a:r>
              <a:rPr lang="en-US" sz="3999" spc="127">
                <a:solidFill>
                  <a:srgbClr val="FFFFFF"/>
                </a:solidFill>
                <a:latin typeface="Barlow"/>
              </a:rPr>
              <a:t>Commercial users include professional musicians, touring bands, recording studios, and music schools.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22848" y="2324493"/>
            <a:ext cx="9242305" cy="806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3"/>
              </a:lnSpc>
            </a:pPr>
            <a:r>
              <a:rPr lang="en-US" sz="5825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-5400000">
            <a:off x="-1669622" y="1562090"/>
            <a:ext cx="10394531" cy="7055288"/>
          </a:xfrm>
          <a:custGeom>
            <a:rect l="l" t="t" r="r" b="b"/>
            <a:pathLst>
              <a:path w="10394531" h="7055288">
                <a:moveTo>
                  <a:pt x="0" y="0"/>
                </a:moveTo>
                <a:lnTo>
                  <a:pt x="10394532" y="0"/>
                </a:lnTo>
                <a:lnTo>
                  <a:pt x="10394532" y="7055288"/>
                </a:lnTo>
                <a:lnTo>
                  <a:pt x="0" y="70552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6309597" y="2414246"/>
            <a:ext cx="4600138" cy="1726057"/>
          </a:xfrm>
          <a:custGeom>
            <a:rect l="l" t="t" r="r" b="b"/>
            <a:pathLst>
              <a:path w="4600138" h="1726057">
                <a:moveTo>
                  <a:pt x="0" y="0"/>
                </a:moveTo>
                <a:lnTo>
                  <a:pt x="4600138" y="0"/>
                </a:lnTo>
                <a:lnTo>
                  <a:pt x="4600138" y="1726057"/>
                </a:lnTo>
                <a:lnTo>
                  <a:pt x="0" y="1726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407" t="-52275" r="-17502" b="-51470"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11938343" y="1851202"/>
            <a:ext cx="5029317" cy="2192344"/>
          </a:xfrm>
          <a:custGeom>
            <a:rect l="l" t="t" r="r" b="b"/>
            <a:pathLst>
              <a:path w="5029317" h="2192344">
                <a:moveTo>
                  <a:pt x="0" y="0"/>
                </a:moveTo>
                <a:lnTo>
                  <a:pt x="5029316" y="0"/>
                </a:lnTo>
                <a:lnTo>
                  <a:pt x="5029316" y="2192343"/>
                </a:lnTo>
                <a:lnTo>
                  <a:pt x="0" y="21923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2885" b="-66517"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6309597" y="4337409"/>
            <a:ext cx="5628745" cy="1688624"/>
          </a:xfrm>
          <a:custGeom>
            <a:rect l="l" t="t" r="r" b="b"/>
            <a:pathLst>
              <a:path w="5628745" h="1688624">
                <a:moveTo>
                  <a:pt x="0" y="0"/>
                </a:moveTo>
                <a:lnTo>
                  <a:pt x="5628746" y="0"/>
                </a:lnTo>
                <a:lnTo>
                  <a:pt x="5628746" y="1688624"/>
                </a:lnTo>
                <a:lnTo>
                  <a:pt x="0" y="16886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12629878" y="4337409"/>
            <a:ext cx="5080143" cy="1408413"/>
          </a:xfrm>
          <a:custGeom>
            <a:rect l="l" t="t" r="r" b="b"/>
            <a:pathLst>
              <a:path w="5080143" h="1408413">
                <a:moveTo>
                  <a:pt x="0" y="0"/>
                </a:moveTo>
                <a:lnTo>
                  <a:pt x="5080143" y="0"/>
                </a:lnTo>
                <a:lnTo>
                  <a:pt x="5080143" y="1408414"/>
                </a:lnTo>
                <a:lnTo>
                  <a:pt x="0" y="14084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10464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6714587" y="6226058"/>
            <a:ext cx="4195148" cy="1533851"/>
          </a:xfrm>
          <a:custGeom>
            <a:rect l="l" t="t" r="r" b="b"/>
            <a:pathLst>
              <a:path w="4195148" h="1533851">
                <a:moveTo>
                  <a:pt x="0" y="0"/>
                </a:moveTo>
                <a:lnTo>
                  <a:pt x="4195148" y="0"/>
                </a:lnTo>
                <a:lnTo>
                  <a:pt x="4195148" y="1533851"/>
                </a:lnTo>
                <a:lnTo>
                  <a:pt x="0" y="15338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11401331" y="5979103"/>
            <a:ext cx="2457094" cy="2457094"/>
          </a:xfrm>
          <a:custGeom>
            <a:rect l="l" t="t" r="r" b="b"/>
            <a:pathLst>
              <a:path w="2457094" h="2457094">
                <a:moveTo>
                  <a:pt x="0" y="0"/>
                </a:moveTo>
                <a:lnTo>
                  <a:pt x="2457094" y="0"/>
                </a:lnTo>
                <a:lnTo>
                  <a:pt x="2457094" y="2457094"/>
                </a:lnTo>
                <a:lnTo>
                  <a:pt x="0" y="24570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14129110" y="6041098"/>
            <a:ext cx="3580911" cy="1969501"/>
          </a:xfrm>
          <a:custGeom>
            <a:rect l="l" t="t" r="r" b="b"/>
            <a:pathLst>
              <a:path w="3580911" h="1969501">
                <a:moveTo>
                  <a:pt x="0" y="0"/>
                </a:moveTo>
                <a:lnTo>
                  <a:pt x="3580911" y="0"/>
                </a:lnTo>
                <a:lnTo>
                  <a:pt x="3580911" y="1969500"/>
                </a:lnTo>
                <a:lnTo>
                  <a:pt x="0" y="19695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7583169" y="7959934"/>
            <a:ext cx="3081601" cy="2058663"/>
          </a:xfrm>
          <a:custGeom>
            <a:rect l="l" t="t" r="r" b="b"/>
            <a:pathLst>
              <a:path w="3081601" h="2058662">
                <a:moveTo>
                  <a:pt x="0" y="0"/>
                </a:moveTo>
                <a:lnTo>
                  <a:pt x="3081601" y="0"/>
                </a:lnTo>
                <a:lnTo>
                  <a:pt x="3081601" y="2058663"/>
                </a:lnTo>
                <a:lnTo>
                  <a:pt x="0" y="20586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13764006" y="8354836"/>
            <a:ext cx="3203654" cy="1806929"/>
          </a:xfrm>
          <a:custGeom>
            <a:rect l="l" t="t" r="r" b="b"/>
            <a:pathLst>
              <a:path w="3203654" h="1806929">
                <a:moveTo>
                  <a:pt x="0" y="0"/>
                </a:moveTo>
                <a:lnTo>
                  <a:pt x="3203653" y="0"/>
                </a:lnTo>
                <a:lnTo>
                  <a:pt x="3203653" y="1806928"/>
                </a:lnTo>
                <a:lnTo>
                  <a:pt x="0" y="180692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r="-344"/>
            </a:stretch>
          </a:blipFill>
        </p:spPr>
        <p:txBody>
          <a:bodyPr/>
          <a:lstStyle/>
          <a:p/>
        </p:txBody>
      </p:sp>
      <p:sp>
        <p:nvSpPr>
          <p:cNvPr id="12" name="TextBox 12"/>
          <p:cNvSpPr txBox="1"/>
          <p:nvPr/>
        </p:nvSpPr>
        <p:spPr>
          <a:xfrm>
            <a:off x="6309597" y="700088"/>
            <a:ext cx="6856334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6498" y="7941717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4xvdyt3h"/>
              </a:rPr>
              <a:t>https://tinyurl.com/4xvdyt3h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40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Guitar Bag Market Report 2024</dc:title>
  <cp:lastModifiedBy>decipher market</cp:lastModifiedBy>
  <cp:revision>2</cp:revision>
  <dcterms:created xsi:type="dcterms:W3CDTF">2006-08-16T00:00:00Z</dcterms:created>
  <dcterms:modified xsi:type="dcterms:W3CDTF">2024-04-13T02:23:15Z</dcterms:modified>
</cp:coreProperties>
</file>