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3/2/2024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3/2/2024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3/2/2024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3/2/2024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3/2/2024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3/2/2024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3/2/2024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7.jpeg" /><Relationship Id="rId3" Type="http://schemas.openxmlformats.org/officeDocument/2006/relationships/image" Target="../media/image18.jpeg" /><Relationship Id="rId4" Type="http://schemas.openxmlformats.org/officeDocument/2006/relationships/hyperlink" Target="https://tinyurl.com/f9wudfjv"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H="1">
            <a:off x="0" y="0"/>
            <a:ext cx="18288000" cy="10287000"/>
          </a:xfrm>
          <a:custGeom>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l="-3742" r="-3742"/>
            </a:stretch>
          </a:blipFill>
        </p:spPr>
        <p:txBody>
          <a:bodyPr/>
          <a:lstStyle/>
          <a:p/>
        </p:txBody>
      </p:sp>
      <p:grpSp>
        <p:nvGrpSpPr>
          <p:cNvPr id="3" name="Group 3"/>
          <p:cNvGrpSpPr/>
          <p:nvPr/>
        </p:nvGrpSpPr>
        <p:grpSpPr>
          <a:xfrm>
            <a:off x="0" y="0"/>
            <a:ext cx="9144000" cy="10287000"/>
            <a:chExt cx="2408296" cy="2709333"/>
          </a:xfrm>
        </p:grpSpPr>
        <p:sp>
          <p:nvSpPr>
            <p:cNvPr id="4" name="Freeform 4"/>
            <p:cNvSpPr/>
            <p:nvPr/>
          </p:nvSpPr>
          <p:spPr>
            <a:xfrm>
              <a:off x="0" y="0"/>
              <a:ext cx="2408296" cy="2709333"/>
            </a:xfrm>
            <a:custGeom>
              <a:rect l="l" t="t" r="r" b="b"/>
              <a:pathLst>
                <a:path w="2408296" h="2709333">
                  <a:moveTo>
                    <a:pt x="0" y="0"/>
                  </a:moveTo>
                  <a:lnTo>
                    <a:pt x="2408296" y="0"/>
                  </a:lnTo>
                  <a:lnTo>
                    <a:pt x="2408296" y="2709333"/>
                  </a:lnTo>
                  <a:lnTo>
                    <a:pt x="0" y="2709333"/>
                  </a:lnTo>
                  <a:close/>
                </a:path>
              </a:pathLst>
            </a:custGeom>
            <a:solidFill>
              <a:srgbClr val="583313">
                <a:alpha val="80000"/>
              </a:srgbClr>
            </a:solidFill>
          </p:spPr>
          <p:txBody>
            <a:bodyPr/>
            <a:lstStyle/>
            <a:p/>
          </p:txBody>
        </p:sp>
        <p:sp>
          <p:nvSpPr>
            <p:cNvPr id="5" name="TextBox 5"/>
            <p:cNvSpPr txBox="1"/>
            <p:nvPr/>
          </p:nvSpPr>
          <p:spPr>
            <a:xfrm>
              <a:off x="0" y="-38100"/>
              <a:ext cx="2408296" cy="274743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533851" y="9352895"/>
            <a:ext cx="8076298"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
        <p:nvSpPr>
          <p:cNvPr id="7" name="TextBox 7"/>
          <p:cNvSpPr txBox="1"/>
          <p:nvPr/>
        </p:nvSpPr>
        <p:spPr>
          <a:xfrm>
            <a:off x="258502" y="3094053"/>
            <a:ext cx="8626997" cy="4121279"/>
          </a:xfrm>
          <a:prstGeom prst="rect">
            <a:avLst/>
          </a:prstGeom>
        </p:spPr>
        <p:txBody>
          <a:bodyPr lIns="0" tIns="0" rIns="0" bIns="0" rtlCol="0" anchor="t">
            <a:spAutoFit/>
          </a:bodyPr>
          <a:lstStyle/>
          <a:p>
            <a:pPr>
              <a:lnSpc>
                <a:spcPts val="8034"/>
              </a:lnSpc>
            </a:pPr>
            <a:r>
              <a:rPr lang="en-US" sz="8000">
                <a:solidFill>
                  <a:srgbClr val="FFFFFF"/>
                </a:solidFill>
                <a:latin typeface="Canva Sans"/>
              </a:rPr>
              <a:t>GLOBAL </a:t>
            </a:r>
          </a:p>
          <a:p>
            <a:pPr>
              <a:lnSpc>
                <a:spcPts val="8034"/>
              </a:lnSpc>
            </a:pPr>
            <a:r>
              <a:rPr lang="en-US" sz="8000">
                <a:solidFill>
                  <a:srgbClr val="FFFFFF"/>
                </a:solidFill>
                <a:latin typeface="Canva Sans"/>
              </a:rPr>
              <a:t>GUAYUSA</a:t>
            </a:r>
          </a:p>
          <a:p>
            <a:pPr>
              <a:lnSpc>
                <a:spcPts val="8034"/>
              </a:lnSpc>
            </a:pPr>
            <a:r>
              <a:rPr lang="en-US" sz="8000">
                <a:solidFill>
                  <a:srgbClr val="FFFFFF"/>
                </a:solidFill>
                <a:latin typeface="Canva Sans"/>
              </a:rPr>
              <a:t>MARKET REPORT </a:t>
            </a:r>
          </a:p>
          <a:p>
            <a:pPr>
              <a:lnSpc>
                <a:spcPts val="8034"/>
              </a:lnSpc>
            </a:pPr>
            <a:r>
              <a:rPr lang="en-US" sz="8000">
                <a:solidFill>
                  <a:srgbClr val="FFFFFF"/>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516218" y="1691515"/>
            <a:ext cx="15255563" cy="6930474"/>
            <a:chExt cx="4017926" cy="1825310"/>
          </a:xfrm>
        </p:grpSpPr>
        <p:sp>
          <p:nvSpPr>
            <p:cNvPr id="4" name="Freeform 4"/>
            <p:cNvSpPr/>
            <p:nvPr/>
          </p:nvSpPr>
          <p:spPr>
            <a:xfrm>
              <a:off x="0" y="0"/>
              <a:ext cx="4017926" cy="1825310"/>
            </a:xfrm>
            <a:custGeom>
              <a:rect l="l" t="t" r="r" b="b"/>
              <a:pathLst>
                <a:path w="4017926" h="1825310">
                  <a:moveTo>
                    <a:pt x="0" y="0"/>
                  </a:moveTo>
                  <a:lnTo>
                    <a:pt x="4017926" y="0"/>
                  </a:lnTo>
                  <a:lnTo>
                    <a:pt x="4017926" y="1825310"/>
                  </a:lnTo>
                  <a:lnTo>
                    <a:pt x="0" y="1825310"/>
                  </a:lnTo>
                  <a:close/>
                </a:path>
              </a:pathLst>
            </a:custGeom>
            <a:solidFill>
              <a:srgbClr val="2F482E">
                <a:alpha val="84706"/>
              </a:srgbClr>
            </a:solidFill>
          </p:spPr>
          <p:txBody>
            <a:bodyPr/>
            <a:lstStyle/>
            <a:p/>
          </p:txBody>
        </p:sp>
        <p:sp>
          <p:nvSpPr>
            <p:cNvPr id="5" name="TextBox 5"/>
            <p:cNvSpPr txBox="1"/>
            <p:nvPr/>
          </p:nvSpPr>
          <p:spPr>
            <a:xfrm>
              <a:off x="0" y="-38100"/>
              <a:ext cx="4017926" cy="1863410"/>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789627" y="3331905"/>
            <a:ext cx="14708746" cy="4781550"/>
          </a:xfrm>
          <a:prstGeom prst="rect">
            <a:avLst/>
          </a:prstGeom>
        </p:spPr>
        <p:txBody>
          <a:bodyPr lIns="0" tIns="0" rIns="0" bIns="0" rtlCol="0" anchor="t">
            <a:spAutoFit/>
          </a:bodyPr>
          <a:lstStyle/>
          <a:p>
            <a:pPr>
              <a:lnSpc>
                <a:spcPts val="4200"/>
              </a:lnSpc>
              <a:spcBef>
                <a:spcPct val="0"/>
              </a:spcBef>
            </a:pPr>
            <a:r>
              <a:rPr lang="en-US" sz="3000">
                <a:solidFill>
                  <a:srgbClr val="FFFFFF"/>
                </a:solidFill>
                <a:latin typeface="Montserrat"/>
              </a:rPr>
              <a:t>Guayusa also contains antioxidants, vitamins, minerals, and amino acids that make it a healthy beverage choice. The flavor of Guayusa is earthy and slightly sweet, with notes of citrus and herbs. The rising realization of the health benefits of Guayusa is also contributing to the growth of this market. With the increase in the recognition of the benefits offered by the Guayusa plant, the manufacturers are engaged in developing ways to diversify their product portfolio. With the rising health concerns, consumers are inclined towards a healthier alternative, which, in turn, is expected to shift their preference to Guayusa tea.</a:t>
            </a:r>
          </a:p>
        </p:txBody>
      </p:sp>
      <p:sp>
        <p:nvSpPr>
          <p:cNvPr id="7" name="TextBox 7"/>
          <p:cNvSpPr txBox="1"/>
          <p:nvPr/>
        </p:nvSpPr>
        <p:spPr>
          <a:xfrm>
            <a:off x="5080096" y="2095395"/>
            <a:ext cx="8127807" cy="922478"/>
          </a:xfrm>
          <a:prstGeom prst="rect">
            <a:avLst/>
          </a:prstGeom>
        </p:spPr>
        <p:txBody>
          <a:bodyPr lIns="0" tIns="0" rIns="0" bIns="0" rtlCol="0" anchor="t">
            <a:spAutoFit/>
          </a:bodyPr>
          <a:lstStyle/>
          <a:p>
            <a:pPr algn="ctr">
              <a:lnSpc>
                <a:spcPts val="7128"/>
              </a:lnSpc>
            </a:pPr>
            <a:r>
              <a:rPr lang="en-US" sz="6662">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00" b="-17395"/>
            </a:stretch>
          </a:blipFill>
        </p:spPr>
        <p:txBody>
          <a:bodyPr/>
          <a:lstStyle/>
          <a:p/>
        </p:txBody>
      </p:sp>
      <p:grpSp>
        <p:nvGrpSpPr>
          <p:cNvPr id="3" name="Group 3"/>
          <p:cNvGrpSpPr/>
          <p:nvPr/>
        </p:nvGrpSpPr>
        <p:grpSpPr>
          <a:xfrm>
            <a:off x="569462" y="6022632"/>
            <a:ext cx="7824775" cy="2368944"/>
            <a:chExt cx="860407" cy="260488"/>
          </a:xfrm>
        </p:grpSpPr>
        <p:sp>
          <p:nvSpPr>
            <p:cNvPr id="4" name="Freeform 4"/>
            <p:cNvSpPr/>
            <p:nvPr/>
          </p:nvSpPr>
          <p:spPr>
            <a:xfrm>
              <a:off x="0" y="0"/>
              <a:ext cx="860407" cy="260488"/>
            </a:xfrm>
            <a:custGeom>
              <a:rect l="l" t="t" r="r" b="b"/>
              <a:pathLst>
                <a:path w="860407" h="260488">
                  <a:moveTo>
                    <a:pt x="98941" y="0"/>
                  </a:moveTo>
                  <a:lnTo>
                    <a:pt x="761466" y="0"/>
                  </a:lnTo>
                  <a:cubicBezTo>
                    <a:pt x="787707" y="0"/>
                    <a:pt x="812873" y="10424"/>
                    <a:pt x="831428" y="28979"/>
                  </a:cubicBezTo>
                  <a:cubicBezTo>
                    <a:pt x="849983" y="47534"/>
                    <a:pt x="860407" y="72700"/>
                    <a:pt x="860407" y="98941"/>
                  </a:cubicBezTo>
                  <a:lnTo>
                    <a:pt x="860407" y="161546"/>
                  </a:lnTo>
                  <a:cubicBezTo>
                    <a:pt x="860407" y="187787"/>
                    <a:pt x="849983" y="212953"/>
                    <a:pt x="831428" y="231508"/>
                  </a:cubicBezTo>
                  <a:cubicBezTo>
                    <a:pt x="812873" y="250063"/>
                    <a:pt x="787707" y="260488"/>
                    <a:pt x="761466" y="260488"/>
                  </a:cubicBezTo>
                  <a:lnTo>
                    <a:pt x="98941" y="260488"/>
                  </a:lnTo>
                  <a:cubicBezTo>
                    <a:pt x="72700" y="260488"/>
                    <a:pt x="47534" y="250063"/>
                    <a:pt x="28979" y="231508"/>
                  </a:cubicBezTo>
                  <a:cubicBezTo>
                    <a:pt x="10424" y="212953"/>
                    <a:pt x="0" y="187787"/>
                    <a:pt x="0" y="161546"/>
                  </a:cubicBezTo>
                  <a:lnTo>
                    <a:pt x="0" y="98941"/>
                  </a:lnTo>
                  <a:cubicBezTo>
                    <a:pt x="0" y="72700"/>
                    <a:pt x="10424" y="47534"/>
                    <a:pt x="28979" y="28979"/>
                  </a:cubicBezTo>
                  <a:cubicBezTo>
                    <a:pt x="47534" y="10424"/>
                    <a:pt x="72700" y="0"/>
                    <a:pt x="98941" y="0"/>
                  </a:cubicBezTo>
                  <a:close/>
                </a:path>
              </a:pathLst>
            </a:custGeom>
            <a:solidFill>
              <a:srgbClr val="411E11"/>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891573" y="6313697"/>
            <a:ext cx="1911218" cy="1908829"/>
          </a:xfrm>
          <a:custGeom>
            <a:rect l="l" t="t" r="r" b="b"/>
            <a:pathLst>
              <a:path w="1911218" h="1908829">
                <a:moveTo>
                  <a:pt x="0" y="0"/>
                </a:moveTo>
                <a:lnTo>
                  <a:pt x="1911218" y="0"/>
                </a:lnTo>
                <a:lnTo>
                  <a:pt x="1911218" y="1908829"/>
                </a:lnTo>
                <a:lnTo>
                  <a:pt x="0" y="1908829"/>
                </a:lnTo>
                <a:lnTo>
                  <a:pt x="0" y="0"/>
                </a:lnTo>
                <a:close/>
              </a:path>
            </a:pathLst>
          </a:custGeom>
          <a:blipFill>
            <a:blip r:embed="rId3"/>
            <a:stretch>
              <a:fillRect/>
            </a:stretch>
          </a:blipFill>
        </p:spPr>
        <p:txBody>
          <a:bodyPr/>
          <a:lstStyle/>
          <a:p/>
        </p:txBody>
      </p:sp>
      <p:grpSp>
        <p:nvGrpSpPr>
          <p:cNvPr id="7" name="Group 7"/>
          <p:cNvGrpSpPr/>
          <p:nvPr/>
        </p:nvGrpSpPr>
        <p:grpSpPr>
          <a:xfrm>
            <a:off x="847013" y="6237310"/>
            <a:ext cx="1883071" cy="1883071"/>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0" y="14287"/>
            <a:ext cx="18288000" cy="1362755"/>
            <a:chExt cx="4816593" cy="358915"/>
          </a:xfrm>
        </p:grpSpPr>
        <p:sp>
          <p:nvSpPr>
            <p:cNvPr id="11" name="Freeform 11"/>
            <p:cNvSpPr/>
            <p:nvPr/>
          </p:nvSpPr>
          <p:spPr>
            <a:xfrm>
              <a:off x="0" y="0"/>
              <a:ext cx="4816592" cy="358915"/>
            </a:xfrm>
            <a:custGeom>
              <a:rect l="l" t="t" r="r" b="b"/>
              <a:pathLst>
                <a:path w="4816592" h="358915">
                  <a:moveTo>
                    <a:pt x="0" y="0"/>
                  </a:moveTo>
                  <a:lnTo>
                    <a:pt x="4816592" y="0"/>
                  </a:lnTo>
                  <a:lnTo>
                    <a:pt x="4816592" y="358915"/>
                  </a:lnTo>
                  <a:lnTo>
                    <a:pt x="0" y="358915"/>
                  </a:lnTo>
                  <a:close/>
                </a:path>
              </a:pathLst>
            </a:custGeom>
            <a:solidFill>
              <a:srgbClr val="000000">
                <a:alpha val="69804"/>
              </a:srgbClr>
            </a:solidFill>
          </p:spPr>
          <p:txBody>
            <a:bodyPr/>
            <a:lstStyle/>
            <a:p/>
          </p:txBody>
        </p:sp>
        <p:sp>
          <p:nvSpPr>
            <p:cNvPr id="12" name="TextBox 12"/>
            <p:cNvSpPr txBox="1"/>
            <p:nvPr/>
          </p:nvSpPr>
          <p:spPr>
            <a:xfrm>
              <a:off x="0" y="-38100"/>
              <a:ext cx="4816593" cy="397015"/>
            </a:xfrm>
            <a:prstGeom prst="rect">
              <a:avLst/>
            </a:prstGeom>
          </p:spPr>
          <p:txBody>
            <a:bodyPr lIns="50800" tIns="50800" rIns="50800" bIns="50800" rtlCol="0" anchor="ctr"/>
            <a:lstStyle/>
            <a:p>
              <a:pPr algn="ctr">
                <a:lnSpc>
                  <a:spcPts val="2659"/>
                </a:lnSpc>
              </a:pPr>
              <a:endParaRPr/>
            </a:p>
          </p:txBody>
        </p:sp>
      </p:grpSp>
      <p:sp>
        <p:nvSpPr>
          <p:cNvPr id="13" name="TextBox 13"/>
          <p:cNvSpPr txBox="1"/>
          <p:nvPr/>
        </p:nvSpPr>
        <p:spPr>
          <a:xfrm>
            <a:off x="1098833" y="6674387"/>
            <a:ext cx="1379431" cy="1307105"/>
          </a:xfrm>
          <a:prstGeom prst="rect">
            <a:avLst/>
          </a:prstGeom>
        </p:spPr>
        <p:txBody>
          <a:bodyPr lIns="0" tIns="0" rIns="0" bIns="0" rtlCol="0" anchor="t">
            <a:spAutoFit/>
          </a:bodyPr>
          <a:lstStyle/>
          <a:p>
            <a:pPr algn="ctr">
              <a:lnSpc>
                <a:spcPts val="3249"/>
              </a:lnSpc>
            </a:pPr>
            <a:r>
              <a:rPr lang="en-US" sz="4062">
                <a:solidFill>
                  <a:srgbClr val="1E3048"/>
                </a:solidFill>
                <a:latin typeface="Poppins Bold"/>
              </a:rPr>
              <a:t>2023- 2030</a:t>
            </a:r>
          </a:p>
        </p:txBody>
      </p:sp>
      <p:sp>
        <p:nvSpPr>
          <p:cNvPr id="14" name="TextBox 14"/>
          <p:cNvSpPr txBox="1"/>
          <p:nvPr/>
        </p:nvSpPr>
        <p:spPr>
          <a:xfrm>
            <a:off x="2730084" y="6338897"/>
            <a:ext cx="5257413" cy="1556072"/>
          </a:xfrm>
          <a:prstGeom prst="rect">
            <a:avLst/>
          </a:prstGeom>
        </p:spPr>
        <p:txBody>
          <a:bodyPr lIns="0" tIns="0" rIns="0" bIns="0" rtlCol="0" anchor="t">
            <a:spAutoFit/>
          </a:bodyPr>
          <a:lstStyle/>
          <a:p>
            <a:pPr algn="ctr">
              <a:lnSpc>
                <a:spcPts val="6095"/>
              </a:lnSpc>
            </a:pPr>
            <a:r>
              <a:rPr lang="en-US" sz="4354">
                <a:solidFill>
                  <a:srgbClr val="FFFFFF"/>
                </a:solidFill>
                <a:latin typeface="Poppins"/>
              </a:rPr>
              <a:t>CAGR</a:t>
            </a:r>
          </a:p>
          <a:p>
            <a:pPr algn="ctr">
              <a:lnSpc>
                <a:spcPts val="6095"/>
              </a:lnSpc>
              <a:spcBef>
                <a:spcPct val="0"/>
              </a:spcBef>
            </a:pPr>
            <a:r>
              <a:rPr lang="en-US" sz="4354">
                <a:solidFill>
                  <a:srgbClr val="FFFFFF"/>
                </a:solidFill>
                <a:latin typeface="Poppins"/>
              </a:rPr>
              <a:t>5.00%</a:t>
            </a:r>
          </a:p>
        </p:txBody>
      </p:sp>
      <p:sp>
        <p:nvSpPr>
          <p:cNvPr id="15" name="TextBox 15"/>
          <p:cNvSpPr txBox="1"/>
          <p:nvPr/>
        </p:nvSpPr>
        <p:spPr>
          <a:xfrm>
            <a:off x="5347472" y="367053"/>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grpSp>
        <p:nvGrpSpPr>
          <p:cNvPr id="16" name="Group 16"/>
          <p:cNvGrpSpPr/>
          <p:nvPr/>
        </p:nvGrpSpPr>
        <p:grpSpPr>
          <a:xfrm>
            <a:off x="569462" y="3473928"/>
            <a:ext cx="7824775" cy="2368944"/>
            <a:chExt cx="860407" cy="260488"/>
          </a:xfrm>
        </p:grpSpPr>
        <p:sp>
          <p:nvSpPr>
            <p:cNvPr id="17" name="Freeform 17"/>
            <p:cNvSpPr/>
            <p:nvPr/>
          </p:nvSpPr>
          <p:spPr>
            <a:xfrm>
              <a:off x="0" y="0"/>
              <a:ext cx="860407" cy="260488"/>
            </a:xfrm>
            <a:custGeom>
              <a:rect l="l" t="t" r="r" b="b"/>
              <a:pathLst>
                <a:path w="860407" h="260488">
                  <a:moveTo>
                    <a:pt x="98941" y="0"/>
                  </a:moveTo>
                  <a:lnTo>
                    <a:pt x="761466" y="0"/>
                  </a:lnTo>
                  <a:cubicBezTo>
                    <a:pt x="787707" y="0"/>
                    <a:pt x="812873" y="10424"/>
                    <a:pt x="831428" y="28979"/>
                  </a:cubicBezTo>
                  <a:cubicBezTo>
                    <a:pt x="849983" y="47534"/>
                    <a:pt x="860407" y="72700"/>
                    <a:pt x="860407" y="98941"/>
                  </a:cubicBezTo>
                  <a:lnTo>
                    <a:pt x="860407" y="161546"/>
                  </a:lnTo>
                  <a:cubicBezTo>
                    <a:pt x="860407" y="187787"/>
                    <a:pt x="849983" y="212953"/>
                    <a:pt x="831428" y="231508"/>
                  </a:cubicBezTo>
                  <a:cubicBezTo>
                    <a:pt x="812873" y="250063"/>
                    <a:pt x="787707" y="260488"/>
                    <a:pt x="761466" y="260488"/>
                  </a:cubicBezTo>
                  <a:lnTo>
                    <a:pt x="98941" y="260488"/>
                  </a:lnTo>
                  <a:cubicBezTo>
                    <a:pt x="72700" y="260488"/>
                    <a:pt x="47534" y="250063"/>
                    <a:pt x="28979" y="231508"/>
                  </a:cubicBezTo>
                  <a:cubicBezTo>
                    <a:pt x="10424" y="212953"/>
                    <a:pt x="0" y="187787"/>
                    <a:pt x="0" y="161546"/>
                  </a:cubicBezTo>
                  <a:lnTo>
                    <a:pt x="0" y="98941"/>
                  </a:lnTo>
                  <a:cubicBezTo>
                    <a:pt x="0" y="72700"/>
                    <a:pt x="10424" y="47534"/>
                    <a:pt x="28979" y="28979"/>
                  </a:cubicBezTo>
                  <a:cubicBezTo>
                    <a:pt x="47534" y="10424"/>
                    <a:pt x="72700" y="0"/>
                    <a:pt x="98941" y="0"/>
                  </a:cubicBezTo>
                  <a:close/>
                </a:path>
              </a:pathLst>
            </a:custGeom>
            <a:solidFill>
              <a:srgbClr val="411E11"/>
            </a:solidFill>
          </p:spPr>
          <p:txBody>
            <a:bodyPr/>
            <a:lstStyle/>
            <a:p/>
          </p:txBody>
        </p:sp>
        <p:sp>
          <p:nvSpPr>
            <p:cNvPr id="18" name="TextBox 18"/>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9" name="Freeform 19"/>
          <p:cNvSpPr/>
          <p:nvPr/>
        </p:nvSpPr>
        <p:spPr>
          <a:xfrm>
            <a:off x="891573" y="3764994"/>
            <a:ext cx="1911218" cy="1908829"/>
          </a:xfrm>
          <a:custGeom>
            <a:rect l="l" t="t" r="r" b="b"/>
            <a:pathLst>
              <a:path w="1911218" h="1908829">
                <a:moveTo>
                  <a:pt x="0" y="0"/>
                </a:moveTo>
                <a:lnTo>
                  <a:pt x="1911218" y="0"/>
                </a:lnTo>
                <a:lnTo>
                  <a:pt x="1911218" y="1908829"/>
                </a:lnTo>
                <a:lnTo>
                  <a:pt x="0" y="1908829"/>
                </a:lnTo>
                <a:lnTo>
                  <a:pt x="0" y="0"/>
                </a:lnTo>
                <a:close/>
              </a:path>
            </a:pathLst>
          </a:custGeom>
          <a:blipFill>
            <a:blip r:embed="rId3"/>
            <a:stretch>
              <a:fillRect/>
            </a:stretch>
          </a:blipFill>
        </p:spPr>
        <p:txBody>
          <a:bodyPr/>
          <a:lstStyle/>
          <a:p/>
        </p:txBody>
      </p:sp>
      <p:grpSp>
        <p:nvGrpSpPr>
          <p:cNvPr id="20" name="Group 20"/>
          <p:cNvGrpSpPr/>
          <p:nvPr/>
        </p:nvGrpSpPr>
        <p:grpSpPr>
          <a:xfrm>
            <a:off x="847013" y="3688606"/>
            <a:ext cx="1883071" cy="1883071"/>
            <a:chExt cx="812800" cy="812800"/>
          </a:xfrm>
        </p:grpSpPr>
        <p:sp>
          <p:nvSpPr>
            <p:cNvPr id="21" name="Freeform 21"/>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22" name="TextBox 22"/>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3" name="TextBox 23"/>
          <p:cNvSpPr txBox="1"/>
          <p:nvPr/>
        </p:nvSpPr>
        <p:spPr>
          <a:xfrm>
            <a:off x="1098833" y="4438756"/>
            <a:ext cx="1379431" cy="497072"/>
          </a:xfrm>
          <a:prstGeom prst="rect">
            <a:avLst/>
          </a:prstGeom>
        </p:spPr>
        <p:txBody>
          <a:bodyPr lIns="0" tIns="0" rIns="0" bIns="0" rtlCol="0" anchor="t">
            <a:spAutoFit/>
          </a:bodyPr>
          <a:lstStyle/>
          <a:p>
            <a:pPr algn="ctr">
              <a:lnSpc>
                <a:spcPts val="3249"/>
              </a:lnSpc>
            </a:pPr>
            <a:r>
              <a:rPr lang="en-US" sz="4062">
                <a:solidFill>
                  <a:srgbClr val="1E3048"/>
                </a:solidFill>
                <a:latin typeface="Poppins Bold"/>
              </a:rPr>
              <a:t>2023</a:t>
            </a:r>
          </a:p>
        </p:txBody>
      </p:sp>
      <p:sp>
        <p:nvSpPr>
          <p:cNvPr id="24" name="TextBox 24"/>
          <p:cNvSpPr txBox="1"/>
          <p:nvPr/>
        </p:nvSpPr>
        <p:spPr>
          <a:xfrm>
            <a:off x="2730084" y="3790193"/>
            <a:ext cx="5257413" cy="1556072"/>
          </a:xfrm>
          <a:prstGeom prst="rect">
            <a:avLst/>
          </a:prstGeom>
        </p:spPr>
        <p:txBody>
          <a:bodyPr lIns="0" tIns="0" rIns="0" bIns="0" rtlCol="0" anchor="t">
            <a:spAutoFit/>
          </a:bodyPr>
          <a:lstStyle/>
          <a:p>
            <a:pPr algn="ctr">
              <a:lnSpc>
                <a:spcPts val="6095"/>
              </a:lnSpc>
            </a:pPr>
            <a:r>
              <a:rPr lang="en-US" sz="4354">
                <a:solidFill>
                  <a:srgbClr val="FFFFFF"/>
                </a:solidFill>
                <a:latin typeface="Poppins"/>
              </a:rPr>
              <a:t>MARKET SIZE </a:t>
            </a:r>
          </a:p>
          <a:p>
            <a:pPr algn="ctr">
              <a:lnSpc>
                <a:spcPts val="6095"/>
              </a:lnSpc>
              <a:spcBef>
                <a:spcPct val="0"/>
              </a:spcBef>
            </a:pPr>
            <a:r>
              <a:rPr lang="en-US" sz="4354">
                <a:solidFill>
                  <a:srgbClr val="FFFFFF"/>
                </a:solidFill>
                <a:latin typeface="Poppins"/>
              </a:rPr>
              <a:t>USD 0.08 billion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17500" r="-17500"/>
            </a:stretch>
          </a:blipFill>
        </p:spPr>
        <p:txBody>
          <a:bodyPr/>
          <a:lstStyle/>
          <a:p/>
        </p:txBody>
      </p:sp>
      <p:grpSp>
        <p:nvGrpSpPr>
          <p:cNvPr id="3" name="Group 3"/>
          <p:cNvGrpSpPr/>
          <p:nvPr/>
        </p:nvGrpSpPr>
        <p:grpSpPr>
          <a:xfrm>
            <a:off x="0" y="0"/>
            <a:ext cx="18288000" cy="1319223"/>
            <a:chExt cx="4816593" cy="347450"/>
          </a:xfrm>
        </p:grpSpPr>
        <p:sp>
          <p:nvSpPr>
            <p:cNvPr id="4" name="Freeform 4"/>
            <p:cNvSpPr/>
            <p:nvPr/>
          </p:nvSpPr>
          <p:spPr>
            <a:xfrm>
              <a:off x="0" y="0"/>
              <a:ext cx="4816592" cy="347450"/>
            </a:xfrm>
            <a:custGeom>
              <a:rect l="l" t="t" r="r" b="b"/>
              <a:pathLst>
                <a:path w="4816592" h="347450">
                  <a:moveTo>
                    <a:pt x="0" y="0"/>
                  </a:moveTo>
                  <a:lnTo>
                    <a:pt x="4816592" y="0"/>
                  </a:lnTo>
                  <a:lnTo>
                    <a:pt x="4816592" y="347450"/>
                  </a:lnTo>
                  <a:lnTo>
                    <a:pt x="0" y="347450"/>
                  </a:lnTo>
                  <a:close/>
                </a:path>
              </a:pathLst>
            </a:custGeom>
            <a:solidFill>
              <a:srgbClr val="000000">
                <a:alpha val="69804"/>
              </a:srgbClr>
            </a:solidFill>
          </p:spPr>
          <p:txBody>
            <a:bodyPr/>
            <a:lstStyle/>
            <a:p/>
          </p:txBody>
        </p:sp>
        <p:sp>
          <p:nvSpPr>
            <p:cNvPr id="5" name="TextBox 5"/>
            <p:cNvSpPr txBox="1"/>
            <p:nvPr/>
          </p:nvSpPr>
          <p:spPr>
            <a:xfrm>
              <a:off x="0" y="-38100"/>
              <a:ext cx="4816593" cy="385550"/>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691004" y="2204304"/>
            <a:ext cx="7764571" cy="3337677"/>
            <a:chExt cx="8245593" cy="3544449"/>
          </a:xfrm>
        </p:grpSpPr>
        <p:sp>
          <p:nvSpPr>
            <p:cNvPr id="7" name="Freeform 7"/>
            <p:cNvSpPr/>
            <p:nvPr/>
          </p:nvSpPr>
          <p:spPr>
            <a:xfrm>
              <a:off x="0" y="0"/>
              <a:ext cx="8245593" cy="3544449"/>
            </a:xfrm>
            <a:custGeom>
              <a:rect l="l" t="t" r="r" b="b"/>
              <a:pathLst>
                <a:path w="8245593" h="3544449">
                  <a:moveTo>
                    <a:pt x="8121133" y="3544449"/>
                  </a:moveTo>
                  <a:lnTo>
                    <a:pt x="124460" y="3544449"/>
                  </a:lnTo>
                  <a:cubicBezTo>
                    <a:pt x="55880" y="3544449"/>
                    <a:pt x="0" y="3488569"/>
                    <a:pt x="0" y="3419989"/>
                  </a:cubicBezTo>
                  <a:lnTo>
                    <a:pt x="0" y="124460"/>
                  </a:lnTo>
                  <a:cubicBezTo>
                    <a:pt x="0" y="55880"/>
                    <a:pt x="55880" y="0"/>
                    <a:pt x="124460" y="0"/>
                  </a:cubicBezTo>
                  <a:lnTo>
                    <a:pt x="8121133" y="0"/>
                  </a:lnTo>
                  <a:cubicBezTo>
                    <a:pt x="8189713" y="0"/>
                    <a:pt x="8245593" y="55880"/>
                    <a:pt x="8245593" y="124460"/>
                  </a:cubicBezTo>
                  <a:lnTo>
                    <a:pt x="8245593" y="3419989"/>
                  </a:lnTo>
                  <a:cubicBezTo>
                    <a:pt x="8245593" y="3488569"/>
                    <a:pt x="8189713" y="3544449"/>
                    <a:pt x="8121133" y="3544449"/>
                  </a:cubicBezTo>
                  <a:close/>
                </a:path>
              </a:pathLst>
            </a:custGeom>
            <a:solidFill>
              <a:srgbClr val="583313"/>
            </a:solidFill>
          </p:spPr>
          <p:txBody>
            <a:bodyPr/>
            <a:lstStyle/>
            <a:p/>
          </p:txBody>
        </p:sp>
      </p:grpSp>
      <p:grpSp>
        <p:nvGrpSpPr>
          <p:cNvPr id="8" name="Group 8"/>
          <p:cNvGrpSpPr/>
          <p:nvPr/>
        </p:nvGrpSpPr>
        <p:grpSpPr>
          <a:xfrm rot="5400000">
            <a:off x="1581150" y="1743391"/>
            <a:ext cx="968595" cy="4130896"/>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691004" y="5973649"/>
            <a:ext cx="7764571" cy="3284651"/>
            <a:chExt cx="8245593" cy="3488138"/>
          </a:xfrm>
        </p:grpSpPr>
        <p:sp>
          <p:nvSpPr>
            <p:cNvPr id="11" name="Freeform 11"/>
            <p:cNvSpPr/>
            <p:nvPr/>
          </p:nvSpPr>
          <p:spPr>
            <a:xfrm>
              <a:off x="0" y="0"/>
              <a:ext cx="8245593" cy="3488138"/>
            </a:xfrm>
            <a:custGeom>
              <a:rect l="l" t="t" r="r" b="b"/>
              <a:pathLst>
                <a:path w="8245593" h="3488138">
                  <a:moveTo>
                    <a:pt x="8121133" y="3488138"/>
                  </a:moveTo>
                  <a:lnTo>
                    <a:pt x="124460" y="3488138"/>
                  </a:lnTo>
                  <a:cubicBezTo>
                    <a:pt x="55880" y="3488138"/>
                    <a:pt x="0" y="3432258"/>
                    <a:pt x="0" y="3363678"/>
                  </a:cubicBezTo>
                  <a:lnTo>
                    <a:pt x="0" y="124460"/>
                  </a:lnTo>
                  <a:cubicBezTo>
                    <a:pt x="0" y="55880"/>
                    <a:pt x="55880" y="0"/>
                    <a:pt x="124460" y="0"/>
                  </a:cubicBezTo>
                  <a:lnTo>
                    <a:pt x="8121133" y="0"/>
                  </a:lnTo>
                  <a:cubicBezTo>
                    <a:pt x="8189713" y="0"/>
                    <a:pt x="8245593" y="55880"/>
                    <a:pt x="8245593" y="124460"/>
                  </a:cubicBezTo>
                  <a:lnTo>
                    <a:pt x="8245593" y="3363678"/>
                  </a:lnTo>
                  <a:cubicBezTo>
                    <a:pt x="8245593" y="3432258"/>
                    <a:pt x="8189713" y="3488138"/>
                    <a:pt x="8121133" y="3488138"/>
                  </a:cubicBezTo>
                  <a:close/>
                </a:path>
              </a:pathLst>
            </a:custGeom>
            <a:solidFill>
              <a:srgbClr val="204128"/>
            </a:solidFill>
          </p:spPr>
          <p:txBody>
            <a:bodyPr/>
            <a:lstStyle/>
            <a:p/>
          </p:txBody>
        </p:sp>
      </p:grpSp>
      <p:grpSp>
        <p:nvGrpSpPr>
          <p:cNvPr id="12" name="Group 12"/>
          <p:cNvGrpSpPr/>
          <p:nvPr/>
        </p:nvGrpSpPr>
        <p:grpSpPr>
          <a:xfrm rot="5400000">
            <a:off x="1581150" y="5565762"/>
            <a:ext cx="968595" cy="4130896"/>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4" name="TextBox 14"/>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5" name="TextBox 15"/>
          <p:cNvSpPr txBox="1"/>
          <p:nvPr/>
        </p:nvSpPr>
        <p:spPr>
          <a:xfrm>
            <a:off x="4289974" y="2799992"/>
            <a:ext cx="5878532" cy="2079625"/>
          </a:xfrm>
          <a:prstGeom prst="rect">
            <a:avLst/>
          </a:prstGeom>
        </p:spPr>
        <p:txBody>
          <a:bodyPr lIns="0" tIns="0" rIns="0" bIns="0" rtlCol="0" anchor="t">
            <a:spAutoFit/>
          </a:bodyPr>
          <a:lstStyle/>
          <a:p>
            <a:pPr marL="863599" lvl="1" indent="-431800">
              <a:lnSpc>
                <a:spcPts val="5599"/>
              </a:lnSpc>
              <a:buFont typeface="Arial"/>
              <a:buChar char="•"/>
            </a:pPr>
            <a:r>
              <a:rPr lang="en-US" sz="3999">
                <a:solidFill>
                  <a:srgbClr val="FFFFFF"/>
                </a:solidFill>
                <a:latin typeface="Montserrat"/>
              </a:rPr>
              <a:t>Guayusa Extract</a:t>
            </a:r>
          </a:p>
          <a:p>
            <a:pPr marL="863599" lvl="1" indent="-431800">
              <a:lnSpc>
                <a:spcPts val="5599"/>
              </a:lnSpc>
              <a:buFont typeface="Arial"/>
              <a:buChar char="•"/>
            </a:pPr>
            <a:r>
              <a:rPr lang="en-US" sz="3999">
                <a:solidFill>
                  <a:srgbClr val="FFFFFF"/>
                </a:solidFill>
                <a:latin typeface="Montserrat"/>
              </a:rPr>
              <a:t>Guayusa Leaf Extract</a:t>
            </a:r>
          </a:p>
        </p:txBody>
      </p:sp>
      <p:sp>
        <p:nvSpPr>
          <p:cNvPr id="16" name="TextBox 16"/>
          <p:cNvSpPr txBox="1"/>
          <p:nvPr/>
        </p:nvSpPr>
        <p:spPr>
          <a:xfrm>
            <a:off x="293346" y="3604449"/>
            <a:ext cx="3544205" cy="435459"/>
          </a:xfrm>
          <a:prstGeom prst="rect">
            <a:avLst/>
          </a:prstGeom>
        </p:spPr>
        <p:txBody>
          <a:bodyPr lIns="0" tIns="0" rIns="0" bIns="0" rtlCol="0" anchor="t">
            <a:spAutoFit/>
          </a:bodyPr>
          <a:lstStyle/>
          <a:p>
            <a:pPr algn="ctr">
              <a:lnSpc>
                <a:spcPts val="3319"/>
              </a:lnSpc>
            </a:pPr>
            <a:r>
              <a:rPr lang="en-US" sz="3287">
                <a:solidFill>
                  <a:srgbClr val="43B4BE"/>
                </a:solidFill>
                <a:latin typeface="Montserrat Classic"/>
              </a:rPr>
              <a:t>Type Segment</a:t>
            </a:r>
          </a:p>
        </p:txBody>
      </p:sp>
      <p:sp>
        <p:nvSpPr>
          <p:cNvPr id="17" name="TextBox 17"/>
          <p:cNvSpPr txBox="1"/>
          <p:nvPr/>
        </p:nvSpPr>
        <p:spPr>
          <a:xfrm>
            <a:off x="4326223" y="6740732"/>
            <a:ext cx="6129352" cy="1374776"/>
          </a:xfrm>
          <a:prstGeom prst="rect">
            <a:avLst/>
          </a:prstGeom>
        </p:spPr>
        <p:txBody>
          <a:bodyPr lIns="0" tIns="0" rIns="0" bIns="0" rtlCol="0" anchor="t">
            <a:spAutoFit/>
          </a:bodyPr>
          <a:lstStyle/>
          <a:p>
            <a:pPr marL="863595" lvl="1" indent="-431797">
              <a:lnSpc>
                <a:spcPts val="5599"/>
              </a:lnSpc>
              <a:buFont typeface="Arial"/>
              <a:buChar char="•"/>
            </a:pPr>
            <a:r>
              <a:rPr lang="en-US" sz="3999">
                <a:solidFill>
                  <a:srgbClr val="FFFFFF"/>
                </a:solidFill>
                <a:latin typeface="Montserrat"/>
              </a:rPr>
              <a:t>Tea</a:t>
            </a:r>
          </a:p>
          <a:p>
            <a:pPr marL="863595" lvl="1" indent="-431797">
              <a:lnSpc>
                <a:spcPts val="5599"/>
              </a:lnSpc>
              <a:buFont typeface="Arial"/>
              <a:buChar char="•"/>
            </a:pPr>
            <a:r>
              <a:rPr lang="en-US" sz="3999">
                <a:solidFill>
                  <a:srgbClr val="FFFFFF"/>
                </a:solidFill>
                <a:latin typeface="Montserrat"/>
              </a:rPr>
              <a:t>Energy Drinks</a:t>
            </a:r>
          </a:p>
        </p:txBody>
      </p:sp>
      <p:sp>
        <p:nvSpPr>
          <p:cNvPr id="18" name="TextBox 18"/>
          <p:cNvSpPr txBox="1"/>
          <p:nvPr/>
        </p:nvSpPr>
        <p:spPr>
          <a:xfrm>
            <a:off x="293346" y="7203605"/>
            <a:ext cx="3544205" cy="848749"/>
          </a:xfrm>
          <a:prstGeom prst="rect">
            <a:avLst/>
          </a:prstGeom>
        </p:spPr>
        <p:txBody>
          <a:bodyPr lIns="0" tIns="0" rIns="0" bIns="0" rtlCol="0" anchor="t">
            <a:spAutoFit/>
          </a:bodyPr>
          <a:lstStyle/>
          <a:p>
            <a:pPr algn="ctr">
              <a:lnSpc>
                <a:spcPts val="3319"/>
              </a:lnSpc>
            </a:pPr>
            <a:r>
              <a:rPr lang="en-US" sz="3287">
                <a:solidFill>
                  <a:srgbClr val="43B4BE"/>
                </a:solidFill>
                <a:latin typeface="Montserrat Classic"/>
              </a:rPr>
              <a:t>Application Segment </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135983" y="1028700"/>
            <a:ext cx="10980586" cy="9072709"/>
          </a:xfrm>
          <a:custGeom>
            <a:rect l="l" t="t" r="r" b="b"/>
            <a:pathLst>
              <a:path w="10980586" h="9072709">
                <a:moveTo>
                  <a:pt x="0" y="0"/>
                </a:moveTo>
                <a:lnTo>
                  <a:pt x="10980586" y="0"/>
                </a:lnTo>
                <a:lnTo>
                  <a:pt x="10980586" y="9072709"/>
                </a:lnTo>
                <a:lnTo>
                  <a:pt x="0" y="907270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11873693" y="5162550"/>
            <a:ext cx="4893220" cy="1482293"/>
          </a:xfrm>
          <a:prstGeom prst="rect">
            <a:avLst/>
          </a:prstGeom>
        </p:spPr>
        <p:txBody>
          <a:bodyPr lIns="0" tIns="0" rIns="0" bIns="0" rtlCol="0" anchor="t">
            <a:spAutoFit/>
          </a:bodyPr>
          <a:lstStyle/>
          <a:p>
            <a:pPr algn="ctr">
              <a:lnSpc>
                <a:spcPts val="5873"/>
              </a:lnSpc>
            </a:pPr>
            <a:r>
              <a:rPr lang="en-US" sz="5019">
                <a:solidFill>
                  <a:srgbClr val="000000"/>
                </a:solidFill>
                <a:latin typeface="Montserrat"/>
              </a:rPr>
              <a:t>North America</a:t>
            </a:r>
          </a:p>
          <a:p>
            <a:pPr algn="ctr">
              <a:lnSpc>
                <a:spcPts val="5873"/>
              </a:lnSpc>
            </a:pPr>
            <a:r>
              <a:rPr lang="en-US" sz="5019">
                <a:solidFill>
                  <a:srgbClr val="000000"/>
                </a:solidFill>
                <a:latin typeface="Montserrat"/>
              </a:rPr>
              <a:t>55%</a:t>
            </a:r>
          </a:p>
        </p:txBody>
      </p:sp>
      <p:sp>
        <p:nvSpPr>
          <p:cNvPr id="4" name="TextBox 4"/>
          <p:cNvSpPr txBox="1"/>
          <p:nvPr/>
        </p:nvSpPr>
        <p:spPr>
          <a:xfrm>
            <a:off x="135983" y="174624"/>
            <a:ext cx="18016034" cy="854076"/>
          </a:xfrm>
          <a:prstGeom prst="rect">
            <a:avLst/>
          </a:prstGeom>
        </p:spPr>
        <p:txBody>
          <a:bodyPr lIns="0" tIns="0" rIns="0" bIns="0" rtlCol="0" anchor="t">
            <a:spAutoFit/>
          </a:bodyPr>
          <a:lstStyle/>
          <a:p>
            <a:pPr algn="ctr">
              <a:lnSpc>
                <a:spcPts val="6999"/>
              </a:lnSpc>
              <a:spcBef>
                <a:spcPct val="0"/>
              </a:spcBef>
            </a:pPr>
            <a:r>
              <a:rPr lang="en-US" sz="4999" spc="159">
                <a:solidFill>
                  <a:srgbClr val="000000"/>
                </a:solidFill>
                <a:latin typeface="Canva Sans"/>
              </a:rPr>
              <a:t>Global Guayusa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8813" r="-9393"/>
            </a:stretch>
          </a:blipFill>
        </p:spPr>
        <p:txBody>
          <a:bodyPr/>
          <a:lstStyle/>
          <a:p/>
        </p:txBody>
      </p:sp>
      <p:grpSp>
        <p:nvGrpSpPr>
          <p:cNvPr id="3" name="Group 3"/>
          <p:cNvGrpSpPr/>
          <p:nvPr/>
        </p:nvGrpSpPr>
        <p:grpSpPr>
          <a:xfrm>
            <a:off x="4795827" y="5358967"/>
            <a:ext cx="9635068" cy="3284424"/>
            <a:chExt cx="7487197" cy="2552253"/>
          </a:xfrm>
        </p:grpSpPr>
        <p:sp>
          <p:nvSpPr>
            <p:cNvPr id="4" name="Freeform 4"/>
            <p:cNvSpPr/>
            <p:nvPr/>
          </p:nvSpPr>
          <p:spPr>
            <a:xfrm>
              <a:off x="0" y="0"/>
              <a:ext cx="7487197" cy="2552253"/>
            </a:xfrm>
            <a:custGeom>
              <a:rect l="l" t="t" r="r" b="b"/>
              <a:pathLst>
                <a:path w="7487197" h="2552253">
                  <a:moveTo>
                    <a:pt x="7362737" y="2552253"/>
                  </a:moveTo>
                  <a:lnTo>
                    <a:pt x="124460" y="2552253"/>
                  </a:lnTo>
                  <a:cubicBezTo>
                    <a:pt x="55880" y="2552253"/>
                    <a:pt x="0" y="2496373"/>
                    <a:pt x="0" y="2427793"/>
                  </a:cubicBezTo>
                  <a:lnTo>
                    <a:pt x="0" y="124460"/>
                  </a:lnTo>
                  <a:cubicBezTo>
                    <a:pt x="0" y="55880"/>
                    <a:pt x="55880" y="0"/>
                    <a:pt x="124460" y="0"/>
                  </a:cubicBezTo>
                  <a:lnTo>
                    <a:pt x="7362737" y="0"/>
                  </a:lnTo>
                  <a:cubicBezTo>
                    <a:pt x="7431317" y="0"/>
                    <a:pt x="7487197" y="55880"/>
                    <a:pt x="7487197" y="124460"/>
                  </a:cubicBezTo>
                  <a:lnTo>
                    <a:pt x="7487197" y="2427793"/>
                  </a:lnTo>
                  <a:cubicBezTo>
                    <a:pt x="7487197" y="2496373"/>
                    <a:pt x="7431317" y="2552253"/>
                    <a:pt x="7362737" y="2552253"/>
                  </a:cubicBezTo>
                  <a:close/>
                </a:path>
              </a:pathLst>
            </a:custGeom>
            <a:solidFill>
              <a:srgbClr val="616324"/>
            </a:solidFill>
          </p:spPr>
          <p:txBody>
            <a:bodyPr/>
            <a:lstStyle/>
            <a:p/>
          </p:txBody>
        </p:sp>
      </p:grpSp>
      <p:grpSp>
        <p:nvGrpSpPr>
          <p:cNvPr id="5" name="Group 5"/>
          <p:cNvGrpSpPr/>
          <p:nvPr/>
        </p:nvGrpSpPr>
        <p:grpSpPr>
          <a:xfrm>
            <a:off x="4795827" y="1643609"/>
            <a:ext cx="9635068" cy="3248143"/>
            <a:chExt cx="7487197" cy="2524059"/>
          </a:xfrm>
        </p:grpSpPr>
        <p:sp>
          <p:nvSpPr>
            <p:cNvPr id="6" name="Freeform 6"/>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849F1B"/>
            </a:solidFill>
          </p:spPr>
          <p:txBody>
            <a:bodyPr/>
            <a:lstStyle/>
            <a:p/>
          </p:txBody>
        </p:sp>
      </p:grpSp>
      <p:grpSp>
        <p:nvGrpSpPr>
          <p:cNvPr id="7" name="Group 7"/>
          <p:cNvGrpSpPr/>
          <p:nvPr/>
        </p:nvGrpSpPr>
        <p:grpSpPr>
          <a:xfrm>
            <a:off x="3273819" y="2146144"/>
            <a:ext cx="2759617" cy="2243073"/>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616324"/>
            </a:solidFill>
          </p:spPr>
          <p:txBody>
            <a:bodyPr/>
            <a:lstStyle/>
            <a:p/>
          </p:txBody>
        </p:sp>
      </p:grpSp>
      <p:grpSp>
        <p:nvGrpSpPr>
          <p:cNvPr id="9" name="Group 9"/>
          <p:cNvGrpSpPr/>
          <p:nvPr/>
        </p:nvGrpSpPr>
        <p:grpSpPr>
          <a:xfrm>
            <a:off x="3273819" y="5879642"/>
            <a:ext cx="2759617" cy="2243073"/>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849F1B"/>
            </a:solidFill>
          </p:spPr>
          <p:txBody>
            <a:bodyPr/>
            <a:lstStyle/>
            <a:p/>
          </p:txBody>
        </p:sp>
      </p:grpSp>
      <p:grpSp>
        <p:nvGrpSpPr>
          <p:cNvPr id="11" name="Group 11"/>
          <p:cNvGrpSpPr>
            <a:grpSpLocks noChangeAspect="1"/>
          </p:cNvGrpSpPr>
          <p:nvPr/>
        </p:nvGrpSpPr>
        <p:grpSpPr>
          <a:xfrm rot="5400000">
            <a:off x="5902769" y="2943063"/>
            <a:ext cx="749694" cy="649235"/>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616324"/>
            </a:solidFill>
          </p:spPr>
          <p:txBody>
            <a:bodyPr/>
            <a:lstStyle/>
            <a:p/>
          </p:txBody>
        </p:sp>
      </p:grpSp>
      <p:grpSp>
        <p:nvGrpSpPr>
          <p:cNvPr id="13" name="Group 13"/>
          <p:cNvGrpSpPr>
            <a:grpSpLocks noChangeAspect="1"/>
          </p:cNvGrpSpPr>
          <p:nvPr/>
        </p:nvGrpSpPr>
        <p:grpSpPr>
          <a:xfrm rot="5400000">
            <a:off x="5902769" y="6676562"/>
            <a:ext cx="749694" cy="649235"/>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849F1B"/>
            </a:solidFill>
          </p:spPr>
          <p:txBody>
            <a:bodyPr/>
            <a:lstStyle/>
            <a:p/>
          </p:txBody>
        </p:sp>
      </p:grpSp>
      <p:sp>
        <p:nvSpPr>
          <p:cNvPr id="15" name="TextBox 15"/>
          <p:cNvSpPr txBox="1"/>
          <p:nvPr/>
        </p:nvSpPr>
        <p:spPr>
          <a:xfrm>
            <a:off x="3477780" y="3083912"/>
            <a:ext cx="2475219"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Drivers</a:t>
            </a:r>
          </a:p>
        </p:txBody>
      </p:sp>
      <p:sp>
        <p:nvSpPr>
          <p:cNvPr id="16" name="TextBox 16"/>
          <p:cNvSpPr txBox="1"/>
          <p:nvPr/>
        </p:nvSpPr>
        <p:spPr>
          <a:xfrm>
            <a:off x="3273819" y="6723874"/>
            <a:ext cx="3044016"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Restraints</a:t>
            </a:r>
          </a:p>
        </p:txBody>
      </p:sp>
      <p:sp>
        <p:nvSpPr>
          <p:cNvPr id="17" name="TextBox 17"/>
          <p:cNvSpPr txBox="1"/>
          <p:nvPr/>
        </p:nvSpPr>
        <p:spPr>
          <a:xfrm>
            <a:off x="6883590" y="2269525"/>
            <a:ext cx="6920490" cy="1809750"/>
          </a:xfrm>
          <a:prstGeom prst="rect">
            <a:avLst/>
          </a:prstGeom>
        </p:spPr>
        <p:txBody>
          <a:bodyPr lIns="0" tIns="0" rIns="0" bIns="0" rtlCol="0" anchor="t">
            <a:spAutoFit/>
          </a:bodyPr>
          <a:lstStyle/>
          <a:p>
            <a:pPr>
              <a:lnSpc>
                <a:spcPts val="4724"/>
              </a:lnSpc>
            </a:pPr>
            <a:r>
              <a:rPr lang="en-US" sz="4499" spc="143">
                <a:solidFill>
                  <a:srgbClr val="FFFFFF"/>
                </a:solidFill>
                <a:latin typeface="Barlow"/>
              </a:rPr>
              <a:t>Ease of Distribution to Remain a Robust Growth to Propel Market Growth</a:t>
            </a:r>
          </a:p>
        </p:txBody>
      </p:sp>
      <p:sp>
        <p:nvSpPr>
          <p:cNvPr id="18" name="TextBox 18"/>
          <p:cNvSpPr txBox="1"/>
          <p:nvPr/>
        </p:nvSpPr>
        <p:spPr>
          <a:xfrm>
            <a:off x="6883590" y="6415392"/>
            <a:ext cx="7108062" cy="1219200"/>
          </a:xfrm>
          <a:prstGeom prst="rect">
            <a:avLst/>
          </a:prstGeom>
        </p:spPr>
        <p:txBody>
          <a:bodyPr lIns="0" tIns="0" rIns="0" bIns="0" rtlCol="0" anchor="t">
            <a:spAutoFit/>
          </a:bodyPr>
          <a:lstStyle/>
          <a:p>
            <a:pPr>
              <a:lnSpc>
                <a:spcPts val="4724"/>
              </a:lnSpc>
            </a:pPr>
            <a:r>
              <a:rPr lang="en-US" sz="4499" spc="143">
                <a:solidFill>
                  <a:srgbClr val="FFFFFF"/>
                </a:solidFill>
                <a:latin typeface="Barlow"/>
              </a:rPr>
              <a:t>Excessive Consumption to Hinder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489705" y="1346853"/>
            <a:ext cx="15308590" cy="7725858"/>
            <a:chExt cx="4031892" cy="2034794"/>
          </a:xfrm>
        </p:grpSpPr>
        <p:sp>
          <p:nvSpPr>
            <p:cNvPr id="4" name="Freeform 4"/>
            <p:cNvSpPr/>
            <p:nvPr/>
          </p:nvSpPr>
          <p:spPr>
            <a:xfrm>
              <a:off x="0" y="0"/>
              <a:ext cx="4031892" cy="2034794"/>
            </a:xfrm>
            <a:custGeom>
              <a:rect l="l" t="t" r="r" b="b"/>
              <a:pathLst>
                <a:path w="4031891" h="2034794">
                  <a:moveTo>
                    <a:pt x="0" y="0"/>
                  </a:moveTo>
                  <a:lnTo>
                    <a:pt x="4031892" y="0"/>
                  </a:lnTo>
                  <a:lnTo>
                    <a:pt x="4031892" y="2034794"/>
                  </a:lnTo>
                  <a:lnTo>
                    <a:pt x="0" y="2034794"/>
                  </a:lnTo>
                  <a:close/>
                </a:path>
              </a:pathLst>
            </a:custGeom>
            <a:solidFill>
              <a:srgbClr val="583313">
                <a:alpha val="89804"/>
              </a:srgbClr>
            </a:solidFill>
          </p:spPr>
          <p:txBody>
            <a:bodyPr/>
            <a:lstStyle/>
            <a:p/>
          </p:txBody>
        </p:sp>
        <p:sp>
          <p:nvSpPr>
            <p:cNvPr id="5" name="TextBox 5"/>
            <p:cNvSpPr txBox="1"/>
            <p:nvPr/>
          </p:nvSpPr>
          <p:spPr>
            <a:xfrm>
              <a:off x="0" y="-38100"/>
              <a:ext cx="4031892" cy="2072894"/>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850603" y="2575484"/>
            <a:ext cx="14586793" cy="6257926"/>
          </a:xfrm>
          <a:prstGeom prst="rect">
            <a:avLst/>
          </a:prstGeom>
        </p:spPr>
        <p:txBody>
          <a:bodyPr lIns="0" tIns="0" rIns="0" bIns="0" rtlCol="0" anchor="t">
            <a:spAutoFit/>
          </a:bodyPr>
          <a:lstStyle/>
          <a:p>
            <a:pPr marL="647690" lvl="1" indent="-323845">
              <a:lnSpc>
                <a:spcPts val="4199"/>
              </a:lnSpc>
              <a:buFont typeface="Arial"/>
              <a:buChar char="•"/>
            </a:pPr>
            <a:r>
              <a:rPr lang="en-US" sz="2999">
                <a:solidFill>
                  <a:srgbClr val="FFFFFF"/>
                </a:solidFill>
                <a:latin typeface="Canva Sans"/>
              </a:rPr>
              <a:t>The Global Guayusa Market is witnessing significant growth in the near future.</a:t>
            </a:r>
          </a:p>
          <a:p>
            <a:pPr marL="647690" lvl="1" indent="-323845">
              <a:lnSpc>
                <a:spcPts val="4199"/>
              </a:lnSpc>
              <a:buFont typeface="Arial"/>
              <a:buChar char="•"/>
            </a:pPr>
            <a:r>
              <a:rPr lang="en-US" sz="2999">
                <a:solidFill>
                  <a:srgbClr val="FFFFFF"/>
                </a:solidFill>
                <a:latin typeface="Canva Sans"/>
              </a:rPr>
              <a:t>Guayusa leaf, on the other hand, represents the whole, dried leaves of the Guayusa plant. </a:t>
            </a:r>
          </a:p>
          <a:p>
            <a:pPr marL="647690" lvl="1" indent="-323845">
              <a:lnSpc>
                <a:spcPts val="4199"/>
              </a:lnSpc>
              <a:buFont typeface="Arial"/>
              <a:buChar char="•"/>
            </a:pPr>
            <a:r>
              <a:rPr lang="en-US" sz="2999">
                <a:solidFill>
                  <a:srgbClr val="FFFFFF"/>
                </a:solidFill>
                <a:latin typeface="Canva Sans"/>
              </a:rPr>
              <a:t>Guayusa leaf is associated with traditional and functional beverage markets, appealing to those interested in sustained energy and mental clarity. </a:t>
            </a:r>
          </a:p>
          <a:p>
            <a:pPr marL="647690" lvl="1" indent="-323845">
              <a:lnSpc>
                <a:spcPts val="4199"/>
              </a:lnSpc>
              <a:buFont typeface="Arial"/>
              <a:buChar char="•"/>
            </a:pPr>
            <a:r>
              <a:rPr lang="en-US" sz="2999">
                <a:solidFill>
                  <a:srgbClr val="FFFFFF"/>
                </a:solidFill>
                <a:latin typeface="Canva Sans"/>
              </a:rPr>
              <a:t>Guayusa tea has gained popularity due to its rich, earthy flavor and its high caffeine content, which gives a natural and sustained energy boost. </a:t>
            </a:r>
          </a:p>
          <a:p>
            <a:pPr marL="647690" lvl="1" indent="-323845">
              <a:lnSpc>
                <a:spcPts val="4199"/>
              </a:lnSpc>
              <a:buFont typeface="Arial"/>
              <a:buChar char="•"/>
            </a:pPr>
            <a:r>
              <a:rPr lang="en-US" sz="2999">
                <a:solidFill>
                  <a:srgbClr val="FFFFFF"/>
                </a:solidFill>
                <a:latin typeface="Canva Sans"/>
              </a:rPr>
              <a:t>Guayusa is also a crucial ingredient in the production of energy drinks. Its high caffeine and antioxidant content make it an attractive choice for formulating natural energy-boosting beverages. </a:t>
            </a:r>
          </a:p>
        </p:txBody>
      </p:sp>
      <p:sp>
        <p:nvSpPr>
          <p:cNvPr id="7" name="TextBox 7"/>
          <p:cNvSpPr txBox="1"/>
          <p:nvPr/>
        </p:nvSpPr>
        <p:spPr>
          <a:xfrm>
            <a:off x="3732607" y="1605033"/>
            <a:ext cx="10822785"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9144000" y="99960"/>
            <a:ext cx="10107431" cy="10187040"/>
          </a:xfrm>
          <a:custGeom>
            <a:rect l="l" t="t" r="r" b="b"/>
            <a:pathLst>
              <a:path w="10107431" h="10187040">
                <a:moveTo>
                  <a:pt x="0" y="0"/>
                </a:moveTo>
                <a:lnTo>
                  <a:pt x="10107431" y="0"/>
                </a:lnTo>
                <a:lnTo>
                  <a:pt x="10107431" y="10187040"/>
                </a:lnTo>
                <a:lnTo>
                  <a:pt x="0" y="10187040"/>
                </a:lnTo>
                <a:lnTo>
                  <a:pt x="0" y="0"/>
                </a:lnTo>
                <a:close/>
              </a:path>
            </a:pathLst>
          </a:custGeom>
          <a:blipFill>
            <a:blip r:embed="rId2"/>
            <a:stretch>
              <a:fillRect l="-95289" t="-46762" r="-94565" b="-44964"/>
            </a:stretch>
          </a:blipFill>
        </p:spPr>
        <p:txBody>
          <a:bodyPr/>
          <a:lstStyle/>
          <a:p/>
        </p:txBody>
      </p:sp>
      <p:sp>
        <p:nvSpPr>
          <p:cNvPr id="3" name="Freeform 3"/>
          <p:cNvSpPr/>
          <p:nvPr/>
        </p:nvSpPr>
        <p:spPr>
          <a:xfrm>
            <a:off x="363035" y="2069945"/>
            <a:ext cx="1880269" cy="3175606"/>
          </a:xfrm>
          <a:custGeom>
            <a:rect l="l" t="t" r="r" b="b"/>
            <a:pathLst>
              <a:path w="1880269" h="3175606">
                <a:moveTo>
                  <a:pt x="0" y="0"/>
                </a:moveTo>
                <a:lnTo>
                  <a:pt x="1880269" y="0"/>
                </a:lnTo>
                <a:lnTo>
                  <a:pt x="1880269" y="3175607"/>
                </a:lnTo>
                <a:lnTo>
                  <a:pt x="0" y="3175607"/>
                </a:lnTo>
                <a:lnTo>
                  <a:pt x="0" y="0"/>
                </a:lnTo>
                <a:close/>
              </a:path>
            </a:pathLst>
          </a:custGeom>
          <a:blipFill>
            <a:blip r:embed="rId3"/>
            <a:stretch>
              <a:fillRect/>
            </a:stretch>
          </a:blipFill>
        </p:spPr>
        <p:txBody>
          <a:bodyPr/>
          <a:lstStyle/>
          <a:p/>
        </p:txBody>
      </p:sp>
      <p:sp>
        <p:nvSpPr>
          <p:cNvPr id="4" name="Freeform 4"/>
          <p:cNvSpPr/>
          <p:nvPr/>
        </p:nvSpPr>
        <p:spPr>
          <a:xfrm>
            <a:off x="2925705" y="2511405"/>
            <a:ext cx="2822634" cy="1975844"/>
          </a:xfrm>
          <a:custGeom>
            <a:rect l="l" t="t" r="r" b="b"/>
            <a:pathLst>
              <a:path w="2822634" h="1975844">
                <a:moveTo>
                  <a:pt x="0" y="0"/>
                </a:moveTo>
                <a:lnTo>
                  <a:pt x="2822635" y="0"/>
                </a:lnTo>
                <a:lnTo>
                  <a:pt x="2822635" y="1975844"/>
                </a:lnTo>
                <a:lnTo>
                  <a:pt x="0" y="1975844"/>
                </a:lnTo>
                <a:lnTo>
                  <a:pt x="0" y="0"/>
                </a:lnTo>
                <a:close/>
              </a:path>
            </a:pathLst>
          </a:custGeom>
          <a:blipFill>
            <a:blip r:embed="rId4"/>
            <a:stretch>
              <a:fillRect/>
            </a:stretch>
          </a:blipFill>
        </p:spPr>
        <p:txBody>
          <a:bodyPr/>
          <a:lstStyle/>
          <a:p/>
        </p:txBody>
      </p:sp>
      <p:sp>
        <p:nvSpPr>
          <p:cNvPr id="5" name="Freeform 5"/>
          <p:cNvSpPr/>
          <p:nvPr/>
        </p:nvSpPr>
        <p:spPr>
          <a:xfrm>
            <a:off x="6152756" y="2275671"/>
            <a:ext cx="2580694" cy="2347352"/>
          </a:xfrm>
          <a:custGeom>
            <a:rect l="l" t="t" r="r" b="b"/>
            <a:pathLst>
              <a:path w="2580694" h="2347352">
                <a:moveTo>
                  <a:pt x="0" y="0"/>
                </a:moveTo>
                <a:lnTo>
                  <a:pt x="2580694" y="0"/>
                </a:lnTo>
                <a:lnTo>
                  <a:pt x="2580694" y="2347352"/>
                </a:lnTo>
                <a:lnTo>
                  <a:pt x="0" y="2347352"/>
                </a:lnTo>
                <a:lnTo>
                  <a:pt x="0" y="0"/>
                </a:lnTo>
                <a:close/>
              </a:path>
            </a:pathLst>
          </a:custGeom>
          <a:blipFill>
            <a:blip r:embed="rId5"/>
            <a:stretch>
              <a:fillRect/>
            </a:stretch>
          </a:blipFill>
        </p:spPr>
        <p:txBody>
          <a:bodyPr/>
          <a:lstStyle/>
          <a:p/>
        </p:txBody>
      </p:sp>
      <p:sp>
        <p:nvSpPr>
          <p:cNvPr id="6" name="Freeform 6"/>
          <p:cNvSpPr/>
          <p:nvPr/>
        </p:nvSpPr>
        <p:spPr>
          <a:xfrm>
            <a:off x="186540" y="5758160"/>
            <a:ext cx="2978731" cy="2978731"/>
          </a:xfrm>
          <a:custGeom>
            <a:rect l="l" t="t" r="r" b="b"/>
            <a:pathLst>
              <a:path w="2978731" h="2978731">
                <a:moveTo>
                  <a:pt x="0" y="0"/>
                </a:moveTo>
                <a:lnTo>
                  <a:pt x="2978732" y="0"/>
                </a:lnTo>
                <a:lnTo>
                  <a:pt x="2978732" y="2978731"/>
                </a:lnTo>
                <a:lnTo>
                  <a:pt x="0" y="2978731"/>
                </a:lnTo>
                <a:lnTo>
                  <a:pt x="0" y="0"/>
                </a:lnTo>
                <a:close/>
              </a:path>
            </a:pathLst>
          </a:custGeom>
          <a:blipFill>
            <a:blip r:embed="rId6"/>
            <a:stretch>
              <a:fillRect/>
            </a:stretch>
          </a:blipFill>
        </p:spPr>
        <p:txBody>
          <a:bodyPr/>
          <a:lstStyle/>
          <a:p/>
        </p:txBody>
      </p:sp>
      <p:sp>
        <p:nvSpPr>
          <p:cNvPr id="7" name="Freeform 7"/>
          <p:cNvSpPr/>
          <p:nvPr/>
        </p:nvSpPr>
        <p:spPr>
          <a:xfrm>
            <a:off x="3346247" y="5337398"/>
            <a:ext cx="5613018" cy="937330"/>
          </a:xfrm>
          <a:custGeom>
            <a:rect l="l" t="t" r="r" b="b"/>
            <a:pathLst>
              <a:path w="5613018" h="937330">
                <a:moveTo>
                  <a:pt x="0" y="0"/>
                </a:moveTo>
                <a:lnTo>
                  <a:pt x="5613017" y="0"/>
                </a:lnTo>
                <a:lnTo>
                  <a:pt x="5613017" y="937330"/>
                </a:lnTo>
                <a:lnTo>
                  <a:pt x="0" y="937330"/>
                </a:lnTo>
                <a:lnTo>
                  <a:pt x="0" y="0"/>
                </a:lnTo>
                <a:close/>
              </a:path>
            </a:pathLst>
          </a:custGeom>
          <a:blipFill>
            <a:blip r:embed="rId7"/>
            <a:stretch>
              <a:fillRect/>
            </a:stretch>
          </a:blipFill>
        </p:spPr>
        <p:txBody>
          <a:bodyPr/>
          <a:lstStyle/>
          <a:p/>
        </p:txBody>
      </p:sp>
      <p:sp>
        <p:nvSpPr>
          <p:cNvPr id="8" name="Freeform 8"/>
          <p:cNvSpPr/>
          <p:nvPr/>
        </p:nvSpPr>
        <p:spPr>
          <a:xfrm>
            <a:off x="3918416" y="6308211"/>
            <a:ext cx="4569395" cy="1878628"/>
          </a:xfrm>
          <a:custGeom>
            <a:rect l="l" t="t" r="r" b="b"/>
            <a:pathLst>
              <a:path w="4569395" h="1878628">
                <a:moveTo>
                  <a:pt x="0" y="0"/>
                </a:moveTo>
                <a:lnTo>
                  <a:pt x="4569395" y="0"/>
                </a:lnTo>
                <a:lnTo>
                  <a:pt x="4569395" y="1878628"/>
                </a:lnTo>
                <a:lnTo>
                  <a:pt x="0" y="1878628"/>
                </a:lnTo>
                <a:lnTo>
                  <a:pt x="0" y="0"/>
                </a:lnTo>
                <a:close/>
              </a:path>
            </a:pathLst>
          </a:custGeom>
          <a:blipFill>
            <a:blip r:embed="rId8"/>
            <a:stretch>
              <a:fillRect/>
            </a:stretch>
          </a:blipFill>
        </p:spPr>
        <p:txBody>
          <a:bodyPr/>
          <a:lstStyle/>
          <a:p/>
        </p:txBody>
      </p:sp>
      <p:sp>
        <p:nvSpPr>
          <p:cNvPr id="9" name="Freeform 9"/>
          <p:cNvSpPr/>
          <p:nvPr/>
        </p:nvSpPr>
        <p:spPr>
          <a:xfrm>
            <a:off x="5119692" y="8152784"/>
            <a:ext cx="2611293" cy="2134216"/>
          </a:xfrm>
          <a:custGeom>
            <a:rect l="l" t="t" r="r" b="b"/>
            <a:pathLst>
              <a:path w="2611293" h="2134216">
                <a:moveTo>
                  <a:pt x="0" y="0"/>
                </a:moveTo>
                <a:lnTo>
                  <a:pt x="2611293" y="0"/>
                </a:lnTo>
                <a:lnTo>
                  <a:pt x="2611293" y="2134216"/>
                </a:lnTo>
                <a:lnTo>
                  <a:pt x="0" y="2134216"/>
                </a:lnTo>
                <a:lnTo>
                  <a:pt x="0" y="0"/>
                </a:lnTo>
                <a:close/>
              </a:path>
            </a:pathLst>
          </a:custGeom>
          <a:blipFill>
            <a:blip r:embed="rId9"/>
            <a:stretch>
              <a:fillRect l="-20890" r="-24198"/>
            </a:stretch>
          </a:blipFill>
        </p:spPr>
        <p:txBody>
          <a:bodyPr/>
          <a:lstStyle/>
          <a:p/>
        </p:txBody>
      </p:sp>
      <p:sp>
        <p:nvSpPr>
          <p:cNvPr id="10" name="TextBox 10"/>
          <p:cNvSpPr txBox="1"/>
          <p:nvPr/>
        </p:nvSpPr>
        <p:spPr>
          <a:xfrm>
            <a:off x="1930142" y="700088"/>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f9wudfjv"/>
              </a:rPr>
              <a:t>https://tinyurl.com/f9wudfjv</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44</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Guayusa Market Report 2024</dc:title>
  <cp:lastModifiedBy>decipher market</cp:lastModifiedBy>
  <cp:revision>2</cp:revision>
  <dcterms:created xsi:type="dcterms:W3CDTF">2006-08-16T00:00:00Z</dcterms:created>
  <dcterms:modified xsi:type="dcterms:W3CDTF">2024-03-02T07:59:26Z</dcterms:modified>
</cp:coreProperties>
</file>