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png" ContentType="image/png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8288000" cy="10287000"/>
  <p:notesSz cx="18288000" cy="10287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163181" y="2054478"/>
            <a:ext cx="6460490" cy="2235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7163181" y="6122289"/>
            <a:ext cx="6221730" cy="1701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50" b="1" i="0">
                <a:solidFill>
                  <a:schemeClr val="tx1"/>
                </a:solidFill>
                <a:latin typeface="Lato"/>
                <a:cs typeface="Lat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6550" b="1" i="0">
                <a:solidFill>
                  <a:schemeClr val="tx1"/>
                </a:solidFill>
                <a:latin typeface="Lato"/>
                <a:cs typeface="Lat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44144" y="-7873"/>
            <a:ext cx="16999711" cy="22561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968245" y="3903619"/>
            <a:ext cx="14806930" cy="626490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50" b="1" i="0">
                <a:solidFill>
                  <a:schemeClr val="tx1"/>
                </a:solidFill>
                <a:latin typeface="Lato"/>
                <a:cs typeface="Lat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jp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Relationship Id="rId3" Type="http://schemas.openxmlformats.org/officeDocument/2006/relationships/image" Target="../media/image4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jpg"/><Relationship Id="rId3" Type="http://schemas.openxmlformats.org/officeDocument/2006/relationships/image" Target="../media/image8.png"/><Relationship Id="rId4" Type="http://schemas.openxmlformats.org/officeDocument/2006/relationships/image" Target="../media/image9.pn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image" Target="../media/image14.png"/><Relationship Id="rId6" Type="http://schemas.openxmlformats.org/officeDocument/2006/relationships/image" Target="../media/image15.png"/><Relationship Id="rId7" Type="http://schemas.openxmlformats.org/officeDocument/2006/relationships/image" Target="../media/image16.png"/><Relationship Id="rId8" Type="http://schemas.openxmlformats.org/officeDocument/2006/relationships/image" Target="../media/image17.jpg"/><Relationship Id="rId9" Type="http://schemas.openxmlformats.org/officeDocument/2006/relationships/image" Target="../media/image18.jpg"/><Relationship Id="rId10" Type="http://schemas.openxmlformats.org/officeDocument/2006/relationships/image" Target="../media/image19.jp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g"/><Relationship Id="rId3" Type="http://schemas.openxmlformats.org/officeDocument/2006/relationships/image" Target="../media/image21.png"/><Relationship Id="rId4" Type="http://schemas.openxmlformats.org/officeDocument/2006/relationships/hyperlink" Target="http://tinyurl.com/4krzyu6c" TargetMode="External"/><Relationship Id="rId5" Type="http://schemas.openxmlformats.org/officeDocument/2006/relationships/hyperlink" Target="https://www.cognitivemarketresearch.com/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7999" cy="10286996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0" y="0"/>
              <a:ext cx="9144000" cy="10287000"/>
            </a:xfrm>
            <a:custGeom>
              <a:avLst/>
              <a:gdLst/>
              <a:ahLst/>
              <a:cxnLst/>
              <a:rect l="l" t="t" r="r" b="b"/>
              <a:pathLst>
                <a:path w="9144000" h="10287000">
                  <a:moveTo>
                    <a:pt x="9144000" y="0"/>
                  </a:moveTo>
                  <a:lnTo>
                    <a:pt x="0" y="0"/>
                  </a:lnTo>
                  <a:lnTo>
                    <a:pt x="0" y="10287000"/>
                  </a:lnTo>
                  <a:lnTo>
                    <a:pt x="9144000" y="102870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436725">
                <a:alpha val="88626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"/>
          <p:cNvSpPr txBox="1"/>
          <p:nvPr/>
        </p:nvSpPr>
        <p:spPr>
          <a:xfrm>
            <a:off x="715162" y="9345879"/>
            <a:ext cx="7508240" cy="6350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000" spc="-10">
                <a:solidFill>
                  <a:srgbClr val="FFFFFF"/>
                </a:solidFill>
                <a:latin typeface="Arial"/>
                <a:cs typeface="Arial"/>
              </a:rPr>
              <a:t>Global,Regional,CountryAnalysis</a:t>
            </a:r>
            <a:endParaRPr sz="400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38124" y="2824099"/>
            <a:ext cx="8397875" cy="4446270"/>
          </a:xfrm>
          <a:prstGeom prst="rect"/>
        </p:spPr>
        <p:txBody>
          <a:bodyPr wrap="square" lIns="0" tIns="175260" rIns="0" bIns="0" rtlCol="0" vert="horz">
            <a:spAutoFit/>
          </a:bodyPr>
          <a:lstStyle/>
          <a:p>
            <a:pPr marL="12700" marR="4295140">
              <a:lnSpc>
                <a:spcPts val="8400"/>
              </a:lnSpc>
              <a:spcBef>
                <a:spcPts val="1380"/>
              </a:spcBef>
            </a:pPr>
            <a:r>
              <a:rPr dirty="0" sz="8000" spc="-10">
                <a:solidFill>
                  <a:srgbClr val="FFFFFF"/>
                </a:solidFill>
              </a:rPr>
              <a:t>GLOBAL GUAVA</a:t>
            </a:r>
            <a:endParaRPr sz="8000"/>
          </a:p>
          <a:p>
            <a:pPr marL="12700" marR="5080">
              <a:lnSpc>
                <a:spcPts val="8400"/>
              </a:lnSpc>
              <a:spcBef>
                <a:spcPts val="5"/>
              </a:spcBef>
            </a:pPr>
            <a:r>
              <a:rPr dirty="0" sz="8000" spc="-155">
                <a:solidFill>
                  <a:srgbClr val="FFFFFF"/>
                </a:solidFill>
              </a:rPr>
              <a:t>MARKET</a:t>
            </a:r>
            <a:r>
              <a:rPr dirty="0" sz="8000" spc="-390">
                <a:solidFill>
                  <a:srgbClr val="FFFFFF"/>
                </a:solidFill>
              </a:rPr>
              <a:t> </a:t>
            </a:r>
            <a:r>
              <a:rPr dirty="0" sz="8000" spc="-350">
                <a:solidFill>
                  <a:srgbClr val="FFFFFF"/>
                </a:solidFill>
              </a:rPr>
              <a:t>REPORT </a:t>
            </a:r>
            <a:r>
              <a:rPr dirty="0" sz="8000" spc="330">
                <a:solidFill>
                  <a:srgbClr val="FFFFFF"/>
                </a:solidFill>
              </a:rPr>
              <a:t>2024</a:t>
            </a:r>
            <a:endParaRPr sz="80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7999" cy="10286996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1409699" y="2036064"/>
              <a:ext cx="15468600" cy="6585584"/>
            </a:xfrm>
            <a:custGeom>
              <a:avLst/>
              <a:gdLst/>
              <a:ahLst/>
              <a:cxnLst/>
              <a:rect l="l" t="t" r="r" b="b"/>
              <a:pathLst>
                <a:path w="15468600" h="6585584">
                  <a:moveTo>
                    <a:pt x="15468600" y="0"/>
                  </a:moveTo>
                  <a:lnTo>
                    <a:pt x="0" y="0"/>
                  </a:lnTo>
                  <a:lnTo>
                    <a:pt x="0" y="6585204"/>
                  </a:lnTo>
                  <a:lnTo>
                    <a:pt x="15468600" y="6585204"/>
                  </a:lnTo>
                  <a:lnTo>
                    <a:pt x="15468600" y="0"/>
                  </a:lnTo>
                  <a:close/>
                </a:path>
              </a:pathLst>
            </a:custGeom>
            <a:solidFill>
              <a:srgbClr val="A7B62D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786754" y="2290013"/>
            <a:ext cx="6395720" cy="1017269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6500" spc="-10">
                <a:solidFill>
                  <a:srgbClr val="FFFFFF"/>
                </a:solidFill>
              </a:rPr>
              <a:t>INTRODUCTION</a:t>
            </a:r>
            <a:endParaRPr sz="6500"/>
          </a:p>
        </p:txBody>
      </p:sp>
      <p:sp>
        <p:nvSpPr>
          <p:cNvPr id="6" name="object 6" descr=""/>
          <p:cNvSpPr txBox="1"/>
          <p:nvPr/>
        </p:nvSpPr>
        <p:spPr>
          <a:xfrm>
            <a:off x="1904492" y="3551935"/>
            <a:ext cx="14766290" cy="429323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6700"/>
              </a:lnSpc>
              <a:spcBef>
                <a:spcPts val="95"/>
              </a:spcBef>
            </a:pPr>
            <a:r>
              <a:rPr dirty="0" sz="3000" spc="-100">
                <a:solidFill>
                  <a:srgbClr val="FFFFFF"/>
                </a:solidFill>
                <a:latin typeface="Verdana"/>
                <a:cs typeface="Verdana"/>
              </a:rPr>
              <a:t>Guava,</a:t>
            </a:r>
            <a:r>
              <a:rPr dirty="0" sz="30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4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30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tropical</a:t>
            </a:r>
            <a:r>
              <a:rPr dirty="0" sz="30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fruit</a:t>
            </a:r>
            <a:r>
              <a:rPr dirty="0" sz="30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prized</a:t>
            </a:r>
            <a:r>
              <a:rPr dirty="0" sz="30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30">
                <a:solidFill>
                  <a:srgbClr val="FFFFFF"/>
                </a:solidFill>
                <a:latin typeface="Verdana"/>
                <a:cs typeface="Verdana"/>
              </a:rPr>
              <a:t>for</a:t>
            </a:r>
            <a:r>
              <a:rPr dirty="0" sz="30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45">
                <a:solidFill>
                  <a:srgbClr val="FFFFFF"/>
                </a:solidFill>
                <a:latin typeface="Verdana"/>
                <a:cs typeface="Verdana"/>
              </a:rPr>
              <a:t>its</a:t>
            </a:r>
            <a:r>
              <a:rPr dirty="0" sz="30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5">
                <a:solidFill>
                  <a:srgbClr val="FFFFFF"/>
                </a:solidFill>
                <a:latin typeface="Verdana"/>
                <a:cs typeface="Verdana"/>
              </a:rPr>
              <a:t>sweet-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tangy</a:t>
            </a:r>
            <a:r>
              <a:rPr dirty="0" sz="30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30">
                <a:solidFill>
                  <a:srgbClr val="FFFFFF"/>
                </a:solidFill>
                <a:latin typeface="Verdana"/>
                <a:cs typeface="Verdana"/>
              </a:rPr>
              <a:t>flavour</a:t>
            </a:r>
            <a:r>
              <a:rPr dirty="0" sz="30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7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30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nutritional </a:t>
            </a:r>
            <a:r>
              <a:rPr dirty="0" sz="3000" spc="-50">
                <a:solidFill>
                  <a:srgbClr val="FFFFFF"/>
                </a:solidFill>
                <a:latin typeface="Verdana"/>
                <a:cs typeface="Verdana"/>
              </a:rPr>
              <a:t>richness,</a:t>
            </a:r>
            <a:r>
              <a:rPr dirty="0" sz="30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65">
                <a:solidFill>
                  <a:srgbClr val="FFFFFF"/>
                </a:solidFill>
                <a:latin typeface="Verdana"/>
                <a:cs typeface="Verdana"/>
              </a:rPr>
              <a:t>is</a:t>
            </a:r>
            <a:r>
              <a:rPr dirty="0" sz="30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characterized</a:t>
            </a:r>
            <a:r>
              <a:rPr dirty="0" sz="30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by</a:t>
            </a:r>
            <a:r>
              <a:rPr dirty="0" sz="30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45">
                <a:solidFill>
                  <a:srgbClr val="FFFFFF"/>
                </a:solidFill>
                <a:latin typeface="Verdana"/>
                <a:cs typeface="Verdana"/>
              </a:rPr>
              <a:t>its</a:t>
            </a:r>
            <a:r>
              <a:rPr dirty="0" sz="30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70">
                <a:solidFill>
                  <a:srgbClr val="FFFFFF"/>
                </a:solidFill>
                <a:latin typeface="Verdana"/>
                <a:cs typeface="Verdana"/>
              </a:rPr>
              <a:t>round</a:t>
            </a:r>
            <a:r>
              <a:rPr dirty="0" sz="30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5">
                <a:solidFill>
                  <a:srgbClr val="FFFFFF"/>
                </a:solidFill>
                <a:latin typeface="Verdana"/>
                <a:cs typeface="Verdana"/>
              </a:rPr>
              <a:t>or</a:t>
            </a:r>
            <a:r>
              <a:rPr dirty="0" sz="30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55">
                <a:solidFill>
                  <a:srgbClr val="FFFFFF"/>
                </a:solidFill>
                <a:latin typeface="Verdana"/>
                <a:cs typeface="Verdana"/>
              </a:rPr>
              <a:t>oval</a:t>
            </a:r>
            <a:r>
              <a:rPr dirty="0" sz="30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60">
                <a:solidFill>
                  <a:srgbClr val="FFFFFF"/>
                </a:solidFill>
                <a:latin typeface="Verdana"/>
                <a:cs typeface="Verdana"/>
              </a:rPr>
              <a:t>shape,</a:t>
            </a:r>
            <a:r>
              <a:rPr dirty="0" sz="30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0">
                <a:solidFill>
                  <a:srgbClr val="FFFFFF"/>
                </a:solidFill>
                <a:latin typeface="Verdana"/>
                <a:cs typeface="Verdana"/>
              </a:rPr>
              <a:t>typically</a:t>
            </a:r>
            <a:r>
              <a:rPr dirty="0" sz="30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75">
                <a:solidFill>
                  <a:srgbClr val="FFFFFF"/>
                </a:solidFill>
                <a:latin typeface="Verdana"/>
                <a:cs typeface="Verdana"/>
              </a:rPr>
              <a:t>with</a:t>
            </a:r>
            <a:r>
              <a:rPr dirty="0" sz="30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50">
                <a:solidFill>
                  <a:srgbClr val="FFFFFF"/>
                </a:solidFill>
                <a:latin typeface="Verdana"/>
                <a:cs typeface="Verdana"/>
              </a:rPr>
              <a:t>green</a:t>
            </a:r>
            <a:r>
              <a:rPr dirty="0" sz="30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5">
                <a:solidFill>
                  <a:srgbClr val="FFFFFF"/>
                </a:solidFill>
                <a:latin typeface="Verdana"/>
                <a:cs typeface="Verdana"/>
              </a:rPr>
              <a:t>or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yellow</a:t>
            </a:r>
            <a:r>
              <a:rPr dirty="0" sz="30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skin</a:t>
            </a:r>
            <a:r>
              <a:rPr dirty="0" sz="30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75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30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60">
                <a:solidFill>
                  <a:srgbClr val="FFFFFF"/>
                </a:solidFill>
                <a:latin typeface="Verdana"/>
                <a:cs typeface="Verdana"/>
              </a:rPr>
              <a:t>pink</a:t>
            </a:r>
            <a:r>
              <a:rPr dirty="0" sz="30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5">
                <a:solidFill>
                  <a:srgbClr val="FFFFFF"/>
                </a:solidFill>
                <a:latin typeface="Verdana"/>
                <a:cs typeface="Verdana"/>
              </a:rPr>
              <a:t>or</a:t>
            </a:r>
            <a:r>
              <a:rPr dirty="0" sz="30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55">
                <a:solidFill>
                  <a:srgbClr val="FFFFFF"/>
                </a:solidFill>
                <a:latin typeface="Verdana"/>
                <a:cs typeface="Verdana"/>
              </a:rPr>
              <a:t>white</a:t>
            </a:r>
            <a:r>
              <a:rPr dirty="0" sz="30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flesh</a:t>
            </a:r>
            <a:r>
              <a:rPr dirty="0" sz="30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filled</a:t>
            </a:r>
            <a:r>
              <a:rPr dirty="0" sz="30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75">
                <a:solidFill>
                  <a:srgbClr val="FFFFFF"/>
                </a:solidFill>
                <a:latin typeface="Verdana"/>
                <a:cs typeface="Verdana"/>
              </a:rPr>
              <a:t>with</a:t>
            </a:r>
            <a:r>
              <a:rPr dirty="0" sz="30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small</a:t>
            </a:r>
            <a:r>
              <a:rPr dirty="0" sz="30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90">
                <a:solidFill>
                  <a:srgbClr val="FFFFFF"/>
                </a:solidFill>
                <a:latin typeface="Verdana"/>
                <a:cs typeface="Verdana"/>
              </a:rPr>
              <a:t>seeds.</a:t>
            </a:r>
            <a:r>
              <a:rPr dirty="0" sz="30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95">
                <a:solidFill>
                  <a:srgbClr val="FFFFFF"/>
                </a:solidFill>
                <a:latin typeface="Verdana"/>
                <a:cs typeface="Verdana"/>
              </a:rPr>
              <a:t>Renowned</a:t>
            </a:r>
            <a:r>
              <a:rPr dirty="0" sz="30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35">
                <a:solidFill>
                  <a:srgbClr val="FFFFFF"/>
                </a:solidFill>
                <a:latin typeface="Verdana"/>
                <a:cs typeface="Verdana"/>
              </a:rPr>
              <a:t>for</a:t>
            </a:r>
            <a:r>
              <a:rPr dirty="0" sz="30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5">
                <a:solidFill>
                  <a:srgbClr val="FFFFFF"/>
                </a:solidFill>
                <a:latin typeface="Verdana"/>
                <a:cs typeface="Verdana"/>
              </a:rPr>
              <a:t>its </a:t>
            </a:r>
            <a:r>
              <a:rPr dirty="0" sz="3000" spc="95">
                <a:solidFill>
                  <a:srgbClr val="FFFFFF"/>
                </a:solidFill>
                <a:latin typeface="Verdana"/>
                <a:cs typeface="Verdana"/>
              </a:rPr>
              <a:t>high</a:t>
            </a:r>
            <a:r>
              <a:rPr dirty="0" sz="30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vitamin</a:t>
            </a:r>
            <a:r>
              <a:rPr dirty="0" sz="30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C</a:t>
            </a:r>
            <a:r>
              <a:rPr dirty="0" sz="30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60">
                <a:solidFill>
                  <a:srgbClr val="FFFFFF"/>
                </a:solidFill>
                <a:latin typeface="Verdana"/>
                <a:cs typeface="Verdana"/>
              </a:rPr>
              <a:t>content</a:t>
            </a:r>
            <a:r>
              <a:rPr dirty="0" sz="30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7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30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35">
                <a:solidFill>
                  <a:srgbClr val="FFFFFF"/>
                </a:solidFill>
                <a:latin typeface="Verdana"/>
                <a:cs typeface="Verdana"/>
              </a:rPr>
              <a:t>antioxidants,</a:t>
            </a:r>
            <a:r>
              <a:rPr dirty="0" sz="3000" spc="-2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guava</a:t>
            </a:r>
            <a:r>
              <a:rPr dirty="0" sz="30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finds</a:t>
            </a:r>
            <a:r>
              <a:rPr dirty="0" sz="30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45">
                <a:solidFill>
                  <a:srgbClr val="FFFFFF"/>
                </a:solidFill>
                <a:latin typeface="Verdana"/>
                <a:cs typeface="Verdana"/>
              </a:rPr>
              <a:t>versatile</a:t>
            </a:r>
            <a:r>
              <a:rPr dirty="0" sz="30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use</a:t>
            </a:r>
            <a:r>
              <a:rPr dirty="0" sz="30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5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30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fresh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consumption,</a:t>
            </a:r>
            <a:r>
              <a:rPr dirty="0" sz="30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90">
                <a:solidFill>
                  <a:srgbClr val="FFFFFF"/>
                </a:solidFill>
                <a:latin typeface="Verdana"/>
                <a:cs typeface="Verdana"/>
              </a:rPr>
              <a:t>juices,</a:t>
            </a:r>
            <a:r>
              <a:rPr dirty="0" sz="30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25">
                <a:solidFill>
                  <a:srgbClr val="FFFFFF"/>
                </a:solidFill>
                <a:latin typeface="Verdana"/>
                <a:cs typeface="Verdana"/>
              </a:rPr>
              <a:t>jams,</a:t>
            </a:r>
            <a:r>
              <a:rPr dirty="0" sz="30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75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30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85">
                <a:solidFill>
                  <a:srgbClr val="FFFFFF"/>
                </a:solidFill>
                <a:latin typeface="Verdana"/>
                <a:cs typeface="Verdana"/>
              </a:rPr>
              <a:t>desserts.</a:t>
            </a:r>
            <a:r>
              <a:rPr dirty="0" sz="30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Native</a:t>
            </a:r>
            <a:r>
              <a:rPr dirty="0" sz="30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30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Central</a:t>
            </a:r>
            <a:r>
              <a:rPr dirty="0" sz="30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America</a:t>
            </a:r>
            <a:r>
              <a:rPr dirty="0" sz="3000" spc="-1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7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3000" spc="-15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5">
                <a:solidFill>
                  <a:srgbClr val="FFFFFF"/>
                </a:solidFill>
                <a:latin typeface="Verdana"/>
                <a:cs typeface="Verdana"/>
              </a:rPr>
              <a:t>the </a:t>
            </a:r>
            <a:r>
              <a:rPr dirty="0" sz="3000" spc="-20">
                <a:solidFill>
                  <a:srgbClr val="FFFFFF"/>
                </a:solidFill>
                <a:latin typeface="Verdana"/>
                <a:cs typeface="Verdana"/>
              </a:rPr>
              <a:t>Caribbean,</a:t>
            </a:r>
            <a:r>
              <a:rPr dirty="0" sz="30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guava</a:t>
            </a:r>
            <a:r>
              <a:rPr dirty="0" sz="30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35">
                <a:solidFill>
                  <a:srgbClr val="FFFFFF"/>
                </a:solidFill>
                <a:latin typeface="Verdana"/>
                <a:cs typeface="Verdana"/>
              </a:rPr>
              <a:t>thrives</a:t>
            </a:r>
            <a:r>
              <a:rPr dirty="0" sz="30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30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75">
                <a:solidFill>
                  <a:srgbClr val="FFFFFF"/>
                </a:solidFill>
                <a:latin typeface="Verdana"/>
                <a:cs typeface="Verdana"/>
              </a:rPr>
              <a:t>warm</a:t>
            </a:r>
            <a:r>
              <a:rPr dirty="0" sz="30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climates</a:t>
            </a:r>
            <a:r>
              <a:rPr dirty="0" sz="30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50">
                <a:solidFill>
                  <a:srgbClr val="FFFFFF"/>
                </a:solidFill>
                <a:latin typeface="Verdana"/>
                <a:cs typeface="Verdana"/>
              </a:rPr>
              <a:t>globally.</a:t>
            </a:r>
            <a:r>
              <a:rPr dirty="0" sz="30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114">
                <a:solidFill>
                  <a:srgbClr val="FFFFFF"/>
                </a:solidFill>
                <a:latin typeface="Verdana"/>
                <a:cs typeface="Verdana"/>
              </a:rPr>
              <a:t>With</a:t>
            </a:r>
            <a:r>
              <a:rPr dirty="0" sz="30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45">
                <a:solidFill>
                  <a:srgbClr val="FFFFFF"/>
                </a:solidFill>
                <a:latin typeface="Verdana"/>
                <a:cs typeface="Verdana"/>
              </a:rPr>
              <a:t>its</a:t>
            </a:r>
            <a:r>
              <a:rPr dirty="0" sz="30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refreshing</a:t>
            </a:r>
            <a:r>
              <a:rPr dirty="0" sz="30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0">
                <a:solidFill>
                  <a:srgbClr val="FFFFFF"/>
                </a:solidFill>
                <a:latin typeface="Verdana"/>
                <a:cs typeface="Verdana"/>
              </a:rPr>
              <a:t>taste </a:t>
            </a:r>
            <a:r>
              <a:rPr dirty="0" sz="3000" spc="7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30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health</a:t>
            </a:r>
            <a:r>
              <a:rPr dirty="0" sz="30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35">
                <a:solidFill>
                  <a:srgbClr val="FFFFFF"/>
                </a:solidFill>
                <a:latin typeface="Verdana"/>
                <a:cs typeface="Verdana"/>
              </a:rPr>
              <a:t>benefits,</a:t>
            </a:r>
            <a:r>
              <a:rPr dirty="0" sz="30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guava</a:t>
            </a:r>
            <a:r>
              <a:rPr dirty="0" sz="3000" spc="-1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stands</a:t>
            </a:r>
            <a:r>
              <a:rPr dirty="0" sz="30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75">
                <a:solidFill>
                  <a:srgbClr val="FFFFFF"/>
                </a:solidFill>
                <a:latin typeface="Verdana"/>
                <a:cs typeface="Verdana"/>
              </a:rPr>
              <a:t>as</a:t>
            </a:r>
            <a:r>
              <a:rPr dirty="0" sz="30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45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30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symbol</a:t>
            </a:r>
            <a:r>
              <a:rPr dirty="0" sz="30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30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tropical</a:t>
            </a:r>
            <a:r>
              <a:rPr dirty="0" sz="30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indulgence,</a:t>
            </a:r>
            <a:r>
              <a:rPr dirty="0" sz="3000" spc="-15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offering </a:t>
            </a:r>
            <a:r>
              <a:rPr dirty="0" sz="3000" spc="-4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3000" spc="-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delightful</a:t>
            </a:r>
            <a:r>
              <a:rPr dirty="0" sz="3000" spc="-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55">
                <a:solidFill>
                  <a:srgbClr val="FFFFFF"/>
                </a:solidFill>
                <a:latin typeface="Verdana"/>
                <a:cs typeface="Verdana"/>
              </a:rPr>
              <a:t>sensory</a:t>
            </a:r>
            <a:r>
              <a:rPr dirty="0" sz="3000" spc="-1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experience</a:t>
            </a:r>
            <a:r>
              <a:rPr dirty="0" sz="3000" spc="-1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3000" spc="-1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consumers</a:t>
            </a:r>
            <a:r>
              <a:rPr dirty="0" sz="3000" spc="-1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worldwide.</a:t>
            </a:r>
            <a:endParaRPr sz="3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7999" cy="10286997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158495" y="5760720"/>
              <a:ext cx="8613775" cy="2607945"/>
            </a:xfrm>
            <a:custGeom>
              <a:avLst/>
              <a:gdLst/>
              <a:ahLst/>
              <a:cxnLst/>
              <a:rect l="l" t="t" r="r" b="b"/>
              <a:pathLst>
                <a:path w="8613775" h="2607945">
                  <a:moveTo>
                    <a:pt x="7713853" y="0"/>
                  </a:moveTo>
                  <a:lnTo>
                    <a:pt x="899794" y="0"/>
                  </a:lnTo>
                  <a:lnTo>
                    <a:pt x="848824" y="1442"/>
                  </a:lnTo>
                  <a:lnTo>
                    <a:pt x="798263" y="5740"/>
                  </a:lnTo>
                  <a:lnTo>
                    <a:pt x="748222" y="12847"/>
                  </a:lnTo>
                  <a:lnTo>
                    <a:pt x="698810" y="22719"/>
                  </a:lnTo>
                  <a:lnTo>
                    <a:pt x="650138" y="35310"/>
                  </a:lnTo>
                  <a:lnTo>
                    <a:pt x="602316" y="50575"/>
                  </a:lnTo>
                  <a:lnTo>
                    <a:pt x="555453" y="68468"/>
                  </a:lnTo>
                  <a:lnTo>
                    <a:pt x="509660" y="88945"/>
                  </a:lnTo>
                  <a:lnTo>
                    <a:pt x="465048" y="111961"/>
                  </a:lnTo>
                  <a:lnTo>
                    <a:pt x="421725" y="137469"/>
                  </a:lnTo>
                  <a:lnTo>
                    <a:pt x="379803" y="165424"/>
                  </a:lnTo>
                  <a:lnTo>
                    <a:pt x="339391" y="195782"/>
                  </a:lnTo>
                  <a:lnTo>
                    <a:pt x="300599" y="228498"/>
                  </a:lnTo>
                  <a:lnTo>
                    <a:pt x="263537" y="263525"/>
                  </a:lnTo>
                  <a:lnTo>
                    <a:pt x="228517" y="300592"/>
                  </a:lnTo>
                  <a:lnTo>
                    <a:pt x="195806" y="339384"/>
                  </a:lnTo>
                  <a:lnTo>
                    <a:pt x="165451" y="379793"/>
                  </a:lnTo>
                  <a:lnTo>
                    <a:pt x="137496" y="421709"/>
                  </a:lnTo>
                  <a:lnTo>
                    <a:pt x="111986" y="465022"/>
                  </a:lnTo>
                  <a:lnTo>
                    <a:pt x="88969" y="509623"/>
                  </a:lnTo>
                  <a:lnTo>
                    <a:pt x="68489" y="555402"/>
                  </a:lnTo>
                  <a:lnTo>
                    <a:pt x="50592" y="602251"/>
                  </a:lnTo>
                  <a:lnTo>
                    <a:pt x="35323" y="650059"/>
                  </a:lnTo>
                  <a:lnTo>
                    <a:pt x="22728" y="698718"/>
                  </a:lnTo>
                  <a:lnTo>
                    <a:pt x="12853" y="748118"/>
                  </a:lnTo>
                  <a:lnTo>
                    <a:pt x="5742" y="798149"/>
                  </a:lnTo>
                  <a:lnTo>
                    <a:pt x="1443" y="848702"/>
                  </a:lnTo>
                  <a:lnTo>
                    <a:pt x="0" y="899667"/>
                  </a:lnTo>
                  <a:lnTo>
                    <a:pt x="0" y="1707895"/>
                  </a:lnTo>
                  <a:lnTo>
                    <a:pt x="1443" y="1758838"/>
                  </a:lnTo>
                  <a:lnTo>
                    <a:pt x="5742" y="1809374"/>
                  </a:lnTo>
                  <a:lnTo>
                    <a:pt x="12853" y="1859395"/>
                  </a:lnTo>
                  <a:lnTo>
                    <a:pt x="22728" y="1908790"/>
                  </a:lnTo>
                  <a:lnTo>
                    <a:pt x="35323" y="1957447"/>
                  </a:lnTo>
                  <a:lnTo>
                    <a:pt x="50592" y="2005259"/>
                  </a:lnTo>
                  <a:lnTo>
                    <a:pt x="68489" y="2052113"/>
                  </a:lnTo>
                  <a:lnTo>
                    <a:pt x="88969" y="2097900"/>
                  </a:lnTo>
                  <a:lnTo>
                    <a:pt x="111986" y="2142510"/>
                  </a:lnTo>
                  <a:lnTo>
                    <a:pt x="137496" y="2185832"/>
                  </a:lnTo>
                  <a:lnTo>
                    <a:pt x="165451" y="2227756"/>
                  </a:lnTo>
                  <a:lnTo>
                    <a:pt x="195806" y="2268172"/>
                  </a:lnTo>
                  <a:lnTo>
                    <a:pt x="228517" y="2306970"/>
                  </a:lnTo>
                  <a:lnTo>
                    <a:pt x="263537" y="2344038"/>
                  </a:lnTo>
                  <a:lnTo>
                    <a:pt x="300599" y="2379065"/>
                  </a:lnTo>
                  <a:lnTo>
                    <a:pt x="339391" y="2411781"/>
                  </a:lnTo>
                  <a:lnTo>
                    <a:pt x="379803" y="2442139"/>
                  </a:lnTo>
                  <a:lnTo>
                    <a:pt x="421725" y="2470094"/>
                  </a:lnTo>
                  <a:lnTo>
                    <a:pt x="465048" y="2495602"/>
                  </a:lnTo>
                  <a:lnTo>
                    <a:pt x="509660" y="2518618"/>
                  </a:lnTo>
                  <a:lnTo>
                    <a:pt x="555453" y="2539095"/>
                  </a:lnTo>
                  <a:lnTo>
                    <a:pt x="602316" y="2556988"/>
                  </a:lnTo>
                  <a:lnTo>
                    <a:pt x="650138" y="2572253"/>
                  </a:lnTo>
                  <a:lnTo>
                    <a:pt x="698810" y="2584844"/>
                  </a:lnTo>
                  <a:lnTo>
                    <a:pt x="748222" y="2594716"/>
                  </a:lnTo>
                  <a:lnTo>
                    <a:pt x="798263" y="2601823"/>
                  </a:lnTo>
                  <a:lnTo>
                    <a:pt x="848824" y="2606121"/>
                  </a:lnTo>
                  <a:lnTo>
                    <a:pt x="899794" y="2607563"/>
                  </a:lnTo>
                  <a:lnTo>
                    <a:pt x="7713853" y="2607563"/>
                  </a:lnTo>
                  <a:lnTo>
                    <a:pt x="7764820" y="2606121"/>
                  </a:lnTo>
                  <a:lnTo>
                    <a:pt x="7815378" y="2601823"/>
                  </a:lnTo>
                  <a:lnTo>
                    <a:pt x="7865417" y="2594716"/>
                  </a:lnTo>
                  <a:lnTo>
                    <a:pt x="7914827" y="2584844"/>
                  </a:lnTo>
                  <a:lnTo>
                    <a:pt x="7963498" y="2572253"/>
                  </a:lnTo>
                  <a:lnTo>
                    <a:pt x="8011319" y="2556988"/>
                  </a:lnTo>
                  <a:lnTo>
                    <a:pt x="8058181" y="2539095"/>
                  </a:lnTo>
                  <a:lnTo>
                    <a:pt x="8103974" y="2518618"/>
                  </a:lnTo>
                  <a:lnTo>
                    <a:pt x="8148588" y="2495602"/>
                  </a:lnTo>
                  <a:lnTo>
                    <a:pt x="8191913" y="2470094"/>
                  </a:lnTo>
                  <a:lnTo>
                    <a:pt x="8233839" y="2442139"/>
                  </a:lnTo>
                  <a:lnTo>
                    <a:pt x="8274256" y="2411781"/>
                  </a:lnTo>
                  <a:lnTo>
                    <a:pt x="8313054" y="2379065"/>
                  </a:lnTo>
                  <a:lnTo>
                    <a:pt x="8350123" y="2344038"/>
                  </a:lnTo>
                  <a:lnTo>
                    <a:pt x="8385149" y="2306970"/>
                  </a:lnTo>
                  <a:lnTo>
                    <a:pt x="8417865" y="2268172"/>
                  </a:lnTo>
                  <a:lnTo>
                    <a:pt x="8448223" y="2227756"/>
                  </a:lnTo>
                  <a:lnTo>
                    <a:pt x="8476178" y="2185832"/>
                  </a:lnTo>
                  <a:lnTo>
                    <a:pt x="8501686" y="2142510"/>
                  </a:lnTo>
                  <a:lnTo>
                    <a:pt x="8524702" y="2097900"/>
                  </a:lnTo>
                  <a:lnTo>
                    <a:pt x="8545179" y="2052113"/>
                  </a:lnTo>
                  <a:lnTo>
                    <a:pt x="8563072" y="2005259"/>
                  </a:lnTo>
                  <a:lnTo>
                    <a:pt x="8578337" y="1957447"/>
                  </a:lnTo>
                  <a:lnTo>
                    <a:pt x="8590928" y="1908790"/>
                  </a:lnTo>
                  <a:lnTo>
                    <a:pt x="8600800" y="1859395"/>
                  </a:lnTo>
                  <a:lnTo>
                    <a:pt x="8607907" y="1809374"/>
                  </a:lnTo>
                  <a:lnTo>
                    <a:pt x="8612205" y="1758838"/>
                  </a:lnTo>
                  <a:lnTo>
                    <a:pt x="8613648" y="1707895"/>
                  </a:lnTo>
                  <a:lnTo>
                    <a:pt x="8613648" y="899667"/>
                  </a:lnTo>
                  <a:lnTo>
                    <a:pt x="8612205" y="848702"/>
                  </a:lnTo>
                  <a:lnTo>
                    <a:pt x="8607907" y="798149"/>
                  </a:lnTo>
                  <a:lnTo>
                    <a:pt x="8600800" y="748118"/>
                  </a:lnTo>
                  <a:lnTo>
                    <a:pt x="8590928" y="698718"/>
                  </a:lnTo>
                  <a:lnTo>
                    <a:pt x="8578337" y="650059"/>
                  </a:lnTo>
                  <a:lnTo>
                    <a:pt x="8563072" y="602251"/>
                  </a:lnTo>
                  <a:lnTo>
                    <a:pt x="8545179" y="555402"/>
                  </a:lnTo>
                  <a:lnTo>
                    <a:pt x="8524702" y="509623"/>
                  </a:lnTo>
                  <a:lnTo>
                    <a:pt x="8501686" y="465022"/>
                  </a:lnTo>
                  <a:lnTo>
                    <a:pt x="8476178" y="421709"/>
                  </a:lnTo>
                  <a:lnTo>
                    <a:pt x="8448223" y="379793"/>
                  </a:lnTo>
                  <a:lnTo>
                    <a:pt x="8417865" y="339384"/>
                  </a:lnTo>
                  <a:lnTo>
                    <a:pt x="8385149" y="300592"/>
                  </a:lnTo>
                  <a:lnTo>
                    <a:pt x="8350123" y="263525"/>
                  </a:lnTo>
                  <a:lnTo>
                    <a:pt x="8313054" y="228498"/>
                  </a:lnTo>
                  <a:lnTo>
                    <a:pt x="8274256" y="195782"/>
                  </a:lnTo>
                  <a:lnTo>
                    <a:pt x="8233839" y="165424"/>
                  </a:lnTo>
                  <a:lnTo>
                    <a:pt x="8191913" y="137469"/>
                  </a:lnTo>
                  <a:lnTo>
                    <a:pt x="8148588" y="111961"/>
                  </a:lnTo>
                  <a:lnTo>
                    <a:pt x="8103974" y="88945"/>
                  </a:lnTo>
                  <a:lnTo>
                    <a:pt x="8058181" y="68468"/>
                  </a:lnTo>
                  <a:lnTo>
                    <a:pt x="8011319" y="50575"/>
                  </a:lnTo>
                  <a:lnTo>
                    <a:pt x="7963498" y="35310"/>
                  </a:lnTo>
                  <a:lnTo>
                    <a:pt x="7914827" y="22719"/>
                  </a:lnTo>
                  <a:lnTo>
                    <a:pt x="7865417" y="12847"/>
                  </a:lnTo>
                  <a:lnTo>
                    <a:pt x="7815378" y="5740"/>
                  </a:lnTo>
                  <a:lnTo>
                    <a:pt x="7764820" y="1442"/>
                  </a:lnTo>
                  <a:lnTo>
                    <a:pt x="7713853" y="0"/>
                  </a:lnTo>
                  <a:close/>
                </a:path>
              </a:pathLst>
            </a:custGeom>
            <a:solidFill>
              <a:srgbClr val="436725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3587" y="6080759"/>
              <a:ext cx="2104644" cy="2101596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464819" y="5996940"/>
              <a:ext cx="2072639" cy="2072639"/>
            </a:xfrm>
            <a:custGeom>
              <a:avLst/>
              <a:gdLst/>
              <a:ahLst/>
              <a:cxnLst/>
              <a:rect l="l" t="t" r="r" b="b"/>
              <a:pathLst>
                <a:path w="2072639" h="2072640">
                  <a:moveTo>
                    <a:pt x="1036319" y="0"/>
                  </a:moveTo>
                  <a:lnTo>
                    <a:pt x="987535" y="1127"/>
                  </a:lnTo>
                  <a:lnTo>
                    <a:pt x="939330" y="4478"/>
                  </a:lnTo>
                  <a:lnTo>
                    <a:pt x="891756" y="10001"/>
                  </a:lnTo>
                  <a:lnTo>
                    <a:pt x="844862" y="17647"/>
                  </a:lnTo>
                  <a:lnTo>
                    <a:pt x="798699" y="27367"/>
                  </a:lnTo>
                  <a:lnTo>
                    <a:pt x="753314" y="39110"/>
                  </a:lnTo>
                  <a:lnTo>
                    <a:pt x="708759" y="52827"/>
                  </a:lnTo>
                  <a:lnTo>
                    <a:pt x="665084" y="68469"/>
                  </a:lnTo>
                  <a:lnTo>
                    <a:pt x="622337" y="85984"/>
                  </a:lnTo>
                  <a:lnTo>
                    <a:pt x="580569" y="105324"/>
                  </a:lnTo>
                  <a:lnTo>
                    <a:pt x="539830" y="126439"/>
                  </a:lnTo>
                  <a:lnTo>
                    <a:pt x="500168" y="149279"/>
                  </a:lnTo>
                  <a:lnTo>
                    <a:pt x="461635" y="173795"/>
                  </a:lnTo>
                  <a:lnTo>
                    <a:pt x="424279" y="199936"/>
                  </a:lnTo>
                  <a:lnTo>
                    <a:pt x="388151" y="227653"/>
                  </a:lnTo>
                  <a:lnTo>
                    <a:pt x="353300" y="256896"/>
                  </a:lnTo>
                  <a:lnTo>
                    <a:pt x="319777" y="287616"/>
                  </a:lnTo>
                  <a:lnTo>
                    <a:pt x="287630" y="319762"/>
                  </a:lnTo>
                  <a:lnTo>
                    <a:pt x="256909" y="353285"/>
                  </a:lnTo>
                  <a:lnTo>
                    <a:pt x="227665" y="388135"/>
                  </a:lnTo>
                  <a:lnTo>
                    <a:pt x="199947" y="424263"/>
                  </a:lnTo>
                  <a:lnTo>
                    <a:pt x="173805" y="461618"/>
                  </a:lnTo>
                  <a:lnTo>
                    <a:pt x="149288" y="500151"/>
                  </a:lnTo>
                  <a:lnTo>
                    <a:pt x="126447" y="539813"/>
                  </a:lnTo>
                  <a:lnTo>
                    <a:pt x="105331" y="580552"/>
                  </a:lnTo>
                  <a:lnTo>
                    <a:pt x="85990" y="622321"/>
                  </a:lnTo>
                  <a:lnTo>
                    <a:pt x="68473" y="665068"/>
                  </a:lnTo>
                  <a:lnTo>
                    <a:pt x="52831" y="708745"/>
                  </a:lnTo>
                  <a:lnTo>
                    <a:pt x="39113" y="753301"/>
                  </a:lnTo>
                  <a:lnTo>
                    <a:pt x="27369" y="798687"/>
                  </a:lnTo>
                  <a:lnTo>
                    <a:pt x="17649" y="844852"/>
                  </a:lnTo>
                  <a:lnTo>
                    <a:pt x="10002" y="891748"/>
                  </a:lnTo>
                  <a:lnTo>
                    <a:pt x="4478" y="939324"/>
                  </a:lnTo>
                  <a:lnTo>
                    <a:pt x="1127" y="987531"/>
                  </a:lnTo>
                  <a:lnTo>
                    <a:pt x="0" y="1036320"/>
                  </a:lnTo>
                  <a:lnTo>
                    <a:pt x="1127" y="1085108"/>
                  </a:lnTo>
                  <a:lnTo>
                    <a:pt x="4478" y="1133315"/>
                  </a:lnTo>
                  <a:lnTo>
                    <a:pt x="10002" y="1180891"/>
                  </a:lnTo>
                  <a:lnTo>
                    <a:pt x="17649" y="1227787"/>
                  </a:lnTo>
                  <a:lnTo>
                    <a:pt x="27369" y="1273952"/>
                  </a:lnTo>
                  <a:lnTo>
                    <a:pt x="39113" y="1319338"/>
                  </a:lnTo>
                  <a:lnTo>
                    <a:pt x="52831" y="1363894"/>
                  </a:lnTo>
                  <a:lnTo>
                    <a:pt x="68473" y="1407571"/>
                  </a:lnTo>
                  <a:lnTo>
                    <a:pt x="85990" y="1450318"/>
                  </a:lnTo>
                  <a:lnTo>
                    <a:pt x="105331" y="1492087"/>
                  </a:lnTo>
                  <a:lnTo>
                    <a:pt x="126447" y="1532826"/>
                  </a:lnTo>
                  <a:lnTo>
                    <a:pt x="149288" y="1572488"/>
                  </a:lnTo>
                  <a:lnTo>
                    <a:pt x="173805" y="1611021"/>
                  </a:lnTo>
                  <a:lnTo>
                    <a:pt x="199947" y="1648376"/>
                  </a:lnTo>
                  <a:lnTo>
                    <a:pt x="227665" y="1684504"/>
                  </a:lnTo>
                  <a:lnTo>
                    <a:pt x="256909" y="1719354"/>
                  </a:lnTo>
                  <a:lnTo>
                    <a:pt x="287630" y="1752877"/>
                  </a:lnTo>
                  <a:lnTo>
                    <a:pt x="319777" y="1785023"/>
                  </a:lnTo>
                  <a:lnTo>
                    <a:pt x="353300" y="1815743"/>
                  </a:lnTo>
                  <a:lnTo>
                    <a:pt x="388151" y="1844986"/>
                  </a:lnTo>
                  <a:lnTo>
                    <a:pt x="424279" y="1872703"/>
                  </a:lnTo>
                  <a:lnTo>
                    <a:pt x="461635" y="1898844"/>
                  </a:lnTo>
                  <a:lnTo>
                    <a:pt x="500168" y="1923360"/>
                  </a:lnTo>
                  <a:lnTo>
                    <a:pt x="539830" y="1946200"/>
                  </a:lnTo>
                  <a:lnTo>
                    <a:pt x="580569" y="1967315"/>
                  </a:lnTo>
                  <a:lnTo>
                    <a:pt x="622337" y="1986655"/>
                  </a:lnTo>
                  <a:lnTo>
                    <a:pt x="665084" y="2004170"/>
                  </a:lnTo>
                  <a:lnTo>
                    <a:pt x="708759" y="2019812"/>
                  </a:lnTo>
                  <a:lnTo>
                    <a:pt x="753314" y="2033529"/>
                  </a:lnTo>
                  <a:lnTo>
                    <a:pt x="798699" y="2045272"/>
                  </a:lnTo>
                  <a:lnTo>
                    <a:pt x="844862" y="2054992"/>
                  </a:lnTo>
                  <a:lnTo>
                    <a:pt x="891756" y="2062638"/>
                  </a:lnTo>
                  <a:lnTo>
                    <a:pt x="939330" y="2068161"/>
                  </a:lnTo>
                  <a:lnTo>
                    <a:pt x="987535" y="2071512"/>
                  </a:lnTo>
                  <a:lnTo>
                    <a:pt x="1036319" y="2072640"/>
                  </a:lnTo>
                  <a:lnTo>
                    <a:pt x="1085108" y="2071512"/>
                  </a:lnTo>
                  <a:lnTo>
                    <a:pt x="1133315" y="2068161"/>
                  </a:lnTo>
                  <a:lnTo>
                    <a:pt x="1180891" y="2062638"/>
                  </a:lnTo>
                  <a:lnTo>
                    <a:pt x="1227787" y="2054992"/>
                  </a:lnTo>
                  <a:lnTo>
                    <a:pt x="1273952" y="2045272"/>
                  </a:lnTo>
                  <a:lnTo>
                    <a:pt x="1319338" y="2033529"/>
                  </a:lnTo>
                  <a:lnTo>
                    <a:pt x="1363894" y="2019812"/>
                  </a:lnTo>
                  <a:lnTo>
                    <a:pt x="1407571" y="2004170"/>
                  </a:lnTo>
                  <a:lnTo>
                    <a:pt x="1450318" y="1986655"/>
                  </a:lnTo>
                  <a:lnTo>
                    <a:pt x="1492087" y="1967315"/>
                  </a:lnTo>
                  <a:lnTo>
                    <a:pt x="1532826" y="1946200"/>
                  </a:lnTo>
                  <a:lnTo>
                    <a:pt x="1572488" y="1923360"/>
                  </a:lnTo>
                  <a:lnTo>
                    <a:pt x="1611021" y="1898844"/>
                  </a:lnTo>
                  <a:lnTo>
                    <a:pt x="1648376" y="1872703"/>
                  </a:lnTo>
                  <a:lnTo>
                    <a:pt x="1684504" y="1844986"/>
                  </a:lnTo>
                  <a:lnTo>
                    <a:pt x="1719354" y="1815743"/>
                  </a:lnTo>
                  <a:lnTo>
                    <a:pt x="1752877" y="1785023"/>
                  </a:lnTo>
                  <a:lnTo>
                    <a:pt x="1785023" y="1752877"/>
                  </a:lnTo>
                  <a:lnTo>
                    <a:pt x="1815743" y="1719354"/>
                  </a:lnTo>
                  <a:lnTo>
                    <a:pt x="1844986" y="1684504"/>
                  </a:lnTo>
                  <a:lnTo>
                    <a:pt x="1872703" y="1648376"/>
                  </a:lnTo>
                  <a:lnTo>
                    <a:pt x="1898844" y="1611021"/>
                  </a:lnTo>
                  <a:lnTo>
                    <a:pt x="1923360" y="1572488"/>
                  </a:lnTo>
                  <a:lnTo>
                    <a:pt x="1946200" y="1532826"/>
                  </a:lnTo>
                  <a:lnTo>
                    <a:pt x="1967315" y="1492087"/>
                  </a:lnTo>
                  <a:lnTo>
                    <a:pt x="1986655" y="1450318"/>
                  </a:lnTo>
                  <a:lnTo>
                    <a:pt x="2004170" y="1407571"/>
                  </a:lnTo>
                  <a:lnTo>
                    <a:pt x="2019812" y="1363894"/>
                  </a:lnTo>
                  <a:lnTo>
                    <a:pt x="2033529" y="1319338"/>
                  </a:lnTo>
                  <a:lnTo>
                    <a:pt x="2045272" y="1273952"/>
                  </a:lnTo>
                  <a:lnTo>
                    <a:pt x="2054992" y="1227787"/>
                  </a:lnTo>
                  <a:lnTo>
                    <a:pt x="2062638" y="1180891"/>
                  </a:lnTo>
                  <a:lnTo>
                    <a:pt x="2068161" y="1133315"/>
                  </a:lnTo>
                  <a:lnTo>
                    <a:pt x="2071512" y="1085108"/>
                  </a:lnTo>
                  <a:lnTo>
                    <a:pt x="2072640" y="1036320"/>
                  </a:lnTo>
                  <a:lnTo>
                    <a:pt x="2071512" y="987531"/>
                  </a:lnTo>
                  <a:lnTo>
                    <a:pt x="2068161" y="939324"/>
                  </a:lnTo>
                  <a:lnTo>
                    <a:pt x="2062638" y="891748"/>
                  </a:lnTo>
                  <a:lnTo>
                    <a:pt x="2054992" y="844852"/>
                  </a:lnTo>
                  <a:lnTo>
                    <a:pt x="2045272" y="798687"/>
                  </a:lnTo>
                  <a:lnTo>
                    <a:pt x="2033529" y="753301"/>
                  </a:lnTo>
                  <a:lnTo>
                    <a:pt x="2019812" y="708745"/>
                  </a:lnTo>
                  <a:lnTo>
                    <a:pt x="2004170" y="665068"/>
                  </a:lnTo>
                  <a:lnTo>
                    <a:pt x="1986655" y="622321"/>
                  </a:lnTo>
                  <a:lnTo>
                    <a:pt x="1967315" y="580552"/>
                  </a:lnTo>
                  <a:lnTo>
                    <a:pt x="1946200" y="539813"/>
                  </a:lnTo>
                  <a:lnTo>
                    <a:pt x="1923360" y="500151"/>
                  </a:lnTo>
                  <a:lnTo>
                    <a:pt x="1898844" y="461618"/>
                  </a:lnTo>
                  <a:lnTo>
                    <a:pt x="1872703" y="424263"/>
                  </a:lnTo>
                  <a:lnTo>
                    <a:pt x="1844986" y="388135"/>
                  </a:lnTo>
                  <a:lnTo>
                    <a:pt x="1815743" y="353285"/>
                  </a:lnTo>
                  <a:lnTo>
                    <a:pt x="1785023" y="319762"/>
                  </a:lnTo>
                  <a:lnTo>
                    <a:pt x="1752877" y="287616"/>
                  </a:lnTo>
                  <a:lnTo>
                    <a:pt x="1719354" y="256896"/>
                  </a:lnTo>
                  <a:lnTo>
                    <a:pt x="1684504" y="227653"/>
                  </a:lnTo>
                  <a:lnTo>
                    <a:pt x="1648376" y="199936"/>
                  </a:lnTo>
                  <a:lnTo>
                    <a:pt x="1611021" y="173795"/>
                  </a:lnTo>
                  <a:lnTo>
                    <a:pt x="1572488" y="149279"/>
                  </a:lnTo>
                  <a:lnTo>
                    <a:pt x="1532826" y="126439"/>
                  </a:lnTo>
                  <a:lnTo>
                    <a:pt x="1492087" y="105324"/>
                  </a:lnTo>
                  <a:lnTo>
                    <a:pt x="1450318" y="85984"/>
                  </a:lnTo>
                  <a:lnTo>
                    <a:pt x="1407571" y="68469"/>
                  </a:lnTo>
                  <a:lnTo>
                    <a:pt x="1363894" y="52827"/>
                  </a:lnTo>
                  <a:lnTo>
                    <a:pt x="1319338" y="39110"/>
                  </a:lnTo>
                  <a:lnTo>
                    <a:pt x="1273952" y="27367"/>
                  </a:lnTo>
                  <a:lnTo>
                    <a:pt x="1227787" y="17647"/>
                  </a:lnTo>
                  <a:lnTo>
                    <a:pt x="1180891" y="10001"/>
                  </a:lnTo>
                  <a:lnTo>
                    <a:pt x="1133315" y="4478"/>
                  </a:lnTo>
                  <a:lnTo>
                    <a:pt x="1085108" y="1127"/>
                  </a:lnTo>
                  <a:lnTo>
                    <a:pt x="103631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0" y="0"/>
              <a:ext cx="18288000" cy="1169035"/>
            </a:xfrm>
            <a:custGeom>
              <a:avLst/>
              <a:gdLst/>
              <a:ahLst/>
              <a:cxnLst/>
              <a:rect l="l" t="t" r="r" b="b"/>
              <a:pathLst>
                <a:path w="18288000" h="1169035">
                  <a:moveTo>
                    <a:pt x="18288000" y="0"/>
                  </a:moveTo>
                  <a:lnTo>
                    <a:pt x="0" y="0"/>
                  </a:lnTo>
                  <a:lnTo>
                    <a:pt x="0" y="1168907"/>
                  </a:lnTo>
                  <a:lnTo>
                    <a:pt x="18288000" y="1168907"/>
                  </a:lnTo>
                  <a:lnTo>
                    <a:pt x="182880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786180" y="6238494"/>
            <a:ext cx="1430655" cy="7080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4450" spc="110" b="1">
                <a:solidFill>
                  <a:srgbClr val="1E2F47"/>
                </a:solidFill>
                <a:latin typeface="Trebuchet MS"/>
                <a:cs typeface="Trebuchet MS"/>
              </a:rPr>
              <a:t>2024</a:t>
            </a:r>
            <a:endParaRPr sz="4450">
              <a:latin typeface="Trebuchet MS"/>
              <a:cs typeface="Trebuchet MS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1324102" y="6695693"/>
            <a:ext cx="355600" cy="7080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4450" spc="894" b="1">
                <a:solidFill>
                  <a:srgbClr val="1E2F47"/>
                </a:solidFill>
                <a:latin typeface="Trebuchet MS"/>
                <a:cs typeface="Trebuchet MS"/>
              </a:rPr>
              <a:t>-</a:t>
            </a:r>
            <a:endParaRPr sz="4450">
              <a:latin typeface="Trebuchet MS"/>
              <a:cs typeface="Trebuchet MS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862380" y="7152893"/>
            <a:ext cx="1278890" cy="7080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4450" spc="-140" b="1">
                <a:solidFill>
                  <a:srgbClr val="1E2F47"/>
                </a:solidFill>
                <a:latin typeface="Trebuchet MS"/>
                <a:cs typeface="Trebuchet MS"/>
              </a:rPr>
              <a:t>2031</a:t>
            </a:r>
            <a:endParaRPr sz="4450">
              <a:latin typeface="Trebuchet MS"/>
              <a:cs typeface="Trebuchet MS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4557140" y="6000175"/>
            <a:ext cx="1747520" cy="1725930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30480" marR="5080" indent="-18415">
              <a:lnSpc>
                <a:spcPct val="116599"/>
              </a:lnSpc>
              <a:spcBef>
                <a:spcPts val="140"/>
              </a:spcBef>
            </a:pPr>
            <a:r>
              <a:rPr dirty="0" sz="4750" spc="-55">
                <a:solidFill>
                  <a:srgbClr val="FFFFFF"/>
                </a:solidFill>
                <a:latin typeface="Arial"/>
                <a:cs typeface="Arial"/>
              </a:rPr>
              <a:t>CAGR </a:t>
            </a:r>
            <a:r>
              <a:rPr dirty="0" sz="4800" spc="-55">
                <a:solidFill>
                  <a:srgbClr val="FFFFFF"/>
                </a:solidFill>
                <a:latin typeface="Arial"/>
                <a:cs typeface="Arial"/>
              </a:rPr>
              <a:t>4.70%</a:t>
            </a:r>
            <a:endParaRPr sz="4800">
              <a:latin typeface="Arial"/>
              <a:cs typeface="Arial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5495290">
              <a:lnSpc>
                <a:spcPct val="100000"/>
              </a:lnSpc>
              <a:spcBef>
                <a:spcPts val="95"/>
              </a:spcBef>
            </a:pPr>
            <a:r>
              <a:rPr dirty="0" spc="-375">
                <a:solidFill>
                  <a:srgbClr val="FFFFFF"/>
                </a:solidFill>
              </a:rPr>
              <a:t>KEY</a:t>
            </a:r>
            <a:r>
              <a:rPr dirty="0" spc="-220">
                <a:solidFill>
                  <a:srgbClr val="FFFFFF"/>
                </a:solidFill>
              </a:rPr>
              <a:t> </a:t>
            </a:r>
            <a:r>
              <a:rPr dirty="0" spc="-50">
                <a:solidFill>
                  <a:srgbClr val="FFFFFF"/>
                </a:solidFill>
              </a:rPr>
              <a:t>INSIGHTS</a:t>
            </a:r>
          </a:p>
        </p:txBody>
      </p:sp>
      <p:grpSp>
        <p:nvGrpSpPr>
          <p:cNvPr id="13" name="object 13" descr=""/>
          <p:cNvGrpSpPr/>
          <p:nvPr/>
        </p:nvGrpSpPr>
        <p:grpSpPr>
          <a:xfrm>
            <a:off x="158495" y="2916935"/>
            <a:ext cx="8613775" cy="2607945"/>
            <a:chOff x="158495" y="2916935"/>
            <a:chExt cx="8613775" cy="2607945"/>
          </a:xfrm>
        </p:grpSpPr>
        <p:sp>
          <p:nvSpPr>
            <p:cNvPr id="14" name="object 14" descr=""/>
            <p:cNvSpPr/>
            <p:nvPr/>
          </p:nvSpPr>
          <p:spPr>
            <a:xfrm>
              <a:off x="158495" y="2916935"/>
              <a:ext cx="8613775" cy="2607945"/>
            </a:xfrm>
            <a:custGeom>
              <a:avLst/>
              <a:gdLst/>
              <a:ahLst/>
              <a:cxnLst/>
              <a:rect l="l" t="t" r="r" b="b"/>
              <a:pathLst>
                <a:path w="8613775" h="2607945">
                  <a:moveTo>
                    <a:pt x="7713853" y="0"/>
                  </a:moveTo>
                  <a:lnTo>
                    <a:pt x="899794" y="0"/>
                  </a:lnTo>
                  <a:lnTo>
                    <a:pt x="848824" y="1442"/>
                  </a:lnTo>
                  <a:lnTo>
                    <a:pt x="798263" y="5740"/>
                  </a:lnTo>
                  <a:lnTo>
                    <a:pt x="748222" y="12847"/>
                  </a:lnTo>
                  <a:lnTo>
                    <a:pt x="698810" y="22719"/>
                  </a:lnTo>
                  <a:lnTo>
                    <a:pt x="650138" y="35310"/>
                  </a:lnTo>
                  <a:lnTo>
                    <a:pt x="602316" y="50575"/>
                  </a:lnTo>
                  <a:lnTo>
                    <a:pt x="555453" y="68468"/>
                  </a:lnTo>
                  <a:lnTo>
                    <a:pt x="509660" y="88945"/>
                  </a:lnTo>
                  <a:lnTo>
                    <a:pt x="465048" y="111961"/>
                  </a:lnTo>
                  <a:lnTo>
                    <a:pt x="421725" y="137469"/>
                  </a:lnTo>
                  <a:lnTo>
                    <a:pt x="379803" y="165424"/>
                  </a:lnTo>
                  <a:lnTo>
                    <a:pt x="339391" y="195782"/>
                  </a:lnTo>
                  <a:lnTo>
                    <a:pt x="300599" y="228498"/>
                  </a:lnTo>
                  <a:lnTo>
                    <a:pt x="263537" y="263525"/>
                  </a:lnTo>
                  <a:lnTo>
                    <a:pt x="228517" y="300592"/>
                  </a:lnTo>
                  <a:lnTo>
                    <a:pt x="195806" y="339384"/>
                  </a:lnTo>
                  <a:lnTo>
                    <a:pt x="165451" y="379793"/>
                  </a:lnTo>
                  <a:lnTo>
                    <a:pt x="137496" y="421709"/>
                  </a:lnTo>
                  <a:lnTo>
                    <a:pt x="111986" y="465022"/>
                  </a:lnTo>
                  <a:lnTo>
                    <a:pt x="88969" y="509623"/>
                  </a:lnTo>
                  <a:lnTo>
                    <a:pt x="68489" y="555402"/>
                  </a:lnTo>
                  <a:lnTo>
                    <a:pt x="50592" y="602251"/>
                  </a:lnTo>
                  <a:lnTo>
                    <a:pt x="35323" y="650059"/>
                  </a:lnTo>
                  <a:lnTo>
                    <a:pt x="22728" y="698718"/>
                  </a:lnTo>
                  <a:lnTo>
                    <a:pt x="12853" y="748118"/>
                  </a:lnTo>
                  <a:lnTo>
                    <a:pt x="5742" y="798149"/>
                  </a:lnTo>
                  <a:lnTo>
                    <a:pt x="1443" y="848702"/>
                  </a:lnTo>
                  <a:lnTo>
                    <a:pt x="0" y="899668"/>
                  </a:lnTo>
                  <a:lnTo>
                    <a:pt x="0" y="1707896"/>
                  </a:lnTo>
                  <a:lnTo>
                    <a:pt x="1443" y="1758838"/>
                  </a:lnTo>
                  <a:lnTo>
                    <a:pt x="5742" y="1809374"/>
                  </a:lnTo>
                  <a:lnTo>
                    <a:pt x="12853" y="1859395"/>
                  </a:lnTo>
                  <a:lnTo>
                    <a:pt x="22728" y="1908790"/>
                  </a:lnTo>
                  <a:lnTo>
                    <a:pt x="35323" y="1957447"/>
                  </a:lnTo>
                  <a:lnTo>
                    <a:pt x="50592" y="2005259"/>
                  </a:lnTo>
                  <a:lnTo>
                    <a:pt x="68489" y="2052113"/>
                  </a:lnTo>
                  <a:lnTo>
                    <a:pt x="88969" y="2097900"/>
                  </a:lnTo>
                  <a:lnTo>
                    <a:pt x="111986" y="2142510"/>
                  </a:lnTo>
                  <a:lnTo>
                    <a:pt x="137496" y="2185832"/>
                  </a:lnTo>
                  <a:lnTo>
                    <a:pt x="165451" y="2227756"/>
                  </a:lnTo>
                  <a:lnTo>
                    <a:pt x="195806" y="2268172"/>
                  </a:lnTo>
                  <a:lnTo>
                    <a:pt x="228517" y="2306970"/>
                  </a:lnTo>
                  <a:lnTo>
                    <a:pt x="263537" y="2344039"/>
                  </a:lnTo>
                  <a:lnTo>
                    <a:pt x="300599" y="2379065"/>
                  </a:lnTo>
                  <a:lnTo>
                    <a:pt x="339391" y="2411781"/>
                  </a:lnTo>
                  <a:lnTo>
                    <a:pt x="379803" y="2442139"/>
                  </a:lnTo>
                  <a:lnTo>
                    <a:pt x="421725" y="2470094"/>
                  </a:lnTo>
                  <a:lnTo>
                    <a:pt x="465048" y="2495602"/>
                  </a:lnTo>
                  <a:lnTo>
                    <a:pt x="509660" y="2518618"/>
                  </a:lnTo>
                  <a:lnTo>
                    <a:pt x="555453" y="2539095"/>
                  </a:lnTo>
                  <a:lnTo>
                    <a:pt x="602316" y="2556988"/>
                  </a:lnTo>
                  <a:lnTo>
                    <a:pt x="650138" y="2572253"/>
                  </a:lnTo>
                  <a:lnTo>
                    <a:pt x="698810" y="2584844"/>
                  </a:lnTo>
                  <a:lnTo>
                    <a:pt x="748222" y="2594716"/>
                  </a:lnTo>
                  <a:lnTo>
                    <a:pt x="798263" y="2601823"/>
                  </a:lnTo>
                  <a:lnTo>
                    <a:pt x="848824" y="2606121"/>
                  </a:lnTo>
                  <a:lnTo>
                    <a:pt x="899794" y="2607564"/>
                  </a:lnTo>
                  <a:lnTo>
                    <a:pt x="7713853" y="2607564"/>
                  </a:lnTo>
                  <a:lnTo>
                    <a:pt x="7764820" y="2606121"/>
                  </a:lnTo>
                  <a:lnTo>
                    <a:pt x="7815378" y="2601823"/>
                  </a:lnTo>
                  <a:lnTo>
                    <a:pt x="7865417" y="2594716"/>
                  </a:lnTo>
                  <a:lnTo>
                    <a:pt x="7914827" y="2584844"/>
                  </a:lnTo>
                  <a:lnTo>
                    <a:pt x="7963498" y="2572253"/>
                  </a:lnTo>
                  <a:lnTo>
                    <a:pt x="8011319" y="2556988"/>
                  </a:lnTo>
                  <a:lnTo>
                    <a:pt x="8058181" y="2539095"/>
                  </a:lnTo>
                  <a:lnTo>
                    <a:pt x="8103974" y="2518618"/>
                  </a:lnTo>
                  <a:lnTo>
                    <a:pt x="8148588" y="2495602"/>
                  </a:lnTo>
                  <a:lnTo>
                    <a:pt x="8191913" y="2470094"/>
                  </a:lnTo>
                  <a:lnTo>
                    <a:pt x="8233839" y="2442139"/>
                  </a:lnTo>
                  <a:lnTo>
                    <a:pt x="8274256" y="2411781"/>
                  </a:lnTo>
                  <a:lnTo>
                    <a:pt x="8313054" y="2379065"/>
                  </a:lnTo>
                  <a:lnTo>
                    <a:pt x="8350123" y="2344039"/>
                  </a:lnTo>
                  <a:lnTo>
                    <a:pt x="8385149" y="2306970"/>
                  </a:lnTo>
                  <a:lnTo>
                    <a:pt x="8417865" y="2268172"/>
                  </a:lnTo>
                  <a:lnTo>
                    <a:pt x="8448223" y="2227756"/>
                  </a:lnTo>
                  <a:lnTo>
                    <a:pt x="8476178" y="2185832"/>
                  </a:lnTo>
                  <a:lnTo>
                    <a:pt x="8501686" y="2142510"/>
                  </a:lnTo>
                  <a:lnTo>
                    <a:pt x="8524702" y="2097900"/>
                  </a:lnTo>
                  <a:lnTo>
                    <a:pt x="8545179" y="2052113"/>
                  </a:lnTo>
                  <a:lnTo>
                    <a:pt x="8563072" y="2005259"/>
                  </a:lnTo>
                  <a:lnTo>
                    <a:pt x="8578337" y="1957447"/>
                  </a:lnTo>
                  <a:lnTo>
                    <a:pt x="8590928" y="1908790"/>
                  </a:lnTo>
                  <a:lnTo>
                    <a:pt x="8600800" y="1859395"/>
                  </a:lnTo>
                  <a:lnTo>
                    <a:pt x="8607907" y="1809374"/>
                  </a:lnTo>
                  <a:lnTo>
                    <a:pt x="8612205" y="1758838"/>
                  </a:lnTo>
                  <a:lnTo>
                    <a:pt x="8613648" y="1707896"/>
                  </a:lnTo>
                  <a:lnTo>
                    <a:pt x="8613648" y="899668"/>
                  </a:lnTo>
                  <a:lnTo>
                    <a:pt x="8612205" y="848702"/>
                  </a:lnTo>
                  <a:lnTo>
                    <a:pt x="8607907" y="798149"/>
                  </a:lnTo>
                  <a:lnTo>
                    <a:pt x="8600800" y="748118"/>
                  </a:lnTo>
                  <a:lnTo>
                    <a:pt x="8590928" y="698718"/>
                  </a:lnTo>
                  <a:lnTo>
                    <a:pt x="8578337" y="650059"/>
                  </a:lnTo>
                  <a:lnTo>
                    <a:pt x="8563072" y="602251"/>
                  </a:lnTo>
                  <a:lnTo>
                    <a:pt x="8545179" y="555402"/>
                  </a:lnTo>
                  <a:lnTo>
                    <a:pt x="8524702" y="509623"/>
                  </a:lnTo>
                  <a:lnTo>
                    <a:pt x="8501686" y="465022"/>
                  </a:lnTo>
                  <a:lnTo>
                    <a:pt x="8476178" y="421709"/>
                  </a:lnTo>
                  <a:lnTo>
                    <a:pt x="8448223" y="379793"/>
                  </a:lnTo>
                  <a:lnTo>
                    <a:pt x="8417865" y="339384"/>
                  </a:lnTo>
                  <a:lnTo>
                    <a:pt x="8385149" y="300592"/>
                  </a:lnTo>
                  <a:lnTo>
                    <a:pt x="8350123" y="263525"/>
                  </a:lnTo>
                  <a:lnTo>
                    <a:pt x="8313054" y="228498"/>
                  </a:lnTo>
                  <a:lnTo>
                    <a:pt x="8274256" y="195782"/>
                  </a:lnTo>
                  <a:lnTo>
                    <a:pt x="8233839" y="165424"/>
                  </a:lnTo>
                  <a:lnTo>
                    <a:pt x="8191913" y="137469"/>
                  </a:lnTo>
                  <a:lnTo>
                    <a:pt x="8148588" y="111961"/>
                  </a:lnTo>
                  <a:lnTo>
                    <a:pt x="8103974" y="88945"/>
                  </a:lnTo>
                  <a:lnTo>
                    <a:pt x="8058181" y="68468"/>
                  </a:lnTo>
                  <a:lnTo>
                    <a:pt x="8011319" y="50575"/>
                  </a:lnTo>
                  <a:lnTo>
                    <a:pt x="7963498" y="35310"/>
                  </a:lnTo>
                  <a:lnTo>
                    <a:pt x="7914827" y="22719"/>
                  </a:lnTo>
                  <a:lnTo>
                    <a:pt x="7865417" y="12847"/>
                  </a:lnTo>
                  <a:lnTo>
                    <a:pt x="7815378" y="5740"/>
                  </a:lnTo>
                  <a:lnTo>
                    <a:pt x="7764820" y="1442"/>
                  </a:lnTo>
                  <a:lnTo>
                    <a:pt x="7713853" y="0"/>
                  </a:lnTo>
                  <a:close/>
                </a:path>
              </a:pathLst>
            </a:custGeom>
            <a:solidFill>
              <a:srgbClr val="FB6363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5" name="object 1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3587" y="3236975"/>
              <a:ext cx="2104644" cy="2101596"/>
            </a:xfrm>
            <a:prstGeom prst="rect">
              <a:avLst/>
            </a:prstGeom>
          </p:spPr>
        </p:pic>
        <p:sp>
          <p:nvSpPr>
            <p:cNvPr id="16" name="object 16" descr=""/>
            <p:cNvSpPr/>
            <p:nvPr/>
          </p:nvSpPr>
          <p:spPr>
            <a:xfrm>
              <a:off x="464820" y="3153155"/>
              <a:ext cx="2072639" cy="2072639"/>
            </a:xfrm>
            <a:custGeom>
              <a:avLst/>
              <a:gdLst/>
              <a:ahLst/>
              <a:cxnLst/>
              <a:rect l="l" t="t" r="r" b="b"/>
              <a:pathLst>
                <a:path w="2072639" h="2072639">
                  <a:moveTo>
                    <a:pt x="1036319" y="0"/>
                  </a:moveTo>
                  <a:lnTo>
                    <a:pt x="987535" y="1127"/>
                  </a:lnTo>
                  <a:lnTo>
                    <a:pt x="939330" y="4478"/>
                  </a:lnTo>
                  <a:lnTo>
                    <a:pt x="891756" y="10001"/>
                  </a:lnTo>
                  <a:lnTo>
                    <a:pt x="844862" y="17647"/>
                  </a:lnTo>
                  <a:lnTo>
                    <a:pt x="798699" y="27367"/>
                  </a:lnTo>
                  <a:lnTo>
                    <a:pt x="753314" y="39110"/>
                  </a:lnTo>
                  <a:lnTo>
                    <a:pt x="708759" y="52827"/>
                  </a:lnTo>
                  <a:lnTo>
                    <a:pt x="665084" y="68469"/>
                  </a:lnTo>
                  <a:lnTo>
                    <a:pt x="622337" y="85984"/>
                  </a:lnTo>
                  <a:lnTo>
                    <a:pt x="580569" y="105324"/>
                  </a:lnTo>
                  <a:lnTo>
                    <a:pt x="539830" y="126439"/>
                  </a:lnTo>
                  <a:lnTo>
                    <a:pt x="500168" y="149279"/>
                  </a:lnTo>
                  <a:lnTo>
                    <a:pt x="461635" y="173795"/>
                  </a:lnTo>
                  <a:lnTo>
                    <a:pt x="424279" y="199936"/>
                  </a:lnTo>
                  <a:lnTo>
                    <a:pt x="388151" y="227653"/>
                  </a:lnTo>
                  <a:lnTo>
                    <a:pt x="353300" y="256896"/>
                  </a:lnTo>
                  <a:lnTo>
                    <a:pt x="319777" y="287616"/>
                  </a:lnTo>
                  <a:lnTo>
                    <a:pt x="287630" y="319762"/>
                  </a:lnTo>
                  <a:lnTo>
                    <a:pt x="256909" y="353285"/>
                  </a:lnTo>
                  <a:lnTo>
                    <a:pt x="227665" y="388135"/>
                  </a:lnTo>
                  <a:lnTo>
                    <a:pt x="199947" y="424263"/>
                  </a:lnTo>
                  <a:lnTo>
                    <a:pt x="173805" y="461618"/>
                  </a:lnTo>
                  <a:lnTo>
                    <a:pt x="149288" y="500151"/>
                  </a:lnTo>
                  <a:lnTo>
                    <a:pt x="126447" y="539813"/>
                  </a:lnTo>
                  <a:lnTo>
                    <a:pt x="105331" y="580552"/>
                  </a:lnTo>
                  <a:lnTo>
                    <a:pt x="85990" y="622321"/>
                  </a:lnTo>
                  <a:lnTo>
                    <a:pt x="68473" y="665068"/>
                  </a:lnTo>
                  <a:lnTo>
                    <a:pt x="52831" y="708745"/>
                  </a:lnTo>
                  <a:lnTo>
                    <a:pt x="39113" y="753301"/>
                  </a:lnTo>
                  <a:lnTo>
                    <a:pt x="27369" y="798687"/>
                  </a:lnTo>
                  <a:lnTo>
                    <a:pt x="17649" y="844852"/>
                  </a:lnTo>
                  <a:lnTo>
                    <a:pt x="10002" y="891748"/>
                  </a:lnTo>
                  <a:lnTo>
                    <a:pt x="4478" y="939324"/>
                  </a:lnTo>
                  <a:lnTo>
                    <a:pt x="1127" y="987531"/>
                  </a:lnTo>
                  <a:lnTo>
                    <a:pt x="0" y="1036320"/>
                  </a:lnTo>
                  <a:lnTo>
                    <a:pt x="1127" y="1085108"/>
                  </a:lnTo>
                  <a:lnTo>
                    <a:pt x="4478" y="1133315"/>
                  </a:lnTo>
                  <a:lnTo>
                    <a:pt x="10002" y="1180891"/>
                  </a:lnTo>
                  <a:lnTo>
                    <a:pt x="17649" y="1227787"/>
                  </a:lnTo>
                  <a:lnTo>
                    <a:pt x="27369" y="1273952"/>
                  </a:lnTo>
                  <a:lnTo>
                    <a:pt x="39113" y="1319338"/>
                  </a:lnTo>
                  <a:lnTo>
                    <a:pt x="52831" y="1363894"/>
                  </a:lnTo>
                  <a:lnTo>
                    <a:pt x="68473" y="1407571"/>
                  </a:lnTo>
                  <a:lnTo>
                    <a:pt x="85990" y="1450318"/>
                  </a:lnTo>
                  <a:lnTo>
                    <a:pt x="105331" y="1492087"/>
                  </a:lnTo>
                  <a:lnTo>
                    <a:pt x="126447" y="1532826"/>
                  </a:lnTo>
                  <a:lnTo>
                    <a:pt x="149288" y="1572488"/>
                  </a:lnTo>
                  <a:lnTo>
                    <a:pt x="173805" y="1611021"/>
                  </a:lnTo>
                  <a:lnTo>
                    <a:pt x="199947" y="1648376"/>
                  </a:lnTo>
                  <a:lnTo>
                    <a:pt x="227665" y="1684504"/>
                  </a:lnTo>
                  <a:lnTo>
                    <a:pt x="256909" y="1719354"/>
                  </a:lnTo>
                  <a:lnTo>
                    <a:pt x="287630" y="1752877"/>
                  </a:lnTo>
                  <a:lnTo>
                    <a:pt x="319777" y="1785023"/>
                  </a:lnTo>
                  <a:lnTo>
                    <a:pt x="353300" y="1815743"/>
                  </a:lnTo>
                  <a:lnTo>
                    <a:pt x="388151" y="1844986"/>
                  </a:lnTo>
                  <a:lnTo>
                    <a:pt x="424279" y="1872703"/>
                  </a:lnTo>
                  <a:lnTo>
                    <a:pt x="461635" y="1898844"/>
                  </a:lnTo>
                  <a:lnTo>
                    <a:pt x="500168" y="1923360"/>
                  </a:lnTo>
                  <a:lnTo>
                    <a:pt x="539830" y="1946200"/>
                  </a:lnTo>
                  <a:lnTo>
                    <a:pt x="580569" y="1967315"/>
                  </a:lnTo>
                  <a:lnTo>
                    <a:pt x="622337" y="1986655"/>
                  </a:lnTo>
                  <a:lnTo>
                    <a:pt x="665084" y="2004170"/>
                  </a:lnTo>
                  <a:lnTo>
                    <a:pt x="708759" y="2019812"/>
                  </a:lnTo>
                  <a:lnTo>
                    <a:pt x="753314" y="2033529"/>
                  </a:lnTo>
                  <a:lnTo>
                    <a:pt x="798699" y="2045272"/>
                  </a:lnTo>
                  <a:lnTo>
                    <a:pt x="844862" y="2054992"/>
                  </a:lnTo>
                  <a:lnTo>
                    <a:pt x="891756" y="2062638"/>
                  </a:lnTo>
                  <a:lnTo>
                    <a:pt x="939330" y="2068161"/>
                  </a:lnTo>
                  <a:lnTo>
                    <a:pt x="987535" y="2071512"/>
                  </a:lnTo>
                  <a:lnTo>
                    <a:pt x="1036319" y="2072640"/>
                  </a:lnTo>
                  <a:lnTo>
                    <a:pt x="1085108" y="2071512"/>
                  </a:lnTo>
                  <a:lnTo>
                    <a:pt x="1133315" y="2068161"/>
                  </a:lnTo>
                  <a:lnTo>
                    <a:pt x="1180891" y="2062638"/>
                  </a:lnTo>
                  <a:lnTo>
                    <a:pt x="1227787" y="2054992"/>
                  </a:lnTo>
                  <a:lnTo>
                    <a:pt x="1273952" y="2045272"/>
                  </a:lnTo>
                  <a:lnTo>
                    <a:pt x="1319338" y="2033529"/>
                  </a:lnTo>
                  <a:lnTo>
                    <a:pt x="1363894" y="2019812"/>
                  </a:lnTo>
                  <a:lnTo>
                    <a:pt x="1407571" y="2004170"/>
                  </a:lnTo>
                  <a:lnTo>
                    <a:pt x="1450318" y="1986655"/>
                  </a:lnTo>
                  <a:lnTo>
                    <a:pt x="1492087" y="1967315"/>
                  </a:lnTo>
                  <a:lnTo>
                    <a:pt x="1532826" y="1946200"/>
                  </a:lnTo>
                  <a:lnTo>
                    <a:pt x="1572488" y="1923360"/>
                  </a:lnTo>
                  <a:lnTo>
                    <a:pt x="1611021" y="1898844"/>
                  </a:lnTo>
                  <a:lnTo>
                    <a:pt x="1648376" y="1872703"/>
                  </a:lnTo>
                  <a:lnTo>
                    <a:pt x="1684504" y="1844986"/>
                  </a:lnTo>
                  <a:lnTo>
                    <a:pt x="1719354" y="1815743"/>
                  </a:lnTo>
                  <a:lnTo>
                    <a:pt x="1752877" y="1785023"/>
                  </a:lnTo>
                  <a:lnTo>
                    <a:pt x="1785023" y="1752877"/>
                  </a:lnTo>
                  <a:lnTo>
                    <a:pt x="1815743" y="1719354"/>
                  </a:lnTo>
                  <a:lnTo>
                    <a:pt x="1844986" y="1684504"/>
                  </a:lnTo>
                  <a:lnTo>
                    <a:pt x="1872703" y="1648376"/>
                  </a:lnTo>
                  <a:lnTo>
                    <a:pt x="1898844" y="1611021"/>
                  </a:lnTo>
                  <a:lnTo>
                    <a:pt x="1923360" y="1572488"/>
                  </a:lnTo>
                  <a:lnTo>
                    <a:pt x="1946200" y="1532826"/>
                  </a:lnTo>
                  <a:lnTo>
                    <a:pt x="1967315" y="1492087"/>
                  </a:lnTo>
                  <a:lnTo>
                    <a:pt x="1986655" y="1450318"/>
                  </a:lnTo>
                  <a:lnTo>
                    <a:pt x="2004170" y="1407571"/>
                  </a:lnTo>
                  <a:lnTo>
                    <a:pt x="2019812" y="1363894"/>
                  </a:lnTo>
                  <a:lnTo>
                    <a:pt x="2033529" y="1319338"/>
                  </a:lnTo>
                  <a:lnTo>
                    <a:pt x="2045272" y="1273952"/>
                  </a:lnTo>
                  <a:lnTo>
                    <a:pt x="2054992" y="1227787"/>
                  </a:lnTo>
                  <a:lnTo>
                    <a:pt x="2062638" y="1180891"/>
                  </a:lnTo>
                  <a:lnTo>
                    <a:pt x="2068161" y="1133315"/>
                  </a:lnTo>
                  <a:lnTo>
                    <a:pt x="2071512" y="1085108"/>
                  </a:lnTo>
                  <a:lnTo>
                    <a:pt x="2072640" y="1036320"/>
                  </a:lnTo>
                  <a:lnTo>
                    <a:pt x="2071512" y="987531"/>
                  </a:lnTo>
                  <a:lnTo>
                    <a:pt x="2068161" y="939324"/>
                  </a:lnTo>
                  <a:lnTo>
                    <a:pt x="2062638" y="891748"/>
                  </a:lnTo>
                  <a:lnTo>
                    <a:pt x="2054992" y="844852"/>
                  </a:lnTo>
                  <a:lnTo>
                    <a:pt x="2045272" y="798687"/>
                  </a:lnTo>
                  <a:lnTo>
                    <a:pt x="2033529" y="753301"/>
                  </a:lnTo>
                  <a:lnTo>
                    <a:pt x="2019812" y="708745"/>
                  </a:lnTo>
                  <a:lnTo>
                    <a:pt x="2004170" y="665068"/>
                  </a:lnTo>
                  <a:lnTo>
                    <a:pt x="1986655" y="622321"/>
                  </a:lnTo>
                  <a:lnTo>
                    <a:pt x="1967315" y="580552"/>
                  </a:lnTo>
                  <a:lnTo>
                    <a:pt x="1946200" y="539813"/>
                  </a:lnTo>
                  <a:lnTo>
                    <a:pt x="1923360" y="500151"/>
                  </a:lnTo>
                  <a:lnTo>
                    <a:pt x="1898844" y="461618"/>
                  </a:lnTo>
                  <a:lnTo>
                    <a:pt x="1872703" y="424263"/>
                  </a:lnTo>
                  <a:lnTo>
                    <a:pt x="1844986" y="388135"/>
                  </a:lnTo>
                  <a:lnTo>
                    <a:pt x="1815743" y="353285"/>
                  </a:lnTo>
                  <a:lnTo>
                    <a:pt x="1785023" y="319762"/>
                  </a:lnTo>
                  <a:lnTo>
                    <a:pt x="1752877" y="287616"/>
                  </a:lnTo>
                  <a:lnTo>
                    <a:pt x="1719354" y="256896"/>
                  </a:lnTo>
                  <a:lnTo>
                    <a:pt x="1684504" y="227653"/>
                  </a:lnTo>
                  <a:lnTo>
                    <a:pt x="1648376" y="199936"/>
                  </a:lnTo>
                  <a:lnTo>
                    <a:pt x="1611021" y="173795"/>
                  </a:lnTo>
                  <a:lnTo>
                    <a:pt x="1572488" y="149279"/>
                  </a:lnTo>
                  <a:lnTo>
                    <a:pt x="1532826" y="126439"/>
                  </a:lnTo>
                  <a:lnTo>
                    <a:pt x="1492087" y="105324"/>
                  </a:lnTo>
                  <a:lnTo>
                    <a:pt x="1450318" y="85984"/>
                  </a:lnTo>
                  <a:lnTo>
                    <a:pt x="1407571" y="68469"/>
                  </a:lnTo>
                  <a:lnTo>
                    <a:pt x="1363894" y="52827"/>
                  </a:lnTo>
                  <a:lnTo>
                    <a:pt x="1319338" y="39110"/>
                  </a:lnTo>
                  <a:lnTo>
                    <a:pt x="1273952" y="27367"/>
                  </a:lnTo>
                  <a:lnTo>
                    <a:pt x="1227787" y="17647"/>
                  </a:lnTo>
                  <a:lnTo>
                    <a:pt x="1180891" y="10001"/>
                  </a:lnTo>
                  <a:lnTo>
                    <a:pt x="1133315" y="4478"/>
                  </a:lnTo>
                  <a:lnTo>
                    <a:pt x="1085108" y="1127"/>
                  </a:lnTo>
                  <a:lnTo>
                    <a:pt x="103631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 descr=""/>
          <p:cNvSpPr txBox="1"/>
          <p:nvPr/>
        </p:nvSpPr>
        <p:spPr>
          <a:xfrm>
            <a:off x="786180" y="3738752"/>
            <a:ext cx="1430655" cy="7080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4450" spc="110" b="1">
                <a:solidFill>
                  <a:srgbClr val="1E2F47"/>
                </a:solidFill>
                <a:latin typeface="Trebuchet MS"/>
                <a:cs typeface="Trebuchet MS"/>
              </a:rPr>
              <a:t>2024</a:t>
            </a:r>
            <a:endParaRPr sz="4450">
              <a:latin typeface="Trebuchet MS"/>
              <a:cs typeface="Trebuchet MS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2841117" y="3154832"/>
            <a:ext cx="5182870" cy="1727200"/>
          </a:xfrm>
          <a:prstGeom prst="rect">
            <a:avLst/>
          </a:prstGeom>
        </p:spPr>
        <p:txBody>
          <a:bodyPr wrap="square" lIns="0" tIns="13208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40"/>
              </a:spcBef>
            </a:pPr>
            <a:r>
              <a:rPr dirty="0" sz="4800" spc="-335">
                <a:solidFill>
                  <a:srgbClr val="FFFFFF"/>
                </a:solidFill>
                <a:latin typeface="Arial"/>
                <a:cs typeface="Arial"/>
              </a:rPr>
              <a:t>MARKET</a:t>
            </a:r>
            <a:r>
              <a:rPr dirty="0" sz="4800" spc="-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800" spc="-450">
                <a:solidFill>
                  <a:srgbClr val="FFFFFF"/>
                </a:solidFill>
                <a:latin typeface="Arial"/>
                <a:cs typeface="Arial"/>
              </a:rPr>
              <a:t>SIZE</a:t>
            </a:r>
            <a:endParaRPr sz="48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990"/>
              </a:spcBef>
            </a:pPr>
            <a:r>
              <a:rPr dirty="0" sz="4750" spc="-165">
                <a:solidFill>
                  <a:srgbClr val="FFFFFF"/>
                </a:solidFill>
                <a:latin typeface="Arial"/>
                <a:cs typeface="Arial"/>
              </a:rPr>
              <a:t>USD</a:t>
            </a:r>
            <a:r>
              <a:rPr dirty="0" sz="4750" spc="-1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750" spc="190">
                <a:solidFill>
                  <a:srgbClr val="FFFFFF"/>
                </a:solidFill>
                <a:latin typeface="Arial"/>
                <a:cs typeface="Arial"/>
              </a:rPr>
              <a:t>968.2</a:t>
            </a:r>
            <a:r>
              <a:rPr dirty="0" sz="4750" spc="-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750" spc="315">
                <a:solidFill>
                  <a:srgbClr val="FFFFFF"/>
                </a:solidFill>
                <a:latin typeface="Arial"/>
                <a:cs typeface="Arial"/>
              </a:rPr>
              <a:t>million</a:t>
            </a:r>
            <a:endParaRPr sz="47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7999" cy="10286996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0" y="0"/>
              <a:ext cx="18288000" cy="1320165"/>
            </a:xfrm>
            <a:custGeom>
              <a:avLst/>
              <a:gdLst/>
              <a:ahLst/>
              <a:cxnLst/>
              <a:rect l="l" t="t" r="r" b="b"/>
              <a:pathLst>
                <a:path w="18288000" h="1320165">
                  <a:moveTo>
                    <a:pt x="18288000" y="0"/>
                  </a:moveTo>
                  <a:lnTo>
                    <a:pt x="0" y="0"/>
                  </a:lnTo>
                  <a:lnTo>
                    <a:pt x="0" y="1319783"/>
                  </a:lnTo>
                  <a:lnTo>
                    <a:pt x="18288000" y="1319783"/>
                  </a:lnTo>
                  <a:lnTo>
                    <a:pt x="18288000" y="0"/>
                  </a:lnTo>
                  <a:close/>
                </a:path>
              </a:pathLst>
            </a:custGeom>
            <a:solidFill>
              <a:srgbClr val="000000">
                <a:alpha val="69802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1965960" y="2967227"/>
              <a:ext cx="6590030" cy="2787650"/>
            </a:xfrm>
            <a:custGeom>
              <a:avLst/>
              <a:gdLst/>
              <a:ahLst/>
              <a:cxnLst/>
              <a:rect l="l" t="t" r="r" b="b"/>
              <a:pathLst>
                <a:path w="6590030" h="2787650">
                  <a:moveTo>
                    <a:pt x="6490335" y="0"/>
                  </a:moveTo>
                  <a:lnTo>
                    <a:pt x="99440" y="0"/>
                  </a:lnTo>
                  <a:lnTo>
                    <a:pt x="60811" y="7840"/>
                  </a:lnTo>
                  <a:lnTo>
                    <a:pt x="29194" y="29194"/>
                  </a:lnTo>
                  <a:lnTo>
                    <a:pt x="7840" y="60811"/>
                  </a:lnTo>
                  <a:lnTo>
                    <a:pt x="0" y="99441"/>
                  </a:lnTo>
                  <a:lnTo>
                    <a:pt x="0" y="2687955"/>
                  </a:lnTo>
                  <a:lnTo>
                    <a:pt x="7840" y="2726584"/>
                  </a:lnTo>
                  <a:lnTo>
                    <a:pt x="29194" y="2758201"/>
                  </a:lnTo>
                  <a:lnTo>
                    <a:pt x="60811" y="2779555"/>
                  </a:lnTo>
                  <a:lnTo>
                    <a:pt x="99440" y="2787396"/>
                  </a:lnTo>
                  <a:lnTo>
                    <a:pt x="6490335" y="2787396"/>
                  </a:lnTo>
                  <a:lnTo>
                    <a:pt x="6528964" y="2779555"/>
                  </a:lnTo>
                  <a:lnTo>
                    <a:pt x="6560581" y="2758201"/>
                  </a:lnTo>
                  <a:lnTo>
                    <a:pt x="6581935" y="2726584"/>
                  </a:lnTo>
                  <a:lnTo>
                    <a:pt x="6589775" y="2687955"/>
                  </a:lnTo>
                  <a:lnTo>
                    <a:pt x="6589775" y="99441"/>
                  </a:lnTo>
                  <a:lnTo>
                    <a:pt x="6581935" y="60811"/>
                  </a:lnTo>
                  <a:lnTo>
                    <a:pt x="6560581" y="29194"/>
                  </a:lnTo>
                  <a:lnTo>
                    <a:pt x="6528964" y="7840"/>
                  </a:lnTo>
                  <a:lnTo>
                    <a:pt x="6490335" y="0"/>
                  </a:lnTo>
                  <a:close/>
                </a:path>
              </a:pathLst>
            </a:custGeom>
            <a:solidFill>
              <a:srgbClr val="466E1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0" y="3963923"/>
              <a:ext cx="3188335" cy="821690"/>
            </a:xfrm>
            <a:custGeom>
              <a:avLst/>
              <a:gdLst/>
              <a:ahLst/>
              <a:cxnLst/>
              <a:rect l="l" t="t" r="r" b="b"/>
              <a:pathLst>
                <a:path w="3188335" h="821689">
                  <a:moveTo>
                    <a:pt x="2893059" y="0"/>
                  </a:moveTo>
                  <a:lnTo>
                    <a:pt x="0" y="0"/>
                  </a:lnTo>
                  <a:lnTo>
                    <a:pt x="0" y="821436"/>
                  </a:lnTo>
                  <a:lnTo>
                    <a:pt x="3188207" y="821436"/>
                  </a:lnTo>
                  <a:lnTo>
                    <a:pt x="2893059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1965960" y="5990844"/>
              <a:ext cx="6590030" cy="2787650"/>
            </a:xfrm>
            <a:custGeom>
              <a:avLst/>
              <a:gdLst/>
              <a:ahLst/>
              <a:cxnLst/>
              <a:rect l="l" t="t" r="r" b="b"/>
              <a:pathLst>
                <a:path w="6590030" h="2787650">
                  <a:moveTo>
                    <a:pt x="6490335" y="0"/>
                  </a:moveTo>
                  <a:lnTo>
                    <a:pt x="99440" y="0"/>
                  </a:lnTo>
                  <a:lnTo>
                    <a:pt x="60811" y="7840"/>
                  </a:lnTo>
                  <a:lnTo>
                    <a:pt x="29194" y="29194"/>
                  </a:lnTo>
                  <a:lnTo>
                    <a:pt x="7840" y="60811"/>
                  </a:lnTo>
                  <a:lnTo>
                    <a:pt x="0" y="99440"/>
                  </a:lnTo>
                  <a:lnTo>
                    <a:pt x="0" y="2687954"/>
                  </a:lnTo>
                  <a:lnTo>
                    <a:pt x="7840" y="2726584"/>
                  </a:lnTo>
                  <a:lnTo>
                    <a:pt x="29194" y="2758201"/>
                  </a:lnTo>
                  <a:lnTo>
                    <a:pt x="60811" y="2779555"/>
                  </a:lnTo>
                  <a:lnTo>
                    <a:pt x="99440" y="2787395"/>
                  </a:lnTo>
                  <a:lnTo>
                    <a:pt x="6490335" y="2787395"/>
                  </a:lnTo>
                  <a:lnTo>
                    <a:pt x="6528964" y="2779555"/>
                  </a:lnTo>
                  <a:lnTo>
                    <a:pt x="6560581" y="2758201"/>
                  </a:lnTo>
                  <a:lnTo>
                    <a:pt x="6581935" y="2726584"/>
                  </a:lnTo>
                  <a:lnTo>
                    <a:pt x="6589775" y="2687954"/>
                  </a:lnTo>
                  <a:lnTo>
                    <a:pt x="6589775" y="99440"/>
                  </a:lnTo>
                  <a:lnTo>
                    <a:pt x="6581935" y="60811"/>
                  </a:lnTo>
                  <a:lnTo>
                    <a:pt x="6560581" y="29194"/>
                  </a:lnTo>
                  <a:lnTo>
                    <a:pt x="6528964" y="7840"/>
                  </a:lnTo>
                  <a:lnTo>
                    <a:pt x="6490335" y="0"/>
                  </a:lnTo>
                  <a:close/>
                </a:path>
              </a:pathLst>
            </a:custGeom>
            <a:solidFill>
              <a:srgbClr val="FB636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0" y="6909816"/>
              <a:ext cx="3188335" cy="821690"/>
            </a:xfrm>
            <a:custGeom>
              <a:avLst/>
              <a:gdLst/>
              <a:ahLst/>
              <a:cxnLst/>
              <a:rect l="l" t="t" r="r" b="b"/>
              <a:pathLst>
                <a:path w="3188335" h="821690">
                  <a:moveTo>
                    <a:pt x="2893059" y="0"/>
                  </a:moveTo>
                  <a:lnTo>
                    <a:pt x="0" y="0"/>
                  </a:lnTo>
                  <a:lnTo>
                    <a:pt x="0" y="821436"/>
                  </a:lnTo>
                  <a:lnTo>
                    <a:pt x="3188207" y="821436"/>
                  </a:lnTo>
                  <a:lnTo>
                    <a:pt x="2893059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11698223" y="2967227"/>
              <a:ext cx="6590030" cy="2787650"/>
            </a:xfrm>
            <a:custGeom>
              <a:avLst/>
              <a:gdLst/>
              <a:ahLst/>
              <a:cxnLst/>
              <a:rect l="l" t="t" r="r" b="b"/>
              <a:pathLst>
                <a:path w="6590030" h="2787650">
                  <a:moveTo>
                    <a:pt x="6490335" y="0"/>
                  </a:moveTo>
                  <a:lnTo>
                    <a:pt x="99441" y="0"/>
                  </a:lnTo>
                  <a:lnTo>
                    <a:pt x="60811" y="7840"/>
                  </a:lnTo>
                  <a:lnTo>
                    <a:pt x="29194" y="29194"/>
                  </a:lnTo>
                  <a:lnTo>
                    <a:pt x="7840" y="60811"/>
                  </a:lnTo>
                  <a:lnTo>
                    <a:pt x="0" y="99441"/>
                  </a:lnTo>
                  <a:lnTo>
                    <a:pt x="0" y="2687955"/>
                  </a:lnTo>
                  <a:lnTo>
                    <a:pt x="7840" y="2726584"/>
                  </a:lnTo>
                  <a:lnTo>
                    <a:pt x="29194" y="2758201"/>
                  </a:lnTo>
                  <a:lnTo>
                    <a:pt x="60811" y="2779555"/>
                  </a:lnTo>
                  <a:lnTo>
                    <a:pt x="99441" y="2787396"/>
                  </a:lnTo>
                  <a:lnTo>
                    <a:pt x="6490335" y="2787396"/>
                  </a:lnTo>
                  <a:lnTo>
                    <a:pt x="6528964" y="2779555"/>
                  </a:lnTo>
                  <a:lnTo>
                    <a:pt x="6560581" y="2758201"/>
                  </a:lnTo>
                  <a:lnTo>
                    <a:pt x="6581935" y="2726584"/>
                  </a:lnTo>
                  <a:lnTo>
                    <a:pt x="6589776" y="2687955"/>
                  </a:lnTo>
                  <a:lnTo>
                    <a:pt x="6589776" y="99441"/>
                  </a:lnTo>
                  <a:lnTo>
                    <a:pt x="6581935" y="60811"/>
                  </a:lnTo>
                  <a:lnTo>
                    <a:pt x="6560581" y="29194"/>
                  </a:lnTo>
                  <a:lnTo>
                    <a:pt x="6528964" y="7840"/>
                  </a:lnTo>
                  <a:lnTo>
                    <a:pt x="6490335" y="0"/>
                  </a:lnTo>
                  <a:close/>
                </a:path>
              </a:pathLst>
            </a:custGeom>
            <a:solidFill>
              <a:srgbClr val="FB636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9413747" y="3963923"/>
              <a:ext cx="3507104" cy="821690"/>
            </a:xfrm>
            <a:custGeom>
              <a:avLst/>
              <a:gdLst/>
              <a:ahLst/>
              <a:cxnLst/>
              <a:rect l="l" t="t" r="r" b="b"/>
              <a:pathLst>
                <a:path w="3507104" h="821689">
                  <a:moveTo>
                    <a:pt x="3211576" y="0"/>
                  </a:moveTo>
                  <a:lnTo>
                    <a:pt x="0" y="0"/>
                  </a:lnTo>
                  <a:lnTo>
                    <a:pt x="0" y="821436"/>
                  </a:lnTo>
                  <a:lnTo>
                    <a:pt x="3506724" y="821436"/>
                  </a:lnTo>
                  <a:lnTo>
                    <a:pt x="3211576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11698223" y="5990844"/>
              <a:ext cx="6590030" cy="2787650"/>
            </a:xfrm>
            <a:custGeom>
              <a:avLst/>
              <a:gdLst/>
              <a:ahLst/>
              <a:cxnLst/>
              <a:rect l="l" t="t" r="r" b="b"/>
              <a:pathLst>
                <a:path w="6590030" h="2787650">
                  <a:moveTo>
                    <a:pt x="6490335" y="0"/>
                  </a:moveTo>
                  <a:lnTo>
                    <a:pt x="99441" y="0"/>
                  </a:lnTo>
                  <a:lnTo>
                    <a:pt x="60811" y="7840"/>
                  </a:lnTo>
                  <a:lnTo>
                    <a:pt x="29194" y="29194"/>
                  </a:lnTo>
                  <a:lnTo>
                    <a:pt x="7840" y="60811"/>
                  </a:lnTo>
                  <a:lnTo>
                    <a:pt x="0" y="99440"/>
                  </a:lnTo>
                  <a:lnTo>
                    <a:pt x="0" y="2687954"/>
                  </a:lnTo>
                  <a:lnTo>
                    <a:pt x="7840" y="2726584"/>
                  </a:lnTo>
                  <a:lnTo>
                    <a:pt x="29194" y="2758201"/>
                  </a:lnTo>
                  <a:lnTo>
                    <a:pt x="60811" y="2779555"/>
                  </a:lnTo>
                  <a:lnTo>
                    <a:pt x="99441" y="2787395"/>
                  </a:lnTo>
                  <a:lnTo>
                    <a:pt x="6490335" y="2787395"/>
                  </a:lnTo>
                  <a:lnTo>
                    <a:pt x="6528964" y="2779555"/>
                  </a:lnTo>
                  <a:lnTo>
                    <a:pt x="6560581" y="2758201"/>
                  </a:lnTo>
                  <a:lnTo>
                    <a:pt x="6581935" y="2726584"/>
                  </a:lnTo>
                  <a:lnTo>
                    <a:pt x="6589776" y="2687954"/>
                  </a:lnTo>
                  <a:lnTo>
                    <a:pt x="6589776" y="99440"/>
                  </a:lnTo>
                  <a:lnTo>
                    <a:pt x="6581935" y="60811"/>
                  </a:lnTo>
                  <a:lnTo>
                    <a:pt x="6560581" y="29194"/>
                  </a:lnTo>
                  <a:lnTo>
                    <a:pt x="6528964" y="7840"/>
                  </a:lnTo>
                  <a:lnTo>
                    <a:pt x="6490335" y="0"/>
                  </a:lnTo>
                  <a:close/>
                </a:path>
              </a:pathLst>
            </a:custGeom>
            <a:solidFill>
              <a:srgbClr val="466E1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9413747" y="6909816"/>
              <a:ext cx="3507104" cy="821690"/>
            </a:xfrm>
            <a:custGeom>
              <a:avLst/>
              <a:gdLst/>
              <a:ahLst/>
              <a:cxnLst/>
              <a:rect l="l" t="t" r="r" b="b"/>
              <a:pathLst>
                <a:path w="3507104" h="821690">
                  <a:moveTo>
                    <a:pt x="3211576" y="0"/>
                  </a:moveTo>
                  <a:lnTo>
                    <a:pt x="0" y="0"/>
                  </a:lnTo>
                  <a:lnTo>
                    <a:pt x="0" y="821436"/>
                  </a:lnTo>
                  <a:lnTo>
                    <a:pt x="3506724" y="821436"/>
                  </a:lnTo>
                  <a:lnTo>
                    <a:pt x="3211576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651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200">
                <a:solidFill>
                  <a:srgbClr val="FFFFFF"/>
                </a:solidFill>
              </a:rPr>
              <a:t>REVENUE</a:t>
            </a:r>
            <a:r>
              <a:rPr dirty="0" sz="6000" spc="-235">
                <a:solidFill>
                  <a:srgbClr val="FFFFFF"/>
                </a:solidFill>
              </a:rPr>
              <a:t> </a:t>
            </a:r>
            <a:r>
              <a:rPr dirty="0" sz="6000" spc="-110">
                <a:solidFill>
                  <a:srgbClr val="FFFFFF"/>
                </a:solidFill>
              </a:rPr>
              <a:t>MARKET</a:t>
            </a:r>
            <a:r>
              <a:rPr dirty="0" sz="6000" spc="-310">
                <a:solidFill>
                  <a:srgbClr val="FFFFFF"/>
                </a:solidFill>
              </a:rPr>
              <a:t> </a:t>
            </a:r>
            <a:r>
              <a:rPr dirty="0" sz="6000" spc="-190">
                <a:solidFill>
                  <a:srgbClr val="FFFFFF"/>
                </a:solidFill>
              </a:rPr>
              <a:t>SHARE</a:t>
            </a:r>
            <a:r>
              <a:rPr dirty="0" sz="6000" spc="-225">
                <a:solidFill>
                  <a:srgbClr val="FFFFFF"/>
                </a:solidFill>
              </a:rPr>
              <a:t> </a:t>
            </a:r>
            <a:r>
              <a:rPr dirty="0" sz="6000" spc="-30">
                <a:solidFill>
                  <a:srgbClr val="FFFFFF"/>
                </a:solidFill>
              </a:rPr>
              <a:t>BY</a:t>
            </a:r>
            <a:r>
              <a:rPr dirty="0" sz="6000" spc="-285">
                <a:solidFill>
                  <a:srgbClr val="FFFFFF"/>
                </a:solidFill>
              </a:rPr>
              <a:t> </a:t>
            </a:r>
            <a:r>
              <a:rPr dirty="0" sz="6000" spc="-155">
                <a:solidFill>
                  <a:srgbClr val="FFFFFF"/>
                </a:solidFill>
              </a:rPr>
              <a:t>SEGMENTS</a:t>
            </a:r>
            <a:r>
              <a:rPr dirty="0" sz="6000" spc="-254">
                <a:solidFill>
                  <a:srgbClr val="FFFFFF"/>
                </a:solidFill>
              </a:rPr>
              <a:t> </a:t>
            </a:r>
            <a:r>
              <a:rPr dirty="0" sz="6000" spc="130">
                <a:solidFill>
                  <a:srgbClr val="FFFFFF"/>
                </a:solidFill>
              </a:rPr>
              <a:t>2022</a:t>
            </a:r>
            <a:endParaRPr sz="6000"/>
          </a:p>
        </p:txBody>
      </p:sp>
      <p:sp>
        <p:nvSpPr>
          <p:cNvPr id="14" name="object 14" descr=""/>
          <p:cNvSpPr txBox="1"/>
          <p:nvPr/>
        </p:nvSpPr>
        <p:spPr>
          <a:xfrm>
            <a:off x="3408045" y="3487598"/>
            <a:ext cx="3985895" cy="1144270"/>
          </a:xfrm>
          <a:prstGeom prst="rect">
            <a:avLst/>
          </a:prstGeom>
        </p:spPr>
        <p:txBody>
          <a:bodyPr wrap="square" lIns="0" tIns="98425" rIns="0" bIns="0" rtlCol="0" vert="horz">
            <a:spAutoFit/>
          </a:bodyPr>
          <a:lstStyle/>
          <a:p>
            <a:pPr marL="350520" indent="-337820">
              <a:lnSpc>
                <a:spcPct val="100000"/>
              </a:lnSpc>
              <a:spcBef>
                <a:spcPts val="775"/>
              </a:spcBef>
              <a:buFont typeface="Arial"/>
              <a:buChar char="•"/>
              <a:tabLst>
                <a:tab pos="350520" algn="l"/>
              </a:tabLst>
            </a:pPr>
            <a:r>
              <a:rPr dirty="0" sz="3100" spc="125">
                <a:solidFill>
                  <a:srgbClr val="FFFFFF"/>
                </a:solidFill>
                <a:latin typeface="Verdana"/>
                <a:cs typeface="Verdana"/>
              </a:rPr>
              <a:t>White</a:t>
            </a:r>
            <a:r>
              <a:rPr dirty="0" sz="31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25">
                <a:solidFill>
                  <a:srgbClr val="FFFFFF"/>
                </a:solidFill>
                <a:latin typeface="Verdana"/>
                <a:cs typeface="Verdana"/>
              </a:rPr>
              <a:t>Guava</a:t>
            </a:r>
            <a:r>
              <a:rPr dirty="0" sz="31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145">
                <a:solidFill>
                  <a:srgbClr val="FFFFFF"/>
                </a:solidFill>
                <a:latin typeface="Verdana"/>
                <a:cs typeface="Verdana"/>
              </a:rPr>
              <a:t>Pulp</a:t>
            </a:r>
            <a:endParaRPr sz="3100">
              <a:latin typeface="Verdana"/>
              <a:cs typeface="Verdana"/>
            </a:endParaRPr>
          </a:p>
          <a:p>
            <a:pPr marL="350520" indent="-337820">
              <a:lnSpc>
                <a:spcPct val="100000"/>
              </a:lnSpc>
              <a:spcBef>
                <a:spcPts val="685"/>
              </a:spcBef>
              <a:buFont typeface="Arial"/>
              <a:buChar char="•"/>
              <a:tabLst>
                <a:tab pos="350520" algn="l"/>
              </a:tabLst>
            </a:pPr>
            <a:r>
              <a:rPr dirty="0" sz="3100" spc="130">
                <a:solidFill>
                  <a:srgbClr val="FFFFFF"/>
                </a:solidFill>
                <a:latin typeface="Verdana"/>
                <a:cs typeface="Verdana"/>
              </a:rPr>
              <a:t>Pink</a:t>
            </a:r>
            <a:r>
              <a:rPr dirty="0" sz="31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20">
                <a:solidFill>
                  <a:srgbClr val="FFFFFF"/>
                </a:solidFill>
                <a:latin typeface="Verdana"/>
                <a:cs typeface="Verdana"/>
              </a:rPr>
              <a:t>Guava</a:t>
            </a:r>
            <a:r>
              <a:rPr dirty="0" sz="31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145">
                <a:solidFill>
                  <a:srgbClr val="FFFFFF"/>
                </a:solidFill>
                <a:latin typeface="Verdana"/>
                <a:cs typeface="Verdana"/>
              </a:rPr>
              <a:t>Pulp</a:t>
            </a:r>
            <a:endParaRPr sz="3100">
              <a:latin typeface="Verdana"/>
              <a:cs typeface="Verdana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618236" y="3958590"/>
            <a:ext cx="1632585" cy="806450"/>
          </a:xfrm>
          <a:prstGeom prst="rect">
            <a:avLst/>
          </a:prstGeom>
        </p:spPr>
        <p:txBody>
          <a:bodyPr wrap="square" lIns="0" tIns="80645" rIns="0" bIns="0" rtlCol="0" vert="horz">
            <a:spAutoFit/>
          </a:bodyPr>
          <a:lstStyle/>
          <a:p>
            <a:pPr marL="12700" marR="5080" indent="97155">
              <a:lnSpc>
                <a:spcPts val="2810"/>
              </a:lnSpc>
              <a:spcBef>
                <a:spcPts val="635"/>
              </a:spcBef>
            </a:pPr>
            <a:r>
              <a:rPr dirty="0" sz="2750" spc="75">
                <a:solidFill>
                  <a:srgbClr val="43B4BD"/>
                </a:solidFill>
                <a:latin typeface="Verdana"/>
                <a:cs typeface="Verdana"/>
              </a:rPr>
              <a:t>Product </a:t>
            </a:r>
            <a:r>
              <a:rPr dirty="0" sz="2750" spc="-10">
                <a:solidFill>
                  <a:srgbClr val="43B4BD"/>
                </a:solidFill>
                <a:latin typeface="Verdana"/>
                <a:cs typeface="Verdana"/>
              </a:rPr>
              <a:t>Segment</a:t>
            </a:r>
            <a:endParaRPr sz="2750">
              <a:latin typeface="Verdana"/>
              <a:cs typeface="Verdana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3513835" y="6395757"/>
            <a:ext cx="2533015" cy="1702435"/>
          </a:xfrm>
          <a:prstGeom prst="rect">
            <a:avLst/>
          </a:prstGeom>
        </p:spPr>
        <p:txBody>
          <a:bodyPr wrap="square" lIns="0" tIns="98425" rIns="0" bIns="0" rtlCol="0" vert="horz">
            <a:spAutoFit/>
          </a:bodyPr>
          <a:lstStyle/>
          <a:p>
            <a:pPr marL="350520" indent="-337820">
              <a:lnSpc>
                <a:spcPct val="100000"/>
              </a:lnSpc>
              <a:spcBef>
                <a:spcPts val="775"/>
              </a:spcBef>
              <a:buFont typeface="Arial"/>
              <a:buChar char="•"/>
              <a:tabLst>
                <a:tab pos="350520" algn="l"/>
              </a:tabLst>
            </a:pPr>
            <a:r>
              <a:rPr dirty="0" sz="3100">
                <a:solidFill>
                  <a:srgbClr val="FFFFFF"/>
                </a:solidFill>
                <a:latin typeface="Verdana"/>
                <a:cs typeface="Verdana"/>
              </a:rPr>
              <a:t>Fresh</a:t>
            </a:r>
            <a:r>
              <a:rPr dirty="0" sz="3100" spc="-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45">
                <a:solidFill>
                  <a:srgbClr val="FFFFFF"/>
                </a:solidFill>
                <a:latin typeface="Verdana"/>
                <a:cs typeface="Verdana"/>
              </a:rPr>
              <a:t>Fruit</a:t>
            </a:r>
            <a:endParaRPr sz="3100">
              <a:latin typeface="Verdana"/>
              <a:cs typeface="Verdana"/>
            </a:endParaRPr>
          </a:p>
          <a:p>
            <a:pPr marL="350520" indent="-337820">
              <a:lnSpc>
                <a:spcPct val="100000"/>
              </a:lnSpc>
              <a:spcBef>
                <a:spcPts val="680"/>
              </a:spcBef>
              <a:buFont typeface="Arial"/>
              <a:buChar char="•"/>
              <a:tabLst>
                <a:tab pos="350520" algn="l"/>
              </a:tabLst>
            </a:pPr>
            <a:r>
              <a:rPr dirty="0" sz="3100" spc="120">
                <a:solidFill>
                  <a:srgbClr val="FFFFFF"/>
                </a:solidFill>
                <a:latin typeface="Verdana"/>
                <a:cs typeface="Verdana"/>
              </a:rPr>
              <a:t>Jam</a:t>
            </a:r>
            <a:endParaRPr sz="3100">
              <a:latin typeface="Verdana"/>
              <a:cs typeface="Verdana"/>
            </a:endParaRPr>
          </a:p>
          <a:p>
            <a:pPr marL="350520" indent="-33782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0520" algn="l"/>
              </a:tabLst>
            </a:pPr>
            <a:r>
              <a:rPr dirty="0" sz="3100" spc="80">
                <a:solidFill>
                  <a:srgbClr val="FFFFFF"/>
                </a:solidFill>
                <a:latin typeface="Verdana"/>
                <a:cs typeface="Verdana"/>
              </a:rPr>
              <a:t>Juice</a:t>
            </a:r>
            <a:endParaRPr sz="3100">
              <a:latin typeface="Verdana"/>
              <a:cs typeface="Verdana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151892" y="7080250"/>
            <a:ext cx="2564765" cy="45021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2750" spc="-25">
                <a:solidFill>
                  <a:srgbClr val="43B4BD"/>
                </a:solidFill>
                <a:latin typeface="Verdana"/>
                <a:cs typeface="Verdana"/>
              </a:rPr>
              <a:t>Type</a:t>
            </a:r>
            <a:r>
              <a:rPr dirty="0" sz="2750" spc="-220">
                <a:solidFill>
                  <a:srgbClr val="43B4BD"/>
                </a:solidFill>
                <a:latin typeface="Verdana"/>
                <a:cs typeface="Verdana"/>
              </a:rPr>
              <a:t> </a:t>
            </a:r>
            <a:r>
              <a:rPr dirty="0" sz="2750" spc="-10">
                <a:solidFill>
                  <a:srgbClr val="43B4BD"/>
                </a:solidFill>
                <a:latin typeface="Verdana"/>
                <a:cs typeface="Verdana"/>
              </a:rPr>
              <a:t>Segment</a:t>
            </a:r>
            <a:endParaRPr sz="2750">
              <a:latin typeface="Verdana"/>
              <a:cs typeface="Verdana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13389990" y="3144176"/>
            <a:ext cx="4032250" cy="2261235"/>
          </a:xfrm>
          <a:prstGeom prst="rect">
            <a:avLst/>
          </a:prstGeom>
        </p:spPr>
        <p:txBody>
          <a:bodyPr wrap="square" lIns="0" tIns="98425" rIns="0" bIns="0" rtlCol="0" vert="horz">
            <a:spAutoFit/>
          </a:bodyPr>
          <a:lstStyle/>
          <a:p>
            <a:pPr marL="350520" indent="-337820">
              <a:lnSpc>
                <a:spcPct val="100000"/>
              </a:lnSpc>
              <a:spcBef>
                <a:spcPts val="775"/>
              </a:spcBef>
              <a:buFont typeface="Arial"/>
              <a:buChar char="•"/>
              <a:tabLst>
                <a:tab pos="350520" algn="l"/>
              </a:tabLst>
            </a:pPr>
            <a:r>
              <a:rPr dirty="0" sz="3100" spc="130">
                <a:solidFill>
                  <a:srgbClr val="FFFFFF"/>
                </a:solidFill>
                <a:latin typeface="Verdana"/>
                <a:cs typeface="Verdana"/>
              </a:rPr>
              <a:t>Food</a:t>
            </a:r>
            <a:r>
              <a:rPr dirty="0" sz="31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10">
                <a:solidFill>
                  <a:srgbClr val="FFFFFF"/>
                </a:solidFill>
                <a:latin typeface="Verdana"/>
                <a:cs typeface="Verdana"/>
              </a:rPr>
              <a:t>Industry</a:t>
            </a:r>
            <a:endParaRPr sz="3100">
              <a:latin typeface="Verdana"/>
              <a:cs typeface="Verdana"/>
            </a:endParaRPr>
          </a:p>
          <a:p>
            <a:pPr marL="350520" indent="-337820">
              <a:lnSpc>
                <a:spcPct val="100000"/>
              </a:lnSpc>
              <a:spcBef>
                <a:spcPts val="680"/>
              </a:spcBef>
              <a:buFont typeface="Arial"/>
              <a:buChar char="•"/>
              <a:tabLst>
                <a:tab pos="350520" algn="l"/>
              </a:tabLst>
            </a:pPr>
            <a:r>
              <a:rPr dirty="0" sz="3100">
                <a:solidFill>
                  <a:srgbClr val="FFFFFF"/>
                </a:solidFill>
                <a:latin typeface="Verdana"/>
                <a:cs typeface="Verdana"/>
              </a:rPr>
              <a:t>Beverage</a:t>
            </a:r>
            <a:r>
              <a:rPr dirty="0" sz="3100" spc="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10">
                <a:solidFill>
                  <a:srgbClr val="FFFFFF"/>
                </a:solidFill>
                <a:latin typeface="Verdana"/>
                <a:cs typeface="Verdana"/>
              </a:rPr>
              <a:t>Industry</a:t>
            </a:r>
            <a:endParaRPr sz="3100">
              <a:latin typeface="Verdana"/>
              <a:cs typeface="Verdana"/>
            </a:endParaRPr>
          </a:p>
          <a:p>
            <a:pPr marL="350520" marR="499745" indent="-338455">
              <a:lnSpc>
                <a:spcPts val="4400"/>
              </a:lnSpc>
              <a:spcBef>
                <a:spcPts val="105"/>
              </a:spcBef>
              <a:buFont typeface="Arial"/>
              <a:buChar char="•"/>
              <a:tabLst>
                <a:tab pos="350520" algn="l"/>
              </a:tabLst>
            </a:pPr>
            <a:r>
              <a:rPr dirty="0" sz="3100" spc="70">
                <a:solidFill>
                  <a:srgbClr val="FFFFFF"/>
                </a:solidFill>
                <a:latin typeface="Verdana"/>
                <a:cs typeface="Verdana"/>
              </a:rPr>
              <a:t>Pharmaceutical </a:t>
            </a:r>
            <a:r>
              <a:rPr dirty="0" sz="3100" spc="-10">
                <a:solidFill>
                  <a:srgbClr val="FFFFFF"/>
                </a:solidFill>
                <a:latin typeface="Verdana"/>
                <a:cs typeface="Verdana"/>
              </a:rPr>
              <a:t>Industry</a:t>
            </a:r>
            <a:endParaRPr sz="3100">
              <a:latin typeface="Verdana"/>
              <a:cs typeface="Verdana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10107930" y="6878192"/>
            <a:ext cx="2119630" cy="806450"/>
          </a:xfrm>
          <a:prstGeom prst="rect">
            <a:avLst/>
          </a:prstGeom>
        </p:spPr>
        <p:txBody>
          <a:bodyPr wrap="square" lIns="0" tIns="80645" rIns="0" bIns="0" rtlCol="0" vert="horz">
            <a:spAutoFit/>
          </a:bodyPr>
          <a:lstStyle/>
          <a:p>
            <a:pPr marL="347345" marR="5080" indent="-335280">
              <a:lnSpc>
                <a:spcPts val="2810"/>
              </a:lnSpc>
              <a:spcBef>
                <a:spcPts val="635"/>
              </a:spcBef>
            </a:pPr>
            <a:r>
              <a:rPr dirty="0" sz="2750" spc="-10">
                <a:solidFill>
                  <a:srgbClr val="43B4BD"/>
                </a:solidFill>
                <a:latin typeface="Verdana"/>
                <a:cs typeface="Verdana"/>
              </a:rPr>
              <a:t>Distribution </a:t>
            </a:r>
            <a:r>
              <a:rPr dirty="0" sz="2750" spc="55">
                <a:solidFill>
                  <a:srgbClr val="43B4BD"/>
                </a:solidFill>
                <a:latin typeface="Verdana"/>
                <a:cs typeface="Verdana"/>
              </a:rPr>
              <a:t>channel</a:t>
            </a:r>
            <a:endParaRPr sz="2750">
              <a:latin typeface="Verdana"/>
              <a:cs typeface="Verdana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13246988" y="6180325"/>
            <a:ext cx="4541520" cy="2262505"/>
          </a:xfrm>
          <a:prstGeom prst="rect">
            <a:avLst/>
          </a:prstGeom>
        </p:spPr>
        <p:txBody>
          <a:bodyPr wrap="square" lIns="0" tIns="99060" rIns="0" bIns="0" rtlCol="0" vert="horz">
            <a:spAutoFit/>
          </a:bodyPr>
          <a:lstStyle/>
          <a:p>
            <a:pPr marL="350520" indent="-337820">
              <a:lnSpc>
                <a:spcPct val="100000"/>
              </a:lnSpc>
              <a:spcBef>
                <a:spcPts val="780"/>
              </a:spcBef>
              <a:buFont typeface="Arial"/>
              <a:buChar char="•"/>
              <a:tabLst>
                <a:tab pos="350520" algn="l"/>
              </a:tabLst>
            </a:pPr>
            <a:r>
              <a:rPr dirty="0" sz="3100" spc="80">
                <a:solidFill>
                  <a:srgbClr val="FFFFFF"/>
                </a:solidFill>
                <a:latin typeface="Verdana"/>
                <a:cs typeface="Verdana"/>
              </a:rPr>
              <a:t>Online</a:t>
            </a:r>
            <a:r>
              <a:rPr dirty="0" sz="31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10">
                <a:solidFill>
                  <a:srgbClr val="FFFFFF"/>
                </a:solidFill>
                <a:latin typeface="Verdana"/>
                <a:cs typeface="Verdana"/>
              </a:rPr>
              <a:t>Retail</a:t>
            </a:r>
            <a:endParaRPr sz="3100">
              <a:latin typeface="Verdana"/>
              <a:cs typeface="Verdana"/>
            </a:endParaRPr>
          </a:p>
          <a:p>
            <a:pPr marL="350520" marR="5080" indent="-338455">
              <a:lnSpc>
                <a:spcPct val="118100"/>
              </a:lnSpc>
              <a:spcBef>
                <a:spcPts val="15"/>
              </a:spcBef>
              <a:buFont typeface="Arial"/>
              <a:buChar char="•"/>
              <a:tabLst>
                <a:tab pos="350520" algn="l"/>
              </a:tabLst>
            </a:pPr>
            <a:r>
              <a:rPr dirty="0" sz="3100" spc="-10">
                <a:solidFill>
                  <a:srgbClr val="FFFFFF"/>
                </a:solidFill>
                <a:latin typeface="Verdana"/>
                <a:cs typeface="Verdana"/>
              </a:rPr>
              <a:t>Supermarkets/Hyper markets</a:t>
            </a:r>
            <a:endParaRPr sz="3100">
              <a:latin typeface="Verdana"/>
              <a:cs typeface="Verdana"/>
            </a:endParaRPr>
          </a:p>
          <a:p>
            <a:pPr marL="350520" indent="-337820">
              <a:lnSpc>
                <a:spcPct val="100000"/>
              </a:lnSpc>
              <a:spcBef>
                <a:spcPts val="680"/>
              </a:spcBef>
              <a:buFont typeface="Arial"/>
              <a:buChar char="•"/>
              <a:tabLst>
                <a:tab pos="350520" algn="l"/>
              </a:tabLst>
            </a:pPr>
            <a:r>
              <a:rPr dirty="0" sz="3100" spc="65">
                <a:solidFill>
                  <a:srgbClr val="FFFFFF"/>
                </a:solidFill>
                <a:latin typeface="Verdana"/>
                <a:cs typeface="Verdana"/>
              </a:rPr>
              <a:t>Convenience</a:t>
            </a:r>
            <a:r>
              <a:rPr dirty="0" sz="3100" spc="-2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100" spc="-10">
                <a:solidFill>
                  <a:srgbClr val="FFFFFF"/>
                </a:solidFill>
                <a:latin typeface="Verdana"/>
                <a:cs typeface="Verdana"/>
              </a:rPr>
              <a:t>Stores</a:t>
            </a:r>
            <a:endParaRPr sz="3100">
              <a:latin typeface="Verdana"/>
              <a:cs typeface="Verdana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10129266" y="3931666"/>
            <a:ext cx="2078355" cy="806450"/>
          </a:xfrm>
          <a:prstGeom prst="rect">
            <a:avLst/>
          </a:prstGeom>
        </p:spPr>
        <p:txBody>
          <a:bodyPr wrap="square" lIns="0" tIns="80645" rIns="0" bIns="0" rtlCol="0" vert="horz">
            <a:spAutoFit/>
          </a:bodyPr>
          <a:lstStyle/>
          <a:p>
            <a:pPr marL="234950" marR="5080" indent="-222885">
              <a:lnSpc>
                <a:spcPts val="2810"/>
              </a:lnSpc>
              <a:spcBef>
                <a:spcPts val="635"/>
              </a:spcBef>
            </a:pPr>
            <a:r>
              <a:rPr dirty="0" sz="2750" spc="70">
                <a:solidFill>
                  <a:srgbClr val="43B4BD"/>
                </a:solidFill>
                <a:latin typeface="Verdana"/>
                <a:cs typeface="Verdana"/>
              </a:rPr>
              <a:t>Application </a:t>
            </a:r>
            <a:r>
              <a:rPr dirty="0" sz="2750" spc="-10">
                <a:solidFill>
                  <a:srgbClr val="43B4BD"/>
                </a:solidFill>
                <a:latin typeface="Verdana"/>
                <a:cs typeface="Verdana"/>
              </a:rPr>
              <a:t>Segment</a:t>
            </a:r>
            <a:endParaRPr sz="27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84172" y="396621"/>
            <a:ext cx="15469869" cy="833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300" spc="350">
                <a:latin typeface="Arial"/>
                <a:cs typeface="Arial"/>
              </a:rPr>
              <a:t>Global</a:t>
            </a:r>
            <a:r>
              <a:rPr dirty="0" sz="5300" spc="135">
                <a:latin typeface="Arial"/>
                <a:cs typeface="Arial"/>
              </a:rPr>
              <a:t> </a:t>
            </a:r>
            <a:r>
              <a:rPr dirty="0" sz="5300" spc="215">
                <a:latin typeface="Arial"/>
                <a:cs typeface="Arial"/>
              </a:rPr>
              <a:t>Guava</a:t>
            </a:r>
            <a:r>
              <a:rPr dirty="0" sz="5300" spc="170">
                <a:latin typeface="Arial"/>
                <a:cs typeface="Arial"/>
              </a:rPr>
              <a:t> </a:t>
            </a:r>
            <a:r>
              <a:rPr dirty="0" sz="5300" spc="390">
                <a:latin typeface="Arial"/>
                <a:cs typeface="Arial"/>
              </a:rPr>
              <a:t>Market</a:t>
            </a:r>
            <a:r>
              <a:rPr dirty="0" sz="5300" spc="145">
                <a:latin typeface="Arial"/>
                <a:cs typeface="Arial"/>
              </a:rPr>
              <a:t> </a:t>
            </a:r>
            <a:r>
              <a:rPr dirty="0" sz="5300" spc="265">
                <a:latin typeface="Arial"/>
                <a:cs typeface="Arial"/>
              </a:rPr>
              <a:t>Revenue</a:t>
            </a:r>
            <a:r>
              <a:rPr dirty="0" sz="5300" spc="130">
                <a:latin typeface="Arial"/>
                <a:cs typeface="Arial"/>
              </a:rPr>
              <a:t> </a:t>
            </a:r>
            <a:r>
              <a:rPr dirty="0" sz="5300" spc="290">
                <a:latin typeface="Arial"/>
                <a:cs typeface="Arial"/>
              </a:rPr>
              <a:t>share</a:t>
            </a:r>
            <a:r>
              <a:rPr dirty="0" sz="5300" spc="150">
                <a:latin typeface="Arial"/>
                <a:cs typeface="Arial"/>
              </a:rPr>
              <a:t> </a:t>
            </a:r>
            <a:r>
              <a:rPr dirty="0" sz="5300" spc="545">
                <a:latin typeface="Arial"/>
                <a:cs typeface="Arial"/>
              </a:rPr>
              <a:t>for</a:t>
            </a:r>
            <a:r>
              <a:rPr dirty="0" sz="5300" spc="165">
                <a:latin typeface="Arial"/>
                <a:cs typeface="Arial"/>
              </a:rPr>
              <a:t> </a:t>
            </a:r>
            <a:r>
              <a:rPr dirty="0" sz="5300" spc="320">
                <a:latin typeface="Arial"/>
                <a:cs typeface="Arial"/>
              </a:rPr>
              <a:t>2024</a:t>
            </a:r>
            <a:endParaRPr sz="5300">
              <a:latin typeface="Arial"/>
              <a:cs typeface="Arial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2632" y="1570020"/>
            <a:ext cx="10800372" cy="8648699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12029693" y="5093919"/>
            <a:ext cx="4723130" cy="1526540"/>
          </a:xfrm>
          <a:prstGeom prst="rect">
            <a:avLst/>
          </a:prstGeom>
        </p:spPr>
        <p:txBody>
          <a:bodyPr wrap="square" lIns="0" tIns="50165" rIns="0" bIns="0" rtlCol="0" vert="horz">
            <a:spAutoFit/>
          </a:bodyPr>
          <a:lstStyle/>
          <a:p>
            <a:pPr marL="1675130" marR="5080" indent="-1663064">
              <a:lnSpc>
                <a:spcPts val="5810"/>
              </a:lnSpc>
              <a:spcBef>
                <a:spcPts val="395"/>
              </a:spcBef>
            </a:pPr>
            <a:r>
              <a:rPr dirty="0" sz="5000" spc="110">
                <a:latin typeface="Verdana"/>
                <a:cs typeface="Verdana"/>
              </a:rPr>
              <a:t>North</a:t>
            </a:r>
            <a:r>
              <a:rPr dirty="0" sz="5000" spc="-455">
                <a:latin typeface="Verdana"/>
                <a:cs typeface="Verdana"/>
              </a:rPr>
              <a:t> </a:t>
            </a:r>
            <a:r>
              <a:rPr dirty="0" sz="5000" spc="75">
                <a:latin typeface="Verdana"/>
                <a:cs typeface="Verdana"/>
              </a:rPr>
              <a:t>America </a:t>
            </a:r>
            <a:r>
              <a:rPr dirty="0" sz="5000" spc="-380">
                <a:latin typeface="Verdana"/>
                <a:cs typeface="Verdana"/>
              </a:rPr>
              <a:t>40%</a:t>
            </a:r>
            <a:endParaRPr sz="5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7999" cy="10286996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5910072" y="1658111"/>
              <a:ext cx="8811895" cy="3248025"/>
            </a:xfrm>
            <a:custGeom>
              <a:avLst/>
              <a:gdLst/>
              <a:ahLst/>
              <a:cxnLst/>
              <a:rect l="l" t="t" r="r" b="b"/>
              <a:pathLst>
                <a:path w="8811894" h="3248025">
                  <a:moveTo>
                    <a:pt x="8651620" y="0"/>
                  </a:moveTo>
                  <a:lnTo>
                    <a:pt x="160147" y="0"/>
                  </a:lnTo>
                  <a:lnTo>
                    <a:pt x="109597" y="8181"/>
                  </a:lnTo>
                  <a:lnTo>
                    <a:pt x="65644" y="30951"/>
                  </a:lnTo>
                  <a:lnTo>
                    <a:pt x="30951" y="65644"/>
                  </a:lnTo>
                  <a:lnTo>
                    <a:pt x="8181" y="109597"/>
                  </a:lnTo>
                  <a:lnTo>
                    <a:pt x="0" y="160147"/>
                  </a:lnTo>
                  <a:lnTo>
                    <a:pt x="0" y="3087497"/>
                  </a:lnTo>
                  <a:lnTo>
                    <a:pt x="8181" y="3138046"/>
                  </a:lnTo>
                  <a:lnTo>
                    <a:pt x="30951" y="3181999"/>
                  </a:lnTo>
                  <a:lnTo>
                    <a:pt x="65644" y="3216692"/>
                  </a:lnTo>
                  <a:lnTo>
                    <a:pt x="109597" y="3239462"/>
                  </a:lnTo>
                  <a:lnTo>
                    <a:pt x="160147" y="3247644"/>
                  </a:lnTo>
                  <a:lnTo>
                    <a:pt x="8651620" y="3247644"/>
                  </a:lnTo>
                  <a:lnTo>
                    <a:pt x="8702170" y="3239462"/>
                  </a:lnTo>
                  <a:lnTo>
                    <a:pt x="8746123" y="3216692"/>
                  </a:lnTo>
                  <a:lnTo>
                    <a:pt x="8780816" y="3181999"/>
                  </a:lnTo>
                  <a:lnTo>
                    <a:pt x="8803586" y="3138046"/>
                  </a:lnTo>
                  <a:lnTo>
                    <a:pt x="8811768" y="3087497"/>
                  </a:lnTo>
                  <a:lnTo>
                    <a:pt x="8811768" y="160147"/>
                  </a:lnTo>
                  <a:lnTo>
                    <a:pt x="8803586" y="109597"/>
                  </a:lnTo>
                  <a:lnTo>
                    <a:pt x="8780816" y="65644"/>
                  </a:lnTo>
                  <a:lnTo>
                    <a:pt x="8746123" y="30951"/>
                  </a:lnTo>
                  <a:lnTo>
                    <a:pt x="8702170" y="8181"/>
                  </a:lnTo>
                  <a:lnTo>
                    <a:pt x="8651620" y="0"/>
                  </a:lnTo>
                  <a:close/>
                </a:path>
              </a:pathLst>
            </a:custGeom>
            <a:solidFill>
              <a:srgbClr val="1E2F4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087111" y="5344667"/>
              <a:ext cx="9634855" cy="3284220"/>
            </a:xfrm>
            <a:custGeom>
              <a:avLst/>
              <a:gdLst/>
              <a:ahLst/>
              <a:cxnLst/>
              <a:rect l="l" t="t" r="r" b="b"/>
              <a:pathLst>
                <a:path w="9634855" h="3284220">
                  <a:moveTo>
                    <a:pt x="9474581" y="0"/>
                  </a:moveTo>
                  <a:lnTo>
                    <a:pt x="160147" y="0"/>
                  </a:lnTo>
                  <a:lnTo>
                    <a:pt x="109597" y="8181"/>
                  </a:lnTo>
                  <a:lnTo>
                    <a:pt x="65644" y="30951"/>
                  </a:lnTo>
                  <a:lnTo>
                    <a:pt x="30951" y="65644"/>
                  </a:lnTo>
                  <a:lnTo>
                    <a:pt x="8181" y="109597"/>
                  </a:lnTo>
                  <a:lnTo>
                    <a:pt x="0" y="160147"/>
                  </a:lnTo>
                  <a:lnTo>
                    <a:pt x="0" y="3124073"/>
                  </a:lnTo>
                  <a:lnTo>
                    <a:pt x="8181" y="3174622"/>
                  </a:lnTo>
                  <a:lnTo>
                    <a:pt x="30951" y="3218575"/>
                  </a:lnTo>
                  <a:lnTo>
                    <a:pt x="65644" y="3253268"/>
                  </a:lnTo>
                  <a:lnTo>
                    <a:pt x="109597" y="3276038"/>
                  </a:lnTo>
                  <a:lnTo>
                    <a:pt x="160147" y="3284220"/>
                  </a:lnTo>
                  <a:lnTo>
                    <a:pt x="9474581" y="3284220"/>
                  </a:lnTo>
                  <a:lnTo>
                    <a:pt x="9525130" y="3276038"/>
                  </a:lnTo>
                  <a:lnTo>
                    <a:pt x="9569083" y="3253268"/>
                  </a:lnTo>
                  <a:lnTo>
                    <a:pt x="9603776" y="3218575"/>
                  </a:lnTo>
                  <a:lnTo>
                    <a:pt x="9626546" y="3174622"/>
                  </a:lnTo>
                  <a:lnTo>
                    <a:pt x="9634728" y="3124073"/>
                  </a:lnTo>
                  <a:lnTo>
                    <a:pt x="9634728" y="160147"/>
                  </a:lnTo>
                  <a:lnTo>
                    <a:pt x="9626546" y="109597"/>
                  </a:lnTo>
                  <a:lnTo>
                    <a:pt x="9603776" y="65644"/>
                  </a:lnTo>
                  <a:lnTo>
                    <a:pt x="9569083" y="30951"/>
                  </a:lnTo>
                  <a:lnTo>
                    <a:pt x="9525130" y="8181"/>
                  </a:lnTo>
                  <a:lnTo>
                    <a:pt x="9474581" y="0"/>
                  </a:lnTo>
                  <a:close/>
                </a:path>
              </a:pathLst>
            </a:custGeom>
            <a:solidFill>
              <a:srgbClr val="687B1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5087111" y="1658111"/>
              <a:ext cx="9634855" cy="3248025"/>
            </a:xfrm>
            <a:custGeom>
              <a:avLst/>
              <a:gdLst/>
              <a:ahLst/>
              <a:cxnLst/>
              <a:rect l="l" t="t" r="r" b="b"/>
              <a:pathLst>
                <a:path w="9634855" h="3248025">
                  <a:moveTo>
                    <a:pt x="9474581" y="0"/>
                  </a:moveTo>
                  <a:lnTo>
                    <a:pt x="160147" y="0"/>
                  </a:lnTo>
                  <a:lnTo>
                    <a:pt x="109597" y="8181"/>
                  </a:lnTo>
                  <a:lnTo>
                    <a:pt x="65644" y="30951"/>
                  </a:lnTo>
                  <a:lnTo>
                    <a:pt x="30951" y="65644"/>
                  </a:lnTo>
                  <a:lnTo>
                    <a:pt x="8181" y="109597"/>
                  </a:lnTo>
                  <a:lnTo>
                    <a:pt x="0" y="160147"/>
                  </a:lnTo>
                  <a:lnTo>
                    <a:pt x="0" y="3087497"/>
                  </a:lnTo>
                  <a:lnTo>
                    <a:pt x="8181" y="3138046"/>
                  </a:lnTo>
                  <a:lnTo>
                    <a:pt x="30951" y="3181999"/>
                  </a:lnTo>
                  <a:lnTo>
                    <a:pt x="65644" y="3216692"/>
                  </a:lnTo>
                  <a:lnTo>
                    <a:pt x="109597" y="3239462"/>
                  </a:lnTo>
                  <a:lnTo>
                    <a:pt x="160147" y="3247644"/>
                  </a:lnTo>
                  <a:lnTo>
                    <a:pt x="9474581" y="3247644"/>
                  </a:lnTo>
                  <a:lnTo>
                    <a:pt x="9525130" y="3239462"/>
                  </a:lnTo>
                  <a:lnTo>
                    <a:pt x="9569083" y="3216692"/>
                  </a:lnTo>
                  <a:lnTo>
                    <a:pt x="9603776" y="3181999"/>
                  </a:lnTo>
                  <a:lnTo>
                    <a:pt x="9626546" y="3138046"/>
                  </a:lnTo>
                  <a:lnTo>
                    <a:pt x="9634728" y="3087497"/>
                  </a:lnTo>
                  <a:lnTo>
                    <a:pt x="9634728" y="160147"/>
                  </a:lnTo>
                  <a:lnTo>
                    <a:pt x="9626546" y="109597"/>
                  </a:lnTo>
                  <a:lnTo>
                    <a:pt x="9603776" y="65644"/>
                  </a:lnTo>
                  <a:lnTo>
                    <a:pt x="9569083" y="30951"/>
                  </a:lnTo>
                  <a:lnTo>
                    <a:pt x="9525130" y="8181"/>
                  </a:lnTo>
                  <a:lnTo>
                    <a:pt x="9474581" y="0"/>
                  </a:lnTo>
                  <a:close/>
                </a:path>
              </a:pathLst>
            </a:custGeom>
            <a:solidFill>
              <a:srgbClr val="FB636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3566160" y="2161032"/>
              <a:ext cx="2758440" cy="2243455"/>
            </a:xfrm>
            <a:custGeom>
              <a:avLst/>
              <a:gdLst/>
              <a:ahLst/>
              <a:cxnLst/>
              <a:rect l="l" t="t" r="r" b="b"/>
              <a:pathLst>
                <a:path w="2758440" h="2243454">
                  <a:moveTo>
                    <a:pt x="2598292" y="0"/>
                  </a:moveTo>
                  <a:lnTo>
                    <a:pt x="160147" y="0"/>
                  </a:lnTo>
                  <a:lnTo>
                    <a:pt x="109597" y="8181"/>
                  </a:lnTo>
                  <a:lnTo>
                    <a:pt x="65644" y="30951"/>
                  </a:lnTo>
                  <a:lnTo>
                    <a:pt x="30951" y="65644"/>
                  </a:lnTo>
                  <a:lnTo>
                    <a:pt x="8181" y="109597"/>
                  </a:lnTo>
                  <a:lnTo>
                    <a:pt x="0" y="160147"/>
                  </a:lnTo>
                  <a:lnTo>
                    <a:pt x="0" y="2083181"/>
                  </a:lnTo>
                  <a:lnTo>
                    <a:pt x="8181" y="2133730"/>
                  </a:lnTo>
                  <a:lnTo>
                    <a:pt x="30951" y="2177683"/>
                  </a:lnTo>
                  <a:lnTo>
                    <a:pt x="65644" y="2212376"/>
                  </a:lnTo>
                  <a:lnTo>
                    <a:pt x="109597" y="2235146"/>
                  </a:lnTo>
                  <a:lnTo>
                    <a:pt x="160147" y="2243328"/>
                  </a:lnTo>
                  <a:lnTo>
                    <a:pt x="2598292" y="2243328"/>
                  </a:lnTo>
                  <a:lnTo>
                    <a:pt x="2648842" y="2235146"/>
                  </a:lnTo>
                  <a:lnTo>
                    <a:pt x="2692795" y="2212376"/>
                  </a:lnTo>
                  <a:lnTo>
                    <a:pt x="2727488" y="2177683"/>
                  </a:lnTo>
                  <a:lnTo>
                    <a:pt x="2750258" y="2133730"/>
                  </a:lnTo>
                  <a:lnTo>
                    <a:pt x="2758440" y="2083181"/>
                  </a:lnTo>
                  <a:lnTo>
                    <a:pt x="2758440" y="160147"/>
                  </a:lnTo>
                  <a:lnTo>
                    <a:pt x="2750258" y="109597"/>
                  </a:lnTo>
                  <a:lnTo>
                    <a:pt x="2727488" y="65644"/>
                  </a:lnTo>
                  <a:lnTo>
                    <a:pt x="2692795" y="30951"/>
                  </a:lnTo>
                  <a:lnTo>
                    <a:pt x="2648842" y="8181"/>
                  </a:lnTo>
                  <a:lnTo>
                    <a:pt x="2598292" y="0"/>
                  </a:lnTo>
                  <a:close/>
                </a:path>
              </a:pathLst>
            </a:custGeom>
            <a:solidFill>
              <a:srgbClr val="687B13">
                <a:alpha val="89802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3566160" y="5864352"/>
              <a:ext cx="2758440" cy="2243455"/>
            </a:xfrm>
            <a:custGeom>
              <a:avLst/>
              <a:gdLst/>
              <a:ahLst/>
              <a:cxnLst/>
              <a:rect l="l" t="t" r="r" b="b"/>
              <a:pathLst>
                <a:path w="2758440" h="2243454">
                  <a:moveTo>
                    <a:pt x="2598292" y="0"/>
                  </a:moveTo>
                  <a:lnTo>
                    <a:pt x="160147" y="0"/>
                  </a:lnTo>
                  <a:lnTo>
                    <a:pt x="109597" y="8181"/>
                  </a:lnTo>
                  <a:lnTo>
                    <a:pt x="65644" y="30951"/>
                  </a:lnTo>
                  <a:lnTo>
                    <a:pt x="30951" y="65644"/>
                  </a:lnTo>
                  <a:lnTo>
                    <a:pt x="8181" y="109597"/>
                  </a:lnTo>
                  <a:lnTo>
                    <a:pt x="0" y="160147"/>
                  </a:lnTo>
                  <a:lnTo>
                    <a:pt x="0" y="2083181"/>
                  </a:lnTo>
                  <a:lnTo>
                    <a:pt x="8181" y="2133730"/>
                  </a:lnTo>
                  <a:lnTo>
                    <a:pt x="30951" y="2177683"/>
                  </a:lnTo>
                  <a:lnTo>
                    <a:pt x="65644" y="2212376"/>
                  </a:lnTo>
                  <a:lnTo>
                    <a:pt x="109597" y="2235146"/>
                  </a:lnTo>
                  <a:lnTo>
                    <a:pt x="160147" y="2243328"/>
                  </a:lnTo>
                  <a:lnTo>
                    <a:pt x="2598292" y="2243328"/>
                  </a:lnTo>
                  <a:lnTo>
                    <a:pt x="2648842" y="2235146"/>
                  </a:lnTo>
                  <a:lnTo>
                    <a:pt x="2692795" y="2212376"/>
                  </a:lnTo>
                  <a:lnTo>
                    <a:pt x="2727488" y="2177683"/>
                  </a:lnTo>
                  <a:lnTo>
                    <a:pt x="2750258" y="2133730"/>
                  </a:lnTo>
                  <a:lnTo>
                    <a:pt x="2758440" y="2083181"/>
                  </a:lnTo>
                  <a:lnTo>
                    <a:pt x="2758440" y="160147"/>
                  </a:lnTo>
                  <a:lnTo>
                    <a:pt x="2750258" y="109597"/>
                  </a:lnTo>
                  <a:lnTo>
                    <a:pt x="2727488" y="65644"/>
                  </a:lnTo>
                  <a:lnTo>
                    <a:pt x="2692795" y="30951"/>
                  </a:lnTo>
                  <a:lnTo>
                    <a:pt x="2648842" y="8181"/>
                  </a:lnTo>
                  <a:lnTo>
                    <a:pt x="2598292" y="0"/>
                  </a:lnTo>
                  <a:close/>
                </a:path>
              </a:pathLst>
            </a:custGeom>
            <a:solidFill>
              <a:srgbClr val="FB636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6245352" y="2907792"/>
              <a:ext cx="649605" cy="749935"/>
            </a:xfrm>
            <a:custGeom>
              <a:avLst/>
              <a:gdLst/>
              <a:ahLst/>
              <a:cxnLst/>
              <a:rect l="l" t="t" r="r" b="b"/>
              <a:pathLst>
                <a:path w="649604" h="749935">
                  <a:moveTo>
                    <a:pt x="0" y="0"/>
                  </a:moveTo>
                  <a:lnTo>
                    <a:pt x="0" y="749807"/>
                  </a:lnTo>
                  <a:lnTo>
                    <a:pt x="649224" y="37490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87B13">
                <a:alpha val="89802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6245352" y="6611111"/>
              <a:ext cx="649605" cy="749935"/>
            </a:xfrm>
            <a:custGeom>
              <a:avLst/>
              <a:gdLst/>
              <a:ahLst/>
              <a:cxnLst/>
              <a:rect l="l" t="t" r="r" b="b"/>
              <a:pathLst>
                <a:path w="649604" h="749934">
                  <a:moveTo>
                    <a:pt x="0" y="0"/>
                  </a:moveTo>
                  <a:lnTo>
                    <a:pt x="0" y="749808"/>
                  </a:lnTo>
                  <a:lnTo>
                    <a:pt x="649224" y="3749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B6363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129786" y="2842514"/>
              <a:ext cx="2004694" cy="632459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32860" y="6694627"/>
              <a:ext cx="2761361" cy="632764"/>
            </a:xfrm>
            <a:prstGeom prst="rect">
              <a:avLst/>
            </a:prstGeom>
          </p:spPr>
        </p:pic>
      </p:grpSp>
      <p:sp>
        <p:nvSpPr>
          <p:cNvPr id="13" name="object 13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88265" rIns="0" bIns="0" rtlCol="0" vert="horz">
            <a:spAutoFit/>
          </a:bodyPr>
          <a:lstStyle/>
          <a:p>
            <a:pPr marL="12700" marR="5080">
              <a:lnSpc>
                <a:spcPct val="87500"/>
              </a:lnSpc>
              <a:spcBef>
                <a:spcPts val="695"/>
              </a:spcBef>
            </a:pPr>
            <a:r>
              <a:rPr dirty="0" sz="4000" spc="615" b="0">
                <a:solidFill>
                  <a:srgbClr val="FFFFFF"/>
                </a:solidFill>
                <a:latin typeface="Yanone Kaffeesatz Thin"/>
                <a:cs typeface="Yanone Kaffeesatz Thin"/>
              </a:rPr>
              <a:t>Growing</a:t>
            </a:r>
            <a:r>
              <a:rPr dirty="0" sz="4000" spc="28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615" b="0">
                <a:solidFill>
                  <a:srgbClr val="FFFFFF"/>
                </a:solidFill>
                <a:latin typeface="Yanone Kaffeesatz Thin"/>
                <a:cs typeface="Yanone Kaffeesatz Thin"/>
              </a:rPr>
              <a:t>Awareness</a:t>
            </a:r>
            <a:r>
              <a:rPr dirty="0" sz="4000" spc="27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525" b="0">
                <a:solidFill>
                  <a:srgbClr val="FFFFFF"/>
                </a:solidFill>
                <a:latin typeface="Yanone Kaffeesatz Thin"/>
                <a:cs typeface="Yanone Kaffeesatz Thin"/>
              </a:rPr>
              <a:t>about </a:t>
            </a:r>
            <a:r>
              <a:rPr dirty="0" sz="4000" spc="520" b="0">
                <a:solidFill>
                  <a:srgbClr val="FFFFFF"/>
                </a:solidFill>
                <a:latin typeface="Yanone Kaffeesatz Thin"/>
                <a:cs typeface="Yanone Kaffeesatz Thin"/>
              </a:rPr>
              <a:t>the</a:t>
            </a:r>
            <a:r>
              <a:rPr dirty="0" sz="4000" spc="30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515" b="0">
                <a:solidFill>
                  <a:srgbClr val="FFFFFF"/>
                </a:solidFill>
                <a:latin typeface="Yanone Kaffeesatz Thin"/>
                <a:cs typeface="Yanone Kaffeesatz Thin"/>
              </a:rPr>
              <a:t>Nutritional</a:t>
            </a:r>
            <a:r>
              <a:rPr dirty="0" sz="4000" spc="27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595" b="0">
                <a:solidFill>
                  <a:srgbClr val="FFFFFF"/>
                </a:solidFill>
                <a:latin typeface="Yanone Kaffeesatz Thin"/>
                <a:cs typeface="Yanone Kaffeesatz Thin"/>
              </a:rPr>
              <a:t>Benefits</a:t>
            </a:r>
            <a:r>
              <a:rPr dirty="0" sz="4000" spc="27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550" b="0">
                <a:solidFill>
                  <a:srgbClr val="FFFFFF"/>
                </a:solidFill>
                <a:latin typeface="Yanone Kaffeesatz Thin"/>
                <a:cs typeface="Yanone Kaffeesatz Thin"/>
              </a:rPr>
              <a:t>of </a:t>
            </a:r>
            <a:r>
              <a:rPr dirty="0" sz="4000" spc="625" b="0">
                <a:solidFill>
                  <a:srgbClr val="FFFFFF"/>
                </a:solidFill>
                <a:latin typeface="Yanone Kaffeesatz Thin"/>
                <a:cs typeface="Yanone Kaffeesatz Thin"/>
              </a:rPr>
              <a:t>Guava</a:t>
            </a:r>
            <a:r>
              <a:rPr dirty="0" sz="4000" spc="29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465" b="0">
                <a:solidFill>
                  <a:srgbClr val="FFFFFF"/>
                </a:solidFill>
                <a:latin typeface="Yanone Kaffeesatz Thin"/>
                <a:cs typeface="Yanone Kaffeesatz Thin"/>
              </a:rPr>
              <a:t>to</a:t>
            </a:r>
            <a:r>
              <a:rPr dirty="0" sz="4000" spc="33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595" b="0">
                <a:solidFill>
                  <a:srgbClr val="FFFFFF"/>
                </a:solidFill>
                <a:latin typeface="Yanone Kaffeesatz Thin"/>
                <a:cs typeface="Yanone Kaffeesatz Thin"/>
              </a:rPr>
              <a:t>Increase</a:t>
            </a:r>
            <a:r>
              <a:rPr dirty="0" sz="4000" spc="28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520" b="0">
                <a:solidFill>
                  <a:srgbClr val="FFFFFF"/>
                </a:solidFill>
                <a:latin typeface="Yanone Kaffeesatz Thin"/>
                <a:cs typeface="Yanone Kaffeesatz Thin"/>
              </a:rPr>
              <a:t>the</a:t>
            </a:r>
            <a:r>
              <a:rPr dirty="0" sz="4000" spc="31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600" b="0">
                <a:solidFill>
                  <a:srgbClr val="FFFFFF"/>
                </a:solidFill>
                <a:latin typeface="Yanone Kaffeesatz Thin"/>
                <a:cs typeface="Yanone Kaffeesatz Thin"/>
              </a:rPr>
              <a:t>Sales </a:t>
            </a:r>
            <a:r>
              <a:rPr dirty="0" sz="4000" spc="530" b="0">
                <a:solidFill>
                  <a:srgbClr val="FFFFFF"/>
                </a:solidFill>
                <a:latin typeface="Yanone Kaffeesatz Thin"/>
                <a:cs typeface="Yanone Kaffeesatz Thin"/>
              </a:rPr>
              <a:t>Globally</a:t>
            </a:r>
            <a:endParaRPr sz="4000">
              <a:latin typeface="Yanone Kaffeesatz Thin"/>
              <a:cs typeface="Yanone Kaffeesatz Thin"/>
            </a:endParaRPr>
          </a:p>
        </p:txBody>
      </p:sp>
      <p:sp>
        <p:nvSpPr>
          <p:cNvPr id="14" name="object 14" descr=""/>
          <p:cNvSpPr txBox="1">
            <a:spLocks noGrp="1"/>
          </p:cNvSpPr>
          <p:nvPr>
            <p:ph type="subTitle" idx="4"/>
          </p:nvPr>
        </p:nvSpPr>
        <p:spPr>
          <a:prstGeom prst="rect"/>
        </p:spPr>
        <p:txBody>
          <a:bodyPr wrap="square" lIns="0" tIns="88265" rIns="0" bIns="0" rtlCol="0" vert="horz">
            <a:spAutoFit/>
          </a:bodyPr>
          <a:lstStyle/>
          <a:p>
            <a:pPr algn="just" marL="12700" marR="5080">
              <a:lnSpc>
                <a:spcPct val="87500"/>
              </a:lnSpc>
              <a:spcBef>
                <a:spcPts val="695"/>
              </a:spcBef>
            </a:pPr>
            <a:r>
              <a:rPr dirty="0" sz="4000" spc="545" b="0">
                <a:solidFill>
                  <a:srgbClr val="FFFFFF"/>
                </a:solidFill>
                <a:latin typeface="Yanone Kaffeesatz Thin"/>
                <a:cs typeface="Yanone Kaffeesatz Thin"/>
              </a:rPr>
              <a:t>Inconsistent</a:t>
            </a:r>
            <a:r>
              <a:rPr dirty="0" sz="4000" spc="26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570" b="0">
                <a:solidFill>
                  <a:srgbClr val="FFFFFF"/>
                </a:solidFill>
                <a:latin typeface="Yanone Kaffeesatz Thin"/>
                <a:cs typeface="Yanone Kaffeesatz Thin"/>
              </a:rPr>
              <a:t>Supply</a:t>
            </a:r>
            <a:r>
              <a:rPr dirty="0" sz="4000" spc="29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565" b="0">
                <a:solidFill>
                  <a:srgbClr val="FFFFFF"/>
                </a:solidFill>
                <a:latin typeface="Yanone Kaffeesatz Thin"/>
                <a:cs typeface="Yanone Kaffeesatz Thin"/>
              </a:rPr>
              <a:t>due</a:t>
            </a:r>
            <a:r>
              <a:rPr dirty="0" sz="4000" spc="31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440" b="0">
                <a:solidFill>
                  <a:srgbClr val="FFFFFF"/>
                </a:solidFill>
                <a:latin typeface="Yanone Kaffeesatz Thin"/>
                <a:cs typeface="Yanone Kaffeesatz Thin"/>
              </a:rPr>
              <a:t>to </a:t>
            </a:r>
            <a:r>
              <a:rPr dirty="0" sz="4000" spc="625" b="0">
                <a:solidFill>
                  <a:srgbClr val="FFFFFF"/>
                </a:solidFill>
                <a:latin typeface="Yanone Kaffeesatz Thin"/>
                <a:cs typeface="Yanone Kaffeesatz Thin"/>
              </a:rPr>
              <a:t>Seasonal</a:t>
            </a:r>
            <a:r>
              <a:rPr dirty="0" sz="4000" spc="27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560" b="0">
                <a:solidFill>
                  <a:srgbClr val="FFFFFF"/>
                </a:solidFill>
                <a:latin typeface="Yanone Kaffeesatz Thin"/>
                <a:cs typeface="Yanone Kaffeesatz Thin"/>
              </a:rPr>
              <a:t>Fluctuations</a:t>
            </a:r>
            <a:r>
              <a:rPr dirty="0" sz="4000" spc="27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615" b="0">
                <a:solidFill>
                  <a:srgbClr val="FFFFFF"/>
                </a:solidFill>
                <a:latin typeface="Yanone Kaffeesatz Thin"/>
                <a:cs typeface="Yanone Kaffeesatz Thin"/>
              </a:rPr>
              <a:t>can </a:t>
            </a:r>
            <a:r>
              <a:rPr dirty="0" sz="4000" spc="725" b="0">
                <a:solidFill>
                  <a:srgbClr val="FFFFFF"/>
                </a:solidFill>
                <a:latin typeface="Yanone Kaffeesatz Thin"/>
                <a:cs typeface="Yanone Kaffeesatz Thin"/>
              </a:rPr>
              <a:t>Lead</a:t>
            </a:r>
            <a:r>
              <a:rPr dirty="0" sz="4000" spc="29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465" b="0">
                <a:solidFill>
                  <a:srgbClr val="FFFFFF"/>
                </a:solidFill>
                <a:latin typeface="Yanone Kaffeesatz Thin"/>
                <a:cs typeface="Yanone Kaffeesatz Thin"/>
              </a:rPr>
              <a:t>to</a:t>
            </a:r>
            <a:r>
              <a:rPr dirty="0" sz="4000" spc="32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620" b="0">
                <a:solidFill>
                  <a:srgbClr val="FFFFFF"/>
                </a:solidFill>
                <a:latin typeface="Yanone Kaffeesatz Thin"/>
                <a:cs typeface="Yanone Kaffeesatz Thin"/>
              </a:rPr>
              <a:t>Limit</a:t>
            </a:r>
            <a:r>
              <a:rPr dirty="0" sz="4000" spc="28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520" b="0">
                <a:solidFill>
                  <a:srgbClr val="FFFFFF"/>
                </a:solidFill>
                <a:latin typeface="Yanone Kaffeesatz Thin"/>
                <a:cs typeface="Yanone Kaffeesatz Thin"/>
              </a:rPr>
              <a:t>the</a:t>
            </a:r>
            <a:r>
              <a:rPr dirty="0" sz="4000" spc="30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600" b="0">
                <a:solidFill>
                  <a:srgbClr val="FFFFFF"/>
                </a:solidFill>
                <a:latin typeface="Yanone Kaffeesatz Thin"/>
                <a:cs typeface="Yanone Kaffeesatz Thin"/>
              </a:rPr>
              <a:t>Sales</a:t>
            </a:r>
            <a:endParaRPr sz="4000">
              <a:latin typeface="Yanone Kaffeesatz Thin"/>
              <a:cs typeface="Yanone Kaffeesatz Thi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7999" cy="10286996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1847087" y="1572767"/>
              <a:ext cx="14594205" cy="7141845"/>
            </a:xfrm>
            <a:custGeom>
              <a:avLst/>
              <a:gdLst/>
              <a:ahLst/>
              <a:cxnLst/>
              <a:rect l="l" t="t" r="r" b="b"/>
              <a:pathLst>
                <a:path w="14594205" h="7141845">
                  <a:moveTo>
                    <a:pt x="14593823" y="0"/>
                  </a:moveTo>
                  <a:lnTo>
                    <a:pt x="0" y="0"/>
                  </a:lnTo>
                  <a:lnTo>
                    <a:pt x="0" y="7141464"/>
                  </a:lnTo>
                  <a:lnTo>
                    <a:pt x="14593823" y="7141464"/>
                  </a:lnTo>
                  <a:lnTo>
                    <a:pt x="14593823" y="0"/>
                  </a:lnTo>
                  <a:close/>
                </a:path>
              </a:pathLst>
            </a:custGeom>
            <a:solidFill>
              <a:srgbClr val="6F8E3A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402328" y="1817623"/>
            <a:ext cx="9112250" cy="9398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20">
                <a:solidFill>
                  <a:srgbClr val="FFFFFF"/>
                </a:solidFill>
              </a:rPr>
              <a:t>AUTHOR'S</a:t>
            </a:r>
            <a:r>
              <a:rPr dirty="0" sz="6000" spc="-345">
                <a:solidFill>
                  <a:srgbClr val="FFFFFF"/>
                </a:solidFill>
              </a:rPr>
              <a:t> </a:t>
            </a:r>
            <a:r>
              <a:rPr dirty="0" sz="6000" spc="-195">
                <a:solidFill>
                  <a:srgbClr val="FFFFFF"/>
                </a:solidFill>
              </a:rPr>
              <a:t>PERSPECTIVE</a:t>
            </a:r>
            <a:endParaRPr sz="6000"/>
          </a:p>
        </p:txBody>
      </p:sp>
      <p:sp>
        <p:nvSpPr>
          <p:cNvPr id="6" name="object 6" descr=""/>
          <p:cNvSpPr txBox="1"/>
          <p:nvPr/>
        </p:nvSpPr>
        <p:spPr>
          <a:xfrm>
            <a:off x="2325116" y="3001249"/>
            <a:ext cx="13921740" cy="533273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04800" marR="82550" indent="-292735">
              <a:lnSpc>
                <a:spcPct val="117000"/>
              </a:lnSpc>
              <a:spcBef>
                <a:spcPts val="95"/>
              </a:spcBef>
              <a:buChar char="•"/>
              <a:tabLst>
                <a:tab pos="304800" algn="l"/>
              </a:tabLst>
            </a:pPr>
            <a:r>
              <a:rPr dirty="0" sz="270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2700" spc="-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120">
                <a:solidFill>
                  <a:srgbClr val="FFFFFF"/>
                </a:solidFill>
                <a:latin typeface="Arial"/>
                <a:cs typeface="Arial"/>
              </a:rPr>
              <a:t>global</a:t>
            </a:r>
            <a:r>
              <a:rPr dirty="0" sz="27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55">
                <a:solidFill>
                  <a:srgbClr val="FFFFFF"/>
                </a:solidFill>
                <a:latin typeface="Arial"/>
                <a:cs typeface="Arial"/>
              </a:rPr>
              <a:t>guava</a:t>
            </a:r>
            <a:r>
              <a:rPr dirty="0" sz="2700" spc="-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130">
                <a:solidFill>
                  <a:srgbClr val="FFFFFF"/>
                </a:solidFill>
                <a:latin typeface="Arial"/>
                <a:cs typeface="Arial"/>
              </a:rPr>
              <a:t>market</a:t>
            </a:r>
            <a:r>
              <a:rPr dirty="0" sz="27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155">
                <a:solidFill>
                  <a:srgbClr val="FFFFFF"/>
                </a:solidFill>
                <a:latin typeface="Arial"/>
                <a:cs typeface="Arial"/>
              </a:rPr>
              <a:t>will</a:t>
            </a:r>
            <a:r>
              <a:rPr dirty="0" sz="2700" spc="-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105">
                <a:solidFill>
                  <a:srgbClr val="FFFFFF"/>
                </a:solidFill>
                <a:latin typeface="Arial"/>
                <a:cs typeface="Arial"/>
              </a:rPr>
              <a:t>expand</a:t>
            </a:r>
            <a:r>
              <a:rPr dirty="0" sz="2700" spc="-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135">
                <a:solidFill>
                  <a:srgbClr val="FFFFFF"/>
                </a:solidFill>
                <a:latin typeface="Arial"/>
                <a:cs typeface="Arial"/>
              </a:rPr>
              <a:t>significantly</a:t>
            </a:r>
            <a:r>
              <a:rPr dirty="0" sz="2700" spc="-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195">
                <a:solidFill>
                  <a:srgbClr val="FFFFFF"/>
                </a:solidFill>
                <a:latin typeface="Arial"/>
                <a:cs typeface="Arial"/>
              </a:rPr>
              <a:t>by</a:t>
            </a:r>
            <a:r>
              <a:rPr dirty="0" sz="2700" spc="-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>
                <a:solidFill>
                  <a:srgbClr val="FFFFFF"/>
                </a:solidFill>
                <a:latin typeface="Arial"/>
                <a:cs typeface="Arial"/>
              </a:rPr>
              <a:t>4.70%</a:t>
            </a:r>
            <a:r>
              <a:rPr dirty="0" sz="2700" spc="-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-80">
                <a:solidFill>
                  <a:srgbClr val="FFFFFF"/>
                </a:solidFill>
                <a:latin typeface="Arial"/>
                <a:cs typeface="Arial"/>
              </a:rPr>
              <a:t>CAGR</a:t>
            </a:r>
            <a:r>
              <a:rPr dirty="0" sz="2700" spc="-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140">
                <a:solidFill>
                  <a:srgbClr val="FFFFFF"/>
                </a:solidFill>
                <a:latin typeface="Arial"/>
                <a:cs typeface="Arial"/>
              </a:rPr>
              <a:t>between</a:t>
            </a:r>
            <a:r>
              <a:rPr dirty="0" sz="2700" spc="-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105">
                <a:solidFill>
                  <a:srgbClr val="FFFFFF"/>
                </a:solidFill>
                <a:latin typeface="Arial"/>
                <a:cs typeface="Arial"/>
              </a:rPr>
              <a:t>2024</a:t>
            </a:r>
            <a:r>
              <a:rPr dirty="0" sz="2700" spc="-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225">
                <a:solidFill>
                  <a:srgbClr val="FFFFFF"/>
                </a:solidFill>
                <a:latin typeface="Arial"/>
                <a:cs typeface="Arial"/>
              </a:rPr>
              <a:t>to </a:t>
            </a:r>
            <a:r>
              <a:rPr dirty="0" sz="2700" spc="45">
                <a:solidFill>
                  <a:srgbClr val="FFFFFF"/>
                </a:solidFill>
                <a:latin typeface="Arial"/>
                <a:cs typeface="Arial"/>
              </a:rPr>
              <a:t>2031.</a:t>
            </a:r>
            <a:endParaRPr sz="2700">
              <a:latin typeface="Arial"/>
              <a:cs typeface="Arial"/>
            </a:endParaRPr>
          </a:p>
          <a:p>
            <a:pPr marL="304800" marR="872490" indent="-292735">
              <a:lnSpc>
                <a:spcPct val="117200"/>
              </a:lnSpc>
              <a:spcBef>
                <a:spcPts val="10"/>
              </a:spcBef>
              <a:buChar char="•"/>
              <a:tabLst>
                <a:tab pos="304800" algn="l"/>
              </a:tabLst>
            </a:pPr>
            <a:r>
              <a:rPr dirty="0" sz="2700" spc="120">
                <a:solidFill>
                  <a:srgbClr val="FFFFFF"/>
                </a:solidFill>
                <a:latin typeface="Arial"/>
                <a:cs typeface="Arial"/>
              </a:rPr>
              <a:t>White</a:t>
            </a:r>
            <a:r>
              <a:rPr dirty="0" sz="27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60">
                <a:solidFill>
                  <a:srgbClr val="FFFFFF"/>
                </a:solidFill>
                <a:latin typeface="Arial"/>
                <a:cs typeface="Arial"/>
              </a:rPr>
              <a:t>guava</a:t>
            </a:r>
            <a:r>
              <a:rPr dirty="0" sz="2700" spc="-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190">
                <a:solidFill>
                  <a:srgbClr val="FFFFFF"/>
                </a:solidFill>
                <a:latin typeface="Arial"/>
                <a:cs typeface="Arial"/>
              </a:rPr>
              <a:t>pulp</a:t>
            </a:r>
            <a:r>
              <a:rPr dirty="0" sz="2700" spc="-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dirty="0" sz="2700" spc="-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18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2700" spc="-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135">
                <a:solidFill>
                  <a:srgbClr val="FFFFFF"/>
                </a:solidFill>
                <a:latin typeface="Arial"/>
                <a:cs typeface="Arial"/>
              </a:rPr>
              <a:t>fastest-</a:t>
            </a:r>
            <a:r>
              <a:rPr dirty="0" sz="2700" spc="110">
                <a:solidFill>
                  <a:srgbClr val="FFFFFF"/>
                </a:solidFill>
                <a:latin typeface="Arial"/>
                <a:cs typeface="Arial"/>
              </a:rPr>
              <a:t>growing</a:t>
            </a:r>
            <a:r>
              <a:rPr dirty="0" sz="2700" spc="-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135">
                <a:solidFill>
                  <a:srgbClr val="FFFFFF"/>
                </a:solidFill>
                <a:latin typeface="Arial"/>
                <a:cs typeface="Arial"/>
              </a:rPr>
              <a:t>category</a:t>
            </a:r>
            <a:r>
              <a:rPr dirty="0" sz="27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155">
                <a:solidFill>
                  <a:srgbClr val="FFFFFF"/>
                </a:solidFill>
                <a:latin typeface="Arial"/>
                <a:cs typeface="Arial"/>
              </a:rPr>
              <a:t>over</a:t>
            </a:r>
            <a:r>
              <a:rPr dirty="0" sz="2700" spc="-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18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2700" spc="-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140">
                <a:solidFill>
                  <a:srgbClr val="FFFFFF"/>
                </a:solidFill>
                <a:latin typeface="Arial"/>
                <a:cs typeface="Arial"/>
              </a:rPr>
              <a:t>forecast</a:t>
            </a:r>
            <a:r>
              <a:rPr dirty="0" sz="27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140">
                <a:solidFill>
                  <a:srgbClr val="FFFFFF"/>
                </a:solidFill>
                <a:latin typeface="Arial"/>
                <a:cs typeface="Arial"/>
              </a:rPr>
              <a:t>period.</a:t>
            </a:r>
            <a:r>
              <a:rPr dirty="0" sz="27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105">
                <a:solidFill>
                  <a:srgbClr val="FFFFFF"/>
                </a:solidFill>
                <a:latin typeface="Arial"/>
                <a:cs typeface="Arial"/>
              </a:rPr>
              <a:t>Its appeal</a:t>
            </a:r>
            <a:r>
              <a:rPr dirty="0" sz="27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110">
                <a:solidFill>
                  <a:srgbClr val="FFFFFF"/>
                </a:solidFill>
                <a:latin typeface="Arial"/>
                <a:cs typeface="Arial"/>
              </a:rPr>
              <a:t>stems</a:t>
            </a:r>
            <a:r>
              <a:rPr dirty="0" sz="27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215">
                <a:solidFill>
                  <a:srgbClr val="FFFFFF"/>
                </a:solidFill>
                <a:latin typeface="Arial"/>
                <a:cs typeface="Arial"/>
              </a:rPr>
              <a:t>from</a:t>
            </a:r>
            <a:r>
              <a:rPr dirty="0" sz="2700" spc="-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145">
                <a:solidFill>
                  <a:srgbClr val="FFFFFF"/>
                </a:solidFill>
                <a:latin typeface="Arial"/>
                <a:cs typeface="Arial"/>
              </a:rPr>
              <a:t>its</a:t>
            </a:r>
            <a:r>
              <a:rPr dirty="0" sz="2700" spc="-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150">
                <a:solidFill>
                  <a:srgbClr val="FFFFFF"/>
                </a:solidFill>
                <a:latin typeface="Arial"/>
                <a:cs typeface="Arial"/>
              </a:rPr>
              <a:t>subtle</a:t>
            </a:r>
            <a:r>
              <a:rPr dirty="0" sz="27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185">
                <a:solidFill>
                  <a:srgbClr val="FFFFFF"/>
                </a:solidFill>
                <a:latin typeface="Arial"/>
                <a:cs typeface="Arial"/>
              </a:rPr>
              <a:t>yet</a:t>
            </a:r>
            <a:r>
              <a:rPr dirty="0" sz="2700" spc="-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120">
                <a:solidFill>
                  <a:srgbClr val="FFFFFF"/>
                </a:solidFill>
                <a:latin typeface="Arial"/>
                <a:cs typeface="Arial"/>
              </a:rPr>
              <a:t>refreshing</a:t>
            </a:r>
            <a:r>
              <a:rPr dirty="0" sz="27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110">
                <a:solidFill>
                  <a:srgbClr val="FFFFFF"/>
                </a:solidFill>
                <a:latin typeface="Arial"/>
                <a:cs typeface="Arial"/>
              </a:rPr>
              <a:t>taste,</a:t>
            </a:r>
            <a:r>
              <a:rPr dirty="0" sz="2700" spc="-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70">
                <a:solidFill>
                  <a:srgbClr val="FFFFFF"/>
                </a:solidFill>
                <a:latin typeface="Arial"/>
                <a:cs typeface="Arial"/>
              </a:rPr>
              <a:t>gaining</a:t>
            </a:r>
            <a:r>
              <a:rPr dirty="0" sz="27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135">
                <a:solidFill>
                  <a:srgbClr val="FFFFFF"/>
                </a:solidFill>
                <a:latin typeface="Arial"/>
                <a:cs typeface="Arial"/>
              </a:rPr>
              <a:t>recognition</a:t>
            </a:r>
            <a:r>
              <a:rPr dirty="0" sz="27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60">
                <a:solidFill>
                  <a:srgbClr val="FFFFFF"/>
                </a:solidFill>
                <a:latin typeface="Arial"/>
                <a:cs typeface="Arial"/>
              </a:rPr>
              <a:t>across </a:t>
            </a:r>
            <a:r>
              <a:rPr dirty="0" sz="2700" spc="105">
                <a:solidFill>
                  <a:srgbClr val="FFFFFF"/>
                </a:solidFill>
                <a:latin typeface="Arial"/>
                <a:cs typeface="Arial"/>
              </a:rPr>
              <a:t>diverse</a:t>
            </a:r>
            <a:r>
              <a:rPr dirty="0" sz="27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204">
                <a:solidFill>
                  <a:srgbClr val="FFFFFF"/>
                </a:solidFill>
                <a:latin typeface="Arial"/>
                <a:cs typeface="Arial"/>
              </a:rPr>
              <a:t>food</a:t>
            </a:r>
            <a:r>
              <a:rPr dirty="0" sz="2700" spc="-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110">
                <a:solidFill>
                  <a:srgbClr val="FFFFFF"/>
                </a:solidFill>
                <a:latin typeface="Arial"/>
                <a:cs typeface="Arial"/>
              </a:rPr>
              <a:t>applications.</a:t>
            </a:r>
            <a:endParaRPr sz="2700">
              <a:latin typeface="Arial"/>
              <a:cs typeface="Arial"/>
            </a:endParaRPr>
          </a:p>
          <a:p>
            <a:pPr marL="304800" marR="5080" indent="-292735">
              <a:lnSpc>
                <a:spcPct val="117300"/>
              </a:lnSpc>
              <a:spcBef>
                <a:spcPts val="5"/>
              </a:spcBef>
              <a:buChar char="•"/>
              <a:tabLst>
                <a:tab pos="304800" algn="l"/>
              </a:tabLst>
            </a:pPr>
            <a:r>
              <a:rPr dirty="0" sz="270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2700" spc="-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>
                <a:solidFill>
                  <a:srgbClr val="FFFFFF"/>
                </a:solidFill>
                <a:latin typeface="Arial"/>
                <a:cs typeface="Arial"/>
              </a:rPr>
              <a:t>sales</a:t>
            </a:r>
            <a:r>
              <a:rPr dirty="0" sz="2700" spc="-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225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2700" spc="-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120">
                <a:solidFill>
                  <a:srgbClr val="FFFFFF"/>
                </a:solidFill>
                <a:latin typeface="Arial"/>
                <a:cs typeface="Arial"/>
              </a:rPr>
              <a:t>pink</a:t>
            </a:r>
            <a:r>
              <a:rPr dirty="0" sz="2700" spc="-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55">
                <a:solidFill>
                  <a:srgbClr val="FFFFFF"/>
                </a:solidFill>
                <a:latin typeface="Arial"/>
                <a:cs typeface="Arial"/>
              </a:rPr>
              <a:t>guava</a:t>
            </a:r>
            <a:r>
              <a:rPr dirty="0" sz="2700" spc="-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190">
                <a:solidFill>
                  <a:srgbClr val="FFFFFF"/>
                </a:solidFill>
                <a:latin typeface="Arial"/>
                <a:cs typeface="Arial"/>
              </a:rPr>
              <a:t>pulp</a:t>
            </a:r>
            <a:r>
              <a:rPr dirty="0" sz="2700" spc="-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80">
                <a:solidFill>
                  <a:srgbClr val="FFFFFF"/>
                </a:solidFill>
                <a:latin typeface="Arial"/>
                <a:cs typeface="Arial"/>
              </a:rPr>
              <a:t>are</a:t>
            </a:r>
            <a:r>
              <a:rPr dirty="0" sz="2700" spc="-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125">
                <a:solidFill>
                  <a:srgbClr val="FFFFFF"/>
                </a:solidFill>
                <a:latin typeface="Arial"/>
                <a:cs typeface="Arial"/>
              </a:rPr>
              <a:t>poised</a:t>
            </a:r>
            <a:r>
              <a:rPr dirty="0" sz="2700" spc="-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254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2700" spc="-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80">
                <a:solidFill>
                  <a:srgbClr val="FFFFFF"/>
                </a:solidFill>
                <a:latin typeface="Arial"/>
                <a:cs typeface="Arial"/>
              </a:rPr>
              <a:t>rise</a:t>
            </a:r>
            <a:r>
              <a:rPr dirty="0" sz="2700" spc="-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130">
                <a:solidFill>
                  <a:srgbClr val="FFFFFF"/>
                </a:solidFill>
                <a:latin typeface="Arial"/>
                <a:cs typeface="Arial"/>
              </a:rPr>
              <a:t>due</a:t>
            </a:r>
            <a:r>
              <a:rPr dirty="0" sz="2700" spc="-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250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2700" spc="-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145">
                <a:solidFill>
                  <a:srgbClr val="FFFFFF"/>
                </a:solidFill>
                <a:latin typeface="Arial"/>
                <a:cs typeface="Arial"/>
              </a:rPr>
              <a:t>its</a:t>
            </a:r>
            <a:r>
              <a:rPr dirty="0" sz="2700" spc="-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135">
                <a:solidFill>
                  <a:srgbClr val="FFFFFF"/>
                </a:solidFill>
                <a:latin typeface="Arial"/>
                <a:cs typeface="Arial"/>
              </a:rPr>
              <a:t>exotic</a:t>
            </a:r>
            <a:r>
              <a:rPr dirty="0" sz="2700" spc="-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135">
                <a:solidFill>
                  <a:srgbClr val="FFFFFF"/>
                </a:solidFill>
                <a:latin typeface="Arial"/>
                <a:cs typeface="Arial"/>
              </a:rPr>
              <a:t>flavour,</a:t>
            </a:r>
            <a:r>
              <a:rPr dirty="0" sz="27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105">
                <a:solidFill>
                  <a:srgbClr val="FFFFFF"/>
                </a:solidFill>
                <a:latin typeface="Arial"/>
                <a:cs typeface="Arial"/>
              </a:rPr>
              <a:t>higher </a:t>
            </a:r>
            <a:r>
              <a:rPr dirty="0" sz="2700" spc="175">
                <a:solidFill>
                  <a:srgbClr val="FFFFFF"/>
                </a:solidFill>
                <a:latin typeface="Arial"/>
                <a:cs typeface="Arial"/>
              </a:rPr>
              <a:t>nutritional</a:t>
            </a:r>
            <a:r>
              <a:rPr dirty="0" sz="2700" spc="-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160">
                <a:solidFill>
                  <a:srgbClr val="FFFFFF"/>
                </a:solidFill>
                <a:latin typeface="Arial"/>
                <a:cs typeface="Arial"/>
              </a:rPr>
              <a:t>content,</a:t>
            </a:r>
            <a:r>
              <a:rPr dirty="0" sz="27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110">
                <a:solidFill>
                  <a:srgbClr val="FFFFFF"/>
                </a:solidFill>
                <a:latin typeface="Arial"/>
                <a:cs typeface="Arial"/>
              </a:rPr>
              <a:t>growing</a:t>
            </a:r>
            <a:r>
              <a:rPr dirty="0" sz="27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130">
                <a:solidFill>
                  <a:srgbClr val="FFFFFF"/>
                </a:solidFill>
                <a:latin typeface="Arial"/>
                <a:cs typeface="Arial"/>
              </a:rPr>
              <a:t>consumer</a:t>
            </a:r>
            <a:r>
              <a:rPr dirty="0" sz="27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140">
                <a:solidFill>
                  <a:srgbClr val="FFFFFF"/>
                </a:solidFill>
                <a:latin typeface="Arial"/>
                <a:cs typeface="Arial"/>
              </a:rPr>
              <a:t>preference</a:t>
            </a:r>
            <a:r>
              <a:rPr dirty="0" sz="27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220">
                <a:solidFill>
                  <a:srgbClr val="FFFFFF"/>
                </a:solidFill>
                <a:latin typeface="Arial"/>
                <a:cs typeface="Arial"/>
              </a:rPr>
              <a:t>for</a:t>
            </a:r>
            <a:r>
              <a:rPr dirty="0" sz="27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135">
                <a:solidFill>
                  <a:srgbClr val="FFFFFF"/>
                </a:solidFill>
                <a:latin typeface="Arial"/>
                <a:cs typeface="Arial"/>
              </a:rPr>
              <a:t>unique</a:t>
            </a:r>
            <a:r>
              <a:rPr dirty="0" sz="27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145">
                <a:solidFill>
                  <a:srgbClr val="FFFFFF"/>
                </a:solidFill>
                <a:latin typeface="Arial"/>
                <a:cs typeface="Arial"/>
              </a:rPr>
              <a:t>fruits,</a:t>
            </a:r>
            <a:r>
              <a:rPr dirty="0" sz="2700" spc="-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13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27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80">
                <a:solidFill>
                  <a:srgbClr val="FFFFFF"/>
                </a:solidFill>
                <a:latin typeface="Arial"/>
                <a:cs typeface="Arial"/>
              </a:rPr>
              <a:t>increasing </a:t>
            </a:r>
            <a:r>
              <a:rPr dirty="0" sz="2700" spc="145">
                <a:solidFill>
                  <a:srgbClr val="FFFFFF"/>
                </a:solidFill>
                <a:latin typeface="Arial"/>
                <a:cs typeface="Arial"/>
              </a:rPr>
              <a:t>demand</a:t>
            </a:r>
            <a:r>
              <a:rPr dirty="0" sz="27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220">
                <a:solidFill>
                  <a:srgbClr val="FFFFFF"/>
                </a:solidFill>
                <a:latin typeface="Arial"/>
                <a:cs typeface="Arial"/>
              </a:rPr>
              <a:t>for</a:t>
            </a:r>
            <a:r>
              <a:rPr dirty="0" sz="2700" spc="-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150">
                <a:solidFill>
                  <a:srgbClr val="FFFFFF"/>
                </a:solidFill>
                <a:latin typeface="Arial"/>
                <a:cs typeface="Arial"/>
              </a:rPr>
              <a:t>natural</a:t>
            </a:r>
            <a:r>
              <a:rPr dirty="0" sz="27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125">
                <a:solidFill>
                  <a:srgbClr val="FFFFFF"/>
                </a:solidFill>
                <a:latin typeface="Arial"/>
                <a:cs typeface="Arial"/>
              </a:rPr>
              <a:t>ingredients</a:t>
            </a:r>
            <a:r>
              <a:rPr dirty="0" sz="27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140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dirty="0" sz="27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110">
                <a:solidFill>
                  <a:srgbClr val="FFFFFF"/>
                </a:solidFill>
                <a:latin typeface="Arial"/>
                <a:cs typeface="Arial"/>
              </a:rPr>
              <a:t>various</a:t>
            </a:r>
            <a:r>
              <a:rPr dirty="0" sz="27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204">
                <a:solidFill>
                  <a:srgbClr val="FFFFFF"/>
                </a:solidFill>
                <a:latin typeface="Arial"/>
                <a:cs typeface="Arial"/>
              </a:rPr>
              <a:t>food</a:t>
            </a:r>
            <a:r>
              <a:rPr dirty="0" sz="27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13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2700" spc="-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80">
                <a:solidFill>
                  <a:srgbClr val="FFFFFF"/>
                </a:solidFill>
                <a:latin typeface="Arial"/>
                <a:cs typeface="Arial"/>
              </a:rPr>
              <a:t>beverage</a:t>
            </a:r>
            <a:r>
              <a:rPr dirty="0" sz="2700" spc="-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140">
                <a:solidFill>
                  <a:srgbClr val="FFFFFF"/>
                </a:solidFill>
                <a:latin typeface="Arial"/>
                <a:cs typeface="Arial"/>
              </a:rPr>
              <a:t>products.</a:t>
            </a:r>
            <a:endParaRPr sz="2700">
              <a:latin typeface="Arial"/>
              <a:cs typeface="Arial"/>
            </a:endParaRPr>
          </a:p>
          <a:p>
            <a:pPr algn="just" marL="304800" marR="737870" indent="-292735">
              <a:lnSpc>
                <a:spcPct val="117200"/>
              </a:lnSpc>
              <a:spcBef>
                <a:spcPts val="5"/>
              </a:spcBef>
              <a:buChar char="•"/>
              <a:tabLst>
                <a:tab pos="304800" algn="l"/>
              </a:tabLst>
            </a:pPr>
            <a:r>
              <a:rPr dirty="0" sz="270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2700" spc="-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>
                <a:solidFill>
                  <a:srgbClr val="FFFFFF"/>
                </a:solidFill>
                <a:latin typeface="Arial"/>
                <a:cs typeface="Arial"/>
              </a:rPr>
              <a:t>sales</a:t>
            </a:r>
            <a:r>
              <a:rPr dirty="0" sz="2700" spc="-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225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2700" spc="-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140">
                <a:solidFill>
                  <a:srgbClr val="FFFFFF"/>
                </a:solidFill>
                <a:latin typeface="Arial"/>
                <a:cs typeface="Arial"/>
              </a:rPr>
              <a:t>fresh</a:t>
            </a:r>
            <a:r>
              <a:rPr dirty="0" sz="2700" spc="-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55">
                <a:solidFill>
                  <a:srgbClr val="FFFFFF"/>
                </a:solidFill>
                <a:latin typeface="Arial"/>
                <a:cs typeface="Arial"/>
              </a:rPr>
              <a:t>guava</a:t>
            </a:r>
            <a:r>
              <a:rPr dirty="0" sz="2700" spc="-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220">
                <a:solidFill>
                  <a:srgbClr val="FFFFFF"/>
                </a:solidFill>
                <a:latin typeface="Arial"/>
                <a:cs typeface="Arial"/>
              </a:rPr>
              <a:t>fruit</a:t>
            </a:r>
            <a:r>
              <a:rPr dirty="0" sz="2700" spc="-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85">
                <a:solidFill>
                  <a:srgbClr val="FFFFFF"/>
                </a:solidFill>
                <a:latin typeface="Arial"/>
                <a:cs typeface="Arial"/>
              </a:rPr>
              <a:t>are</a:t>
            </a:r>
            <a:r>
              <a:rPr dirty="0" sz="2700" spc="-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145">
                <a:solidFill>
                  <a:srgbClr val="FFFFFF"/>
                </a:solidFill>
                <a:latin typeface="Arial"/>
                <a:cs typeface="Arial"/>
              </a:rPr>
              <a:t>anticipated</a:t>
            </a:r>
            <a:r>
              <a:rPr dirty="0" sz="2700" spc="-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254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2700" spc="-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80">
                <a:solidFill>
                  <a:srgbClr val="FFFFFF"/>
                </a:solidFill>
                <a:latin typeface="Arial"/>
                <a:cs typeface="Arial"/>
              </a:rPr>
              <a:t>rise</a:t>
            </a:r>
            <a:r>
              <a:rPr dirty="0" sz="2700" spc="-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110">
                <a:solidFill>
                  <a:srgbClr val="FFFFFF"/>
                </a:solidFill>
                <a:latin typeface="Arial"/>
                <a:cs typeface="Arial"/>
              </a:rPr>
              <a:t>owing</a:t>
            </a:r>
            <a:r>
              <a:rPr dirty="0" sz="2700" spc="-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254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2700" spc="-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95">
                <a:solidFill>
                  <a:srgbClr val="FFFFFF"/>
                </a:solidFill>
                <a:latin typeface="Arial"/>
                <a:cs typeface="Arial"/>
              </a:rPr>
              <a:t>increasing</a:t>
            </a:r>
            <a:r>
              <a:rPr dirty="0" sz="2700" spc="-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130">
                <a:solidFill>
                  <a:srgbClr val="FFFFFF"/>
                </a:solidFill>
                <a:latin typeface="Arial"/>
                <a:cs typeface="Arial"/>
              </a:rPr>
              <a:t>health </a:t>
            </a:r>
            <a:r>
              <a:rPr dirty="0" sz="2700" spc="90">
                <a:solidFill>
                  <a:srgbClr val="FFFFFF"/>
                </a:solidFill>
                <a:latin typeface="Arial"/>
                <a:cs typeface="Arial"/>
              </a:rPr>
              <a:t>consciousness</a:t>
            </a:r>
            <a:r>
              <a:rPr dirty="0" sz="27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95">
                <a:solidFill>
                  <a:srgbClr val="FFFFFF"/>
                </a:solidFill>
                <a:latin typeface="Arial"/>
                <a:cs typeface="Arial"/>
              </a:rPr>
              <a:t>among</a:t>
            </a:r>
            <a:r>
              <a:rPr dirty="0" sz="2700" spc="-9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100">
                <a:solidFill>
                  <a:srgbClr val="FFFFFF"/>
                </a:solidFill>
                <a:latin typeface="Arial"/>
                <a:cs typeface="Arial"/>
              </a:rPr>
              <a:t>consumers,</a:t>
            </a:r>
            <a:r>
              <a:rPr dirty="0" sz="2700" spc="-1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105">
                <a:solidFill>
                  <a:srgbClr val="FFFFFF"/>
                </a:solidFill>
                <a:latin typeface="Arial"/>
                <a:cs typeface="Arial"/>
              </a:rPr>
              <a:t>growing</a:t>
            </a:r>
            <a:r>
              <a:rPr dirty="0" sz="27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65">
                <a:solidFill>
                  <a:srgbClr val="FFFFFF"/>
                </a:solidFill>
                <a:latin typeface="Arial"/>
                <a:cs typeface="Arial"/>
              </a:rPr>
              <a:t>awareness</a:t>
            </a:r>
            <a:r>
              <a:rPr dirty="0" sz="27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225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27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18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2700" spc="-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175">
                <a:solidFill>
                  <a:srgbClr val="FFFFFF"/>
                </a:solidFill>
                <a:latin typeface="Arial"/>
                <a:cs typeface="Arial"/>
              </a:rPr>
              <a:t>fruit's</a:t>
            </a:r>
            <a:r>
              <a:rPr dirty="0" sz="2700" spc="-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165">
                <a:solidFill>
                  <a:srgbClr val="FFFFFF"/>
                </a:solidFill>
                <a:latin typeface="Arial"/>
                <a:cs typeface="Arial"/>
              </a:rPr>
              <a:t>nutritional </a:t>
            </a:r>
            <a:r>
              <a:rPr dirty="0" sz="2700" spc="120">
                <a:solidFill>
                  <a:srgbClr val="FFFFFF"/>
                </a:solidFill>
                <a:latin typeface="Arial"/>
                <a:cs typeface="Arial"/>
              </a:rPr>
              <a:t>benefits,</a:t>
            </a:r>
            <a:r>
              <a:rPr dirty="0" sz="27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13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27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95">
                <a:solidFill>
                  <a:srgbClr val="FFFFFF"/>
                </a:solidFill>
                <a:latin typeface="Arial"/>
                <a:cs typeface="Arial"/>
              </a:rPr>
              <a:t>rising</a:t>
            </a:r>
            <a:r>
              <a:rPr dirty="0" sz="27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140">
                <a:solidFill>
                  <a:srgbClr val="FFFFFF"/>
                </a:solidFill>
                <a:latin typeface="Arial"/>
                <a:cs typeface="Arial"/>
              </a:rPr>
              <a:t>demand</a:t>
            </a:r>
            <a:r>
              <a:rPr dirty="0" sz="2700" spc="-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220">
                <a:solidFill>
                  <a:srgbClr val="FFFFFF"/>
                </a:solidFill>
                <a:latin typeface="Arial"/>
                <a:cs typeface="Arial"/>
              </a:rPr>
              <a:t>for</a:t>
            </a:r>
            <a:r>
              <a:rPr dirty="0" sz="2700" spc="-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125">
                <a:solidFill>
                  <a:srgbClr val="FFFFFF"/>
                </a:solidFill>
                <a:latin typeface="Arial"/>
                <a:cs typeface="Arial"/>
              </a:rPr>
              <a:t>natural,</a:t>
            </a:r>
            <a:r>
              <a:rPr dirty="0" sz="2700" spc="-1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135">
                <a:solidFill>
                  <a:srgbClr val="FFFFFF"/>
                </a:solidFill>
                <a:latin typeface="Arial"/>
                <a:cs typeface="Arial"/>
              </a:rPr>
              <a:t>whole</a:t>
            </a:r>
            <a:r>
              <a:rPr dirty="0" sz="27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135">
                <a:solidFill>
                  <a:srgbClr val="FFFFFF"/>
                </a:solidFill>
                <a:latin typeface="Arial"/>
                <a:cs typeface="Arial"/>
              </a:rPr>
              <a:t>fruits.</a:t>
            </a:r>
            <a:endParaRPr sz="27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60476" y="2189988"/>
            <a:ext cx="4245864" cy="1737359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866375" y="2047478"/>
            <a:ext cx="4148340" cy="1665762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504715" y="1662683"/>
            <a:ext cx="4315672" cy="1996439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17576" y="4228093"/>
            <a:ext cx="3611879" cy="2037070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256333" y="4285665"/>
            <a:ext cx="2880216" cy="2118131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551164" y="3659120"/>
            <a:ext cx="9736836" cy="6627876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62965" y="6633534"/>
            <a:ext cx="3343960" cy="1681519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395832" y="6813207"/>
            <a:ext cx="3818177" cy="1583899"/>
          </a:xfrm>
          <a:prstGeom prst="rect">
            <a:avLst/>
          </a:prstGeom>
        </p:spPr>
      </p:pic>
      <p:pic>
        <p:nvPicPr>
          <p:cNvPr id="10" name="object 10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417576" y="8625840"/>
            <a:ext cx="4231661" cy="1264919"/>
          </a:xfrm>
          <a:prstGeom prst="rect">
            <a:avLst/>
          </a:prstGeom>
        </p:spPr>
      </p:pic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19607" rIns="0" bIns="0" rtlCol="0" vert="horz">
            <a:spAutoFit/>
          </a:bodyPr>
          <a:lstStyle/>
          <a:p>
            <a:pPr marL="5624830">
              <a:lnSpc>
                <a:spcPct val="100000"/>
              </a:lnSpc>
              <a:spcBef>
                <a:spcPts val="95"/>
              </a:spcBef>
            </a:pPr>
            <a:r>
              <a:rPr dirty="0" spc="-375"/>
              <a:t>KEY</a:t>
            </a:r>
            <a:r>
              <a:rPr dirty="0" spc="-220"/>
              <a:t> </a:t>
            </a:r>
            <a:r>
              <a:rPr dirty="0" spc="-290"/>
              <a:t>PLAYERS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7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7257033" y="522224"/>
            <a:ext cx="3490595" cy="5486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400" b="1">
                <a:latin typeface="Georgia"/>
                <a:cs typeface="Georgia"/>
              </a:rPr>
              <a:t>For</a:t>
            </a:r>
            <a:r>
              <a:rPr dirty="0" sz="3400" spc="-5" b="1">
                <a:latin typeface="Georgia"/>
                <a:cs typeface="Georgia"/>
              </a:rPr>
              <a:t> </a:t>
            </a:r>
            <a:r>
              <a:rPr dirty="0" sz="3400" b="1">
                <a:latin typeface="Georgia"/>
                <a:cs typeface="Georgia"/>
              </a:rPr>
              <a:t>Full</a:t>
            </a:r>
            <a:r>
              <a:rPr dirty="0" sz="3400" spc="-15" b="1">
                <a:latin typeface="Georgia"/>
                <a:cs typeface="Georgia"/>
              </a:rPr>
              <a:t> </a:t>
            </a:r>
            <a:r>
              <a:rPr dirty="0" sz="3400" spc="-10" b="1">
                <a:latin typeface="Georgia"/>
                <a:cs typeface="Georgia"/>
              </a:rPr>
              <a:t>Report</a:t>
            </a:r>
            <a:endParaRPr sz="3400">
              <a:latin typeface="Georgia"/>
              <a:cs typeface="Georgi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110732" y="847470"/>
            <a:ext cx="6065520" cy="1400810"/>
          </a:xfrm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000" spc="-565">
                <a:latin typeface="Arial Black"/>
                <a:cs typeface="Arial Black"/>
              </a:rPr>
              <a:t>Contact</a:t>
            </a:r>
            <a:r>
              <a:rPr dirty="0" sz="9000" spc="-865">
                <a:latin typeface="Arial Black"/>
                <a:cs typeface="Arial Black"/>
              </a:rPr>
              <a:t> </a:t>
            </a:r>
            <a:r>
              <a:rPr dirty="0" sz="9000" spc="-775">
                <a:latin typeface="Arial Black"/>
                <a:cs typeface="Arial Black"/>
              </a:rPr>
              <a:t>us</a:t>
            </a:r>
            <a:endParaRPr sz="9000">
              <a:latin typeface="Arial Black"/>
              <a:cs typeface="Arial Black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41464" y="2186939"/>
            <a:ext cx="3724655" cy="2368295"/>
          </a:xfrm>
          <a:prstGeom prst="rect">
            <a:avLst/>
          </a:prstGeom>
        </p:spPr>
      </p:pic>
      <p:sp>
        <p:nvSpPr>
          <p:cNvPr id="6" name="object 6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563245" rIns="0" bIns="0" rtlCol="0" vert="horz">
            <a:spAutoFit/>
          </a:bodyPr>
          <a:lstStyle/>
          <a:p>
            <a:pPr algn="ctr" marR="447675">
              <a:lnSpc>
                <a:spcPct val="100000"/>
              </a:lnSpc>
              <a:spcBef>
                <a:spcPts val="4435"/>
              </a:spcBef>
            </a:pPr>
            <a:r>
              <a:rPr dirty="0"/>
              <a:t>COGNITIVE</a:t>
            </a:r>
            <a:r>
              <a:rPr dirty="0" spc="-95"/>
              <a:t> </a:t>
            </a:r>
            <a:r>
              <a:rPr dirty="0"/>
              <a:t>MARKET</a:t>
            </a:r>
            <a:r>
              <a:rPr dirty="0" spc="-65"/>
              <a:t> </a:t>
            </a:r>
            <a:r>
              <a:rPr dirty="0" spc="-10"/>
              <a:t>RESEARCH</a:t>
            </a:r>
          </a:p>
          <a:p>
            <a:pPr algn="ctr" marR="728345">
              <a:lnSpc>
                <a:spcPct val="100000"/>
              </a:lnSpc>
              <a:spcBef>
                <a:spcPts val="2355"/>
              </a:spcBef>
              <a:tabLst>
                <a:tab pos="1049655" algn="l"/>
                <a:tab pos="1814830" algn="l"/>
                <a:tab pos="5433060" algn="l"/>
                <a:tab pos="5749290" algn="l"/>
                <a:tab pos="6816090" algn="l"/>
              </a:tabLst>
            </a:pPr>
            <a:r>
              <a:rPr dirty="0" sz="3500" spc="235" b="0">
                <a:latin typeface="Lato"/>
                <a:cs typeface="Lato"/>
              </a:rPr>
              <a:t>Tel:</a:t>
            </a:r>
            <a:r>
              <a:rPr dirty="0" sz="3500" b="0">
                <a:latin typeface="Lato"/>
                <a:cs typeface="Lato"/>
              </a:rPr>
              <a:t>	+</a:t>
            </a:r>
            <a:r>
              <a:rPr dirty="0" sz="3500" spc="-555" b="0">
                <a:latin typeface="Lato"/>
                <a:cs typeface="Lato"/>
              </a:rPr>
              <a:t> </a:t>
            </a:r>
            <a:r>
              <a:rPr dirty="0" sz="3500" spc="-50" b="0">
                <a:latin typeface="Lato"/>
                <a:cs typeface="Lato"/>
              </a:rPr>
              <a:t>1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5" b="0">
                <a:latin typeface="Lato"/>
                <a:cs typeface="Lato"/>
              </a:rPr>
              <a:t>312</a:t>
            </a:r>
            <a:r>
              <a:rPr dirty="0" sz="3500" spc="-515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spc="229" b="0">
                <a:latin typeface="Lato"/>
                <a:cs typeface="Lato"/>
              </a:rPr>
              <a:t>376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235" b="0">
                <a:latin typeface="Lato"/>
                <a:cs typeface="Lato"/>
              </a:rPr>
              <a:t>8303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-50" b="0">
                <a:latin typeface="Lato"/>
                <a:cs typeface="Lato"/>
              </a:rPr>
              <a:t>|</a:t>
            </a:r>
            <a:r>
              <a:rPr dirty="0" sz="3500" b="0">
                <a:latin typeface="Lato"/>
                <a:cs typeface="Lato"/>
              </a:rPr>
              <a:t>	+</a:t>
            </a:r>
            <a:r>
              <a:rPr dirty="0" sz="3500" spc="-565" b="0">
                <a:latin typeface="Lato"/>
                <a:cs typeface="Lato"/>
              </a:rPr>
              <a:t> </a:t>
            </a:r>
            <a:r>
              <a:rPr dirty="0" sz="3500" spc="145" b="0">
                <a:latin typeface="Lato"/>
                <a:cs typeface="Lato"/>
              </a:rPr>
              <a:t>44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5" b="0">
                <a:latin typeface="Lato"/>
                <a:cs typeface="Lato"/>
              </a:rPr>
              <a:t>020</a:t>
            </a:r>
            <a:r>
              <a:rPr dirty="0" sz="3500" spc="-49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254" b="0">
                <a:latin typeface="Lato"/>
                <a:cs typeface="Lato"/>
              </a:rPr>
              <a:t>8123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235" b="0">
                <a:latin typeface="Lato"/>
                <a:cs typeface="Lato"/>
              </a:rPr>
              <a:t>0732 </a:t>
            </a:r>
            <a:endParaRPr sz="3500">
              <a:latin typeface="Lato"/>
              <a:cs typeface="Lato"/>
            </a:endParaRPr>
          </a:p>
          <a:p>
            <a:pPr algn="ctr" marR="728345">
              <a:lnSpc>
                <a:spcPct val="100000"/>
              </a:lnSpc>
              <a:spcBef>
                <a:spcPts val="705"/>
              </a:spcBef>
              <a:tabLst>
                <a:tab pos="1490345" algn="l"/>
                <a:tab pos="2884805" algn="l"/>
              </a:tabLst>
            </a:pPr>
            <a:r>
              <a:rPr dirty="0" sz="3500" spc="275" b="0">
                <a:latin typeface="Lato"/>
                <a:cs typeface="Lato"/>
              </a:rPr>
              <a:t>India:</a:t>
            </a:r>
            <a:r>
              <a:rPr dirty="0" sz="3500" b="0">
                <a:latin typeface="Lato"/>
                <a:cs typeface="Lato"/>
              </a:rPr>
              <a:t>	(</a:t>
            </a:r>
            <a:r>
              <a:rPr dirty="0" sz="3500" spc="-565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+</a:t>
            </a:r>
            <a:r>
              <a:rPr dirty="0" sz="3500" spc="-555" b="0">
                <a:latin typeface="Lato"/>
                <a:cs typeface="Lato"/>
              </a:rPr>
              <a:t> </a:t>
            </a:r>
            <a:r>
              <a:rPr dirty="0" sz="3500" spc="170" b="0">
                <a:latin typeface="Lato"/>
                <a:cs typeface="Lato"/>
              </a:rPr>
              <a:t>91</a:t>
            </a:r>
            <a:r>
              <a:rPr dirty="0" sz="3500" spc="-555" b="0">
                <a:latin typeface="Lato"/>
                <a:cs typeface="Lato"/>
              </a:rPr>
              <a:t> </a:t>
            </a:r>
            <a:r>
              <a:rPr dirty="0" sz="3500" spc="-50" b="0">
                <a:latin typeface="Lato"/>
                <a:cs typeface="Lato"/>
              </a:rPr>
              <a:t>)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5" b="0">
                <a:latin typeface="Lato"/>
                <a:cs typeface="Lato"/>
              </a:rPr>
              <a:t>983</a:t>
            </a:r>
            <a:r>
              <a:rPr dirty="0" sz="3500" spc="-49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spc="229" b="0">
                <a:latin typeface="Lato"/>
                <a:cs typeface="Lato"/>
              </a:rPr>
              <a:t>496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235" b="0">
                <a:latin typeface="Lato"/>
                <a:cs typeface="Lato"/>
              </a:rPr>
              <a:t>8611 </a:t>
            </a:r>
            <a:endParaRPr sz="3500">
              <a:latin typeface="Lato"/>
              <a:cs typeface="Lato"/>
            </a:endParaRPr>
          </a:p>
          <a:p>
            <a:pPr algn="ctr" marR="506730">
              <a:lnSpc>
                <a:spcPct val="100000"/>
              </a:lnSpc>
              <a:spcBef>
                <a:spcPts val="2045"/>
              </a:spcBef>
            </a:pPr>
            <a:r>
              <a:rPr dirty="0" sz="3500" spc="295" b="0">
                <a:latin typeface="Lato"/>
                <a:cs typeface="Lato"/>
              </a:rPr>
              <a:t>sales@</a:t>
            </a:r>
            <a:r>
              <a:rPr dirty="0" sz="3500" spc="-500" b="0">
                <a:latin typeface="Lato"/>
                <a:cs typeface="Lato"/>
              </a:rPr>
              <a:t> </a:t>
            </a:r>
            <a:r>
              <a:rPr dirty="0" sz="3500" spc="335" b="0">
                <a:latin typeface="Lato"/>
                <a:cs typeface="Lato"/>
              </a:rPr>
              <a:t>cognitivemarketresearch.</a:t>
            </a:r>
            <a:r>
              <a:rPr dirty="0" sz="3500" spc="-495" b="0">
                <a:latin typeface="Lato"/>
                <a:cs typeface="Lato"/>
              </a:rPr>
              <a:t> </a:t>
            </a:r>
            <a:r>
              <a:rPr dirty="0" sz="3500" spc="200" b="0">
                <a:latin typeface="Lato"/>
                <a:cs typeface="Lato"/>
              </a:rPr>
              <a:t>com</a:t>
            </a:r>
            <a:endParaRPr sz="3500">
              <a:latin typeface="Lato"/>
              <a:cs typeface="Lato"/>
            </a:endParaRPr>
          </a:p>
          <a:p>
            <a:pPr algn="ctr">
              <a:lnSpc>
                <a:spcPct val="100000"/>
              </a:lnSpc>
              <a:spcBef>
                <a:spcPts val="2110"/>
              </a:spcBef>
              <a:tabLst>
                <a:tab pos="2085339" algn="l"/>
                <a:tab pos="3183890" algn="l"/>
                <a:tab pos="4415155" algn="l"/>
                <a:tab pos="6487160" algn="l"/>
                <a:tab pos="6870065" algn="l"/>
              </a:tabLst>
            </a:pPr>
            <a:r>
              <a:rPr dirty="0" sz="4100" spc="320" b="0">
                <a:latin typeface="Lato"/>
                <a:cs typeface="Lato"/>
              </a:rPr>
              <a:t>Access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240" b="0">
                <a:latin typeface="Lato"/>
                <a:cs typeface="Lato"/>
              </a:rPr>
              <a:t>the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285" b="0">
                <a:latin typeface="Lato"/>
                <a:cs typeface="Lato"/>
              </a:rPr>
              <a:t>Full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325" b="0">
                <a:latin typeface="Lato"/>
                <a:cs typeface="Lato"/>
              </a:rPr>
              <a:t>Report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-50" b="0">
                <a:latin typeface="Lato"/>
                <a:cs typeface="Lato"/>
              </a:rPr>
              <a:t>: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u="sng" sz="4100" spc="375" b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Lato"/>
                <a:cs typeface="Lato"/>
                <a:hlinkClick r:id="rId4"/>
              </a:rPr>
              <a:t>http://tinyurl.com/4krzyu6c </a:t>
            </a:r>
            <a:endParaRPr sz="4100">
              <a:latin typeface="Lato"/>
              <a:cs typeface="Lato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4100">
              <a:latin typeface="Lato"/>
              <a:cs typeface="Lato"/>
            </a:endParaRPr>
          </a:p>
          <a:p>
            <a:pPr algn="ctr" marL="415925">
              <a:lnSpc>
                <a:spcPts val="3620"/>
              </a:lnSpc>
              <a:tabLst>
                <a:tab pos="1965960" algn="l"/>
                <a:tab pos="3047365" algn="l"/>
                <a:tab pos="3926204" algn="l"/>
              </a:tabLst>
            </a:pPr>
            <a:r>
              <a:rPr dirty="0" sz="3200" spc="265" b="0">
                <a:latin typeface="Lato"/>
                <a:cs typeface="Lato"/>
              </a:rPr>
              <a:t>Please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240" b="0">
                <a:latin typeface="Lato"/>
                <a:cs typeface="Lato"/>
              </a:rPr>
              <a:t>visit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190" b="0">
                <a:latin typeface="Lato"/>
                <a:cs typeface="Lato"/>
              </a:rPr>
              <a:t>our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270" b="0">
                <a:latin typeface="Lato"/>
                <a:cs typeface="Lato"/>
              </a:rPr>
              <a:t>website:</a:t>
            </a:r>
            <a:endParaRPr sz="3200">
              <a:latin typeface="Lato"/>
              <a:cs typeface="Lato"/>
            </a:endParaRPr>
          </a:p>
          <a:p>
            <a:pPr algn="ctr" marL="464820">
              <a:lnSpc>
                <a:spcPts val="3620"/>
              </a:lnSpc>
            </a:pPr>
            <a:r>
              <a:rPr dirty="0" u="sng" sz="3200" spc="305" b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Lato"/>
                <a:cs typeface="Lato"/>
                <a:hlinkClick r:id="rId5"/>
              </a:rPr>
              <a:t>https://www.cognitivemarketresearch.com </a:t>
            </a:r>
            <a:endParaRPr sz="3200">
              <a:latin typeface="Lato"/>
              <a:cs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2024-02-19T14:40:44Z</dcterms:created>
  <dcterms:modified xsi:type="dcterms:W3CDTF">2024-02-19T14:40:44Z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2024-02-19T00:00:00Z</vt:filetime>
  </property>
  <property fmtid="{D5CDD505-2E9C-101B-9397-08002B2CF9AE}" pid="3" name="Creator">
    <vt:lpwstr>Microsoft® PowerPoint® for Microsoft 365</vt:lpwstr>
  </property>
  <property fmtid="{D5CDD505-2E9C-101B-9397-08002B2CF9AE}" pid="4" name="LastSaved">
    <vt:filetime>2024-02-19T00:00:00Z</vt:filetime>
  </property>
  <property fmtid="{D5CDD505-2E9C-101B-9397-08002B2CF9AE}" pid="5" name="Producer">
    <vt:lpwstr>3-Heights(TM) PDF Security Shell 4.8.25.2 (http://www.pdf-tools.com)</vt:lpwstr>
  </property>
</Properties>
</file>