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23m7a96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0" y="0"/>
            <a:ext cx="10058400" cy="10287000"/>
            <a:chExt cx="2307129" cy="2709333"/>
          </a:xfrm>
        </p:grpSpPr>
        <p:sp>
          <p:nvSpPr>
            <p:cNvPr id="4" name="Freeform 4"/>
            <p:cNvSpPr/>
            <p:nvPr/>
          </p:nvSpPr>
          <p:spPr>
            <a:xfrm>
              <a:off x="0" y="0"/>
              <a:ext cx="2307129" cy="2709333"/>
            </a:xfrm>
            <a:custGeom>
              <a:rect l="l" t="t" r="r" b="b"/>
              <a:pathLst>
                <a:path w="2307129" h="2709333">
                  <a:moveTo>
                    <a:pt x="0" y="0"/>
                  </a:moveTo>
                  <a:lnTo>
                    <a:pt x="2307129" y="0"/>
                  </a:lnTo>
                  <a:lnTo>
                    <a:pt x="2307129" y="2709333"/>
                  </a:lnTo>
                  <a:lnTo>
                    <a:pt x="0" y="2709333"/>
                  </a:lnTo>
                  <a:close/>
                </a:path>
              </a:pathLst>
            </a:custGeom>
            <a:solidFill>
              <a:srgbClr val="43551D">
                <a:alpha val="84706"/>
              </a:srgbClr>
            </a:solidFill>
          </p:spPr>
          <p:txBody>
            <a:bodyPr/>
            <a:lstStyle/>
            <a:p/>
          </p:txBody>
        </p:sp>
        <p:sp>
          <p:nvSpPr>
            <p:cNvPr id="5" name="TextBox 5"/>
            <p:cNvSpPr txBox="1"/>
            <p:nvPr/>
          </p:nvSpPr>
          <p:spPr>
            <a:xfrm>
              <a:off x="0" y="-38100"/>
              <a:ext cx="2307129"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0"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25109" y="3324223"/>
            <a:ext cx="9933291" cy="3823547"/>
          </a:xfrm>
          <a:prstGeom prst="rect">
            <a:avLst/>
          </a:prstGeom>
        </p:spPr>
        <p:txBody>
          <a:bodyPr wrap="square" lIns="0" tIns="0" rIns="0" bIns="0" rtlCol="0" anchor="t">
            <a:spAutoFit/>
          </a:bodyPr>
          <a:lstStyle/>
          <a:p>
            <a:pPr>
              <a:lnSpc>
                <a:spcPts val="7350"/>
              </a:lnSpc>
            </a:pPr>
            <a:r>
              <a:rPr lang="en-US" sz="8800">
                <a:solidFill>
                  <a:srgbClr val="FFFFFF"/>
                </a:solidFill>
                <a:latin typeface="Canva Sans"/>
              </a:rPr>
              <a:t>GLOBAL </a:t>
            </a:r>
          </a:p>
          <a:p>
            <a:pPr>
              <a:lnSpc>
                <a:spcPts val="7350"/>
              </a:lnSpc>
            </a:pPr>
            <a:r>
              <a:rPr lang="en-US" sz="8800">
                <a:solidFill>
                  <a:srgbClr val="FFFFFF"/>
                </a:solidFill>
                <a:latin typeface="Canva Sans"/>
              </a:rPr>
              <a:t>GREEN MINING</a:t>
            </a:r>
          </a:p>
          <a:p>
            <a:pPr>
              <a:lnSpc>
                <a:spcPts val="7350"/>
              </a:lnSpc>
            </a:pPr>
            <a:r>
              <a:rPr lang="en-US" sz="8800">
                <a:solidFill>
                  <a:srgbClr val="FFFFFF"/>
                </a:solidFill>
                <a:latin typeface="Canva Sans"/>
              </a:rPr>
              <a:t>MARKET REPORT </a:t>
            </a:r>
          </a:p>
          <a:p>
            <a:pPr>
              <a:lnSpc>
                <a:spcPts val="7350"/>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48" b="-9148"/>
            </a:stretch>
          </a:blipFill>
        </p:spPr>
        <p:txBody>
          <a:bodyPr/>
          <a:lstStyle/>
          <a:p/>
        </p:txBody>
      </p:sp>
      <p:grpSp>
        <p:nvGrpSpPr>
          <p:cNvPr id="3" name="Group 3"/>
          <p:cNvGrpSpPr/>
          <p:nvPr/>
        </p:nvGrpSpPr>
        <p:grpSpPr>
          <a:xfrm>
            <a:off x="1476449" y="1846092"/>
            <a:ext cx="15335103" cy="6594815"/>
            <a:chExt cx="4038875" cy="1736906"/>
          </a:xfrm>
        </p:grpSpPr>
        <p:sp>
          <p:nvSpPr>
            <p:cNvPr id="4" name="Freeform 4"/>
            <p:cNvSpPr/>
            <p:nvPr/>
          </p:nvSpPr>
          <p:spPr>
            <a:xfrm>
              <a:off x="0" y="0"/>
              <a:ext cx="4038875" cy="1736906"/>
            </a:xfrm>
            <a:custGeom>
              <a:rect l="l" t="t" r="r" b="b"/>
              <a:pathLst>
                <a:path w="4038875" h="1736906">
                  <a:moveTo>
                    <a:pt x="0" y="0"/>
                  </a:moveTo>
                  <a:lnTo>
                    <a:pt x="4038875" y="0"/>
                  </a:lnTo>
                  <a:lnTo>
                    <a:pt x="4038875" y="1736906"/>
                  </a:lnTo>
                  <a:lnTo>
                    <a:pt x="0" y="1736906"/>
                  </a:lnTo>
                  <a:close/>
                </a:path>
              </a:pathLst>
            </a:custGeom>
            <a:solidFill>
              <a:srgbClr val="6C762C">
                <a:alpha val="84706"/>
              </a:srgbClr>
            </a:solidFill>
          </p:spPr>
          <p:txBody>
            <a:bodyPr/>
            <a:lstStyle/>
            <a:p/>
          </p:txBody>
        </p:sp>
        <p:sp>
          <p:nvSpPr>
            <p:cNvPr id="5" name="TextBox 5"/>
            <p:cNvSpPr txBox="1"/>
            <p:nvPr/>
          </p:nvSpPr>
          <p:spPr>
            <a:xfrm>
              <a:off x="0" y="-38100"/>
              <a:ext cx="4038875" cy="177500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71064" y="3247720"/>
            <a:ext cx="14801872" cy="4612641"/>
          </a:xfrm>
          <a:prstGeom prst="rect">
            <a:avLst/>
          </a:prstGeom>
        </p:spPr>
        <p:txBody>
          <a:bodyPr lIns="0" tIns="0" rIns="0" bIns="0" rtlCol="0" anchor="t">
            <a:spAutoFit/>
          </a:bodyPr>
          <a:lstStyle/>
          <a:p>
            <a:pPr>
              <a:lnSpc>
                <a:spcPts val="4059"/>
              </a:lnSpc>
              <a:spcBef>
                <a:spcPct val="0"/>
              </a:spcBef>
            </a:pPr>
            <a:r>
              <a:rPr lang="en-US" sz="2899">
                <a:solidFill>
                  <a:srgbClr val="FFFFFF"/>
                </a:solidFill>
                <a:latin typeface="Canva Sans"/>
              </a:rPr>
              <a:t>Green mining refers to environmentally sustainable practices and technologies employed in the mining industry to minimize its ecological footprint and mitigate environmental impacts. The concept encompasses a range of strategies aimed at reducing the negative consequences traditionally associated with mining activities, such as habitat disruption, water pollution, and the emission of greenhouse gases.The rising stringency of environmental regulations and the increasing focus on sustainable practices are crucial for the expansion of the green mining market. These approaches enable leading companies to secure a substantial market share and stay competitive in the dynamic green mining industry.</a:t>
            </a:r>
          </a:p>
        </p:txBody>
      </p:sp>
      <p:sp>
        <p:nvSpPr>
          <p:cNvPr id="7" name="TextBox 7"/>
          <p:cNvSpPr txBox="1"/>
          <p:nvPr/>
        </p:nvSpPr>
        <p:spPr>
          <a:xfrm>
            <a:off x="5080096" y="214403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3999" b="0"/>
            </a:stretch>
          </a:blipFill>
        </p:spPr>
        <p:txBody>
          <a:bodyPr/>
          <a:lstStyle/>
          <a:p/>
        </p:txBody>
      </p:sp>
      <p:grpSp>
        <p:nvGrpSpPr>
          <p:cNvPr id="3" name="Group 3"/>
          <p:cNvGrpSpPr/>
          <p:nvPr/>
        </p:nvGrpSpPr>
        <p:grpSpPr>
          <a:xfrm>
            <a:off x="432384" y="5779812"/>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392E24"/>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88376" y="6101493"/>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739130" y="6017071"/>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17437" y="6554775"/>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14" name="TextBox 14"/>
          <p:cNvSpPr txBox="1"/>
          <p:nvPr/>
        </p:nvSpPr>
        <p:spPr>
          <a:xfrm>
            <a:off x="2900625" y="6167808"/>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10.50% </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432384" y="2989270"/>
            <a:ext cx="8647822" cy="2618121"/>
            <a:chExt cx="860407" cy="260488"/>
          </a:xfrm>
        </p:grpSpPr>
        <p:sp>
          <p:nvSpPr>
            <p:cNvPr id="17" name="Freeform 17"/>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392E24"/>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88376" y="3310951"/>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20" name="Group 20"/>
          <p:cNvGrpSpPr/>
          <p:nvPr/>
        </p:nvGrpSpPr>
        <p:grpSpPr>
          <a:xfrm>
            <a:off x="739130" y="3226528"/>
            <a:ext cx="2081141" cy="2081141"/>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1017437" y="4106471"/>
            <a:ext cx="1524526" cy="502232"/>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a:t>
            </a:r>
          </a:p>
        </p:txBody>
      </p:sp>
      <p:sp>
        <p:nvSpPr>
          <p:cNvPr id="24" name="TextBox 24"/>
          <p:cNvSpPr txBox="1"/>
          <p:nvPr/>
        </p:nvSpPr>
        <p:spPr>
          <a:xfrm>
            <a:off x="2900625" y="3332775"/>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MARKET SIZE</a:t>
            </a:r>
          </a:p>
          <a:p>
            <a:pPr algn="ctr">
              <a:lnSpc>
                <a:spcPts val="6737"/>
              </a:lnSpc>
              <a:spcBef>
                <a:spcPct val="0"/>
              </a:spcBef>
            </a:pPr>
            <a:r>
              <a:rPr lang="en-US" sz="4812">
                <a:solidFill>
                  <a:srgbClr val="FFFFFF"/>
                </a:solidFill>
                <a:latin typeface="Poppins"/>
              </a:rPr>
              <a:t>USD 12512.2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612912" y="2522454"/>
            <a:ext cx="12274845" cy="6061166"/>
            <a:chExt cx="13110282" cy="6473695"/>
          </a:xfrm>
        </p:grpSpPr>
        <p:sp>
          <p:nvSpPr>
            <p:cNvPr id="7" name="Freeform 7"/>
            <p:cNvSpPr/>
            <p:nvPr/>
          </p:nvSpPr>
          <p:spPr>
            <a:xfrm>
              <a:off x="0" y="0"/>
              <a:ext cx="13110282" cy="6473695"/>
            </a:xfrm>
            <a:custGeom>
              <a:rect l="l" t="t" r="r" b="b"/>
              <a:pathLst>
                <a:path w="13110282" h="6473695">
                  <a:moveTo>
                    <a:pt x="12985822" y="6473695"/>
                  </a:moveTo>
                  <a:lnTo>
                    <a:pt x="124460" y="6473695"/>
                  </a:lnTo>
                  <a:cubicBezTo>
                    <a:pt x="55880" y="6473695"/>
                    <a:pt x="0" y="6417815"/>
                    <a:pt x="0" y="6349235"/>
                  </a:cubicBezTo>
                  <a:lnTo>
                    <a:pt x="0" y="124460"/>
                  </a:lnTo>
                  <a:cubicBezTo>
                    <a:pt x="0" y="55880"/>
                    <a:pt x="55880" y="0"/>
                    <a:pt x="124460" y="0"/>
                  </a:cubicBezTo>
                  <a:lnTo>
                    <a:pt x="12985822" y="0"/>
                  </a:lnTo>
                  <a:cubicBezTo>
                    <a:pt x="13054402" y="0"/>
                    <a:pt x="13110282" y="55880"/>
                    <a:pt x="13110282" y="124460"/>
                  </a:cubicBezTo>
                  <a:lnTo>
                    <a:pt x="13110282" y="6349235"/>
                  </a:lnTo>
                  <a:cubicBezTo>
                    <a:pt x="13110282" y="6417815"/>
                    <a:pt x="13054402" y="6473695"/>
                    <a:pt x="12985822" y="6473695"/>
                  </a:cubicBezTo>
                  <a:close/>
                </a:path>
              </a:pathLst>
            </a:custGeom>
            <a:solidFill>
              <a:srgbClr val="6C762C"/>
            </a:solidFill>
          </p:spPr>
          <p:txBody>
            <a:bodyPr/>
            <a:lstStyle/>
            <a:p/>
          </p:txBody>
        </p:sp>
      </p:grpSp>
      <p:grpSp>
        <p:nvGrpSpPr>
          <p:cNvPr id="8" name="Group 8"/>
          <p:cNvGrpSpPr/>
          <p:nvPr/>
        </p:nvGrpSpPr>
        <p:grpSpPr>
          <a:xfrm rot="5400000">
            <a:off x="1572105" y="3284052"/>
            <a:ext cx="963054" cy="4107264"/>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291667" y="5140414"/>
            <a:ext cx="3523930" cy="442166"/>
          </a:xfrm>
          <a:prstGeom prst="rect">
            <a:avLst/>
          </a:prstGeom>
        </p:spPr>
        <p:txBody>
          <a:bodyPr lIns="0" tIns="0" rIns="0" bIns="0" rtlCol="0" anchor="t">
            <a:spAutoFit/>
          </a:bodyPr>
          <a:lstStyle/>
          <a:p>
            <a:pPr algn="ctr">
              <a:lnSpc>
                <a:spcPts val="3301"/>
              </a:lnSpc>
            </a:pPr>
            <a:r>
              <a:rPr lang="en-US" sz="3268">
                <a:solidFill>
                  <a:srgbClr val="43B4BE"/>
                </a:solidFill>
                <a:latin typeface="Montserrat Classic"/>
              </a:rPr>
              <a:t>Type Segment</a:t>
            </a:r>
          </a:p>
        </p:txBody>
      </p:sp>
      <p:sp>
        <p:nvSpPr>
          <p:cNvPr id="12" name="TextBox 12"/>
          <p:cNvSpPr txBox="1"/>
          <p:nvPr/>
        </p:nvSpPr>
        <p:spPr>
          <a:xfrm>
            <a:off x="3815597" y="2880880"/>
            <a:ext cx="11072160" cy="5287166"/>
          </a:xfrm>
          <a:prstGeom prst="rect">
            <a:avLst/>
          </a:prstGeom>
        </p:spPr>
        <p:txBody>
          <a:bodyPr lIns="0" tIns="0" rIns="0" bIns="0" rtlCol="0" anchor="t">
            <a:spAutoFit/>
          </a:bodyPr>
          <a:lstStyle/>
          <a:p>
            <a:pPr marL="721943" lvl="1" indent="-360971">
              <a:lnSpc>
                <a:spcPts val="4681"/>
              </a:lnSpc>
              <a:buFont typeface="Arial"/>
              <a:buChar char="•"/>
            </a:pPr>
            <a:r>
              <a:rPr lang="en-US" sz="3343">
                <a:solidFill>
                  <a:srgbClr val="FFFFFF"/>
                </a:solidFill>
                <a:latin typeface="Montserrat"/>
              </a:rPr>
              <a:t>Mine Filling</a:t>
            </a:r>
          </a:p>
          <a:p>
            <a:pPr marL="721943" lvl="1" indent="-360971">
              <a:lnSpc>
                <a:spcPts val="4681"/>
              </a:lnSpc>
              <a:buFont typeface="Arial"/>
              <a:buChar char="•"/>
            </a:pPr>
            <a:r>
              <a:rPr lang="en-US" sz="3343">
                <a:solidFill>
                  <a:srgbClr val="FFFFFF"/>
                </a:solidFill>
                <a:latin typeface="Montserrat"/>
              </a:rPr>
              <a:t>Water Preservation</a:t>
            </a:r>
          </a:p>
          <a:p>
            <a:pPr marL="721943" lvl="1" indent="-360971">
              <a:lnSpc>
                <a:spcPts val="4681"/>
              </a:lnSpc>
              <a:buFont typeface="Arial"/>
              <a:buChar char="•"/>
            </a:pPr>
            <a:r>
              <a:rPr lang="en-US" sz="3343">
                <a:solidFill>
                  <a:srgbClr val="FFFFFF"/>
                </a:solidFill>
                <a:latin typeface="Montserrat"/>
              </a:rPr>
              <a:t>Simultaneous Extraction of Coal and Gas</a:t>
            </a:r>
          </a:p>
          <a:p>
            <a:pPr marL="721943" lvl="1" indent="-360971">
              <a:lnSpc>
                <a:spcPts val="4681"/>
              </a:lnSpc>
              <a:buFont typeface="Arial"/>
              <a:buChar char="•"/>
            </a:pPr>
            <a:r>
              <a:rPr lang="en-US" sz="3343">
                <a:solidFill>
                  <a:srgbClr val="FFFFFF"/>
                </a:solidFill>
                <a:latin typeface="Montserrat"/>
              </a:rPr>
              <a:t>Oxidizing Utilization of Ventilation Air Methane (VAM)</a:t>
            </a:r>
          </a:p>
          <a:p>
            <a:pPr marL="721943" lvl="1" indent="-360971">
              <a:lnSpc>
                <a:spcPts val="4681"/>
              </a:lnSpc>
              <a:buFont typeface="Arial"/>
              <a:buChar char="•"/>
            </a:pPr>
            <a:r>
              <a:rPr lang="en-US" sz="3343">
                <a:solidFill>
                  <a:srgbClr val="FFFFFF"/>
                </a:solidFill>
                <a:latin typeface="Montserrat"/>
              </a:rPr>
              <a:t>Gangue Discharge Reduction</a:t>
            </a:r>
          </a:p>
          <a:p>
            <a:pPr marL="721943" lvl="1" indent="-360971">
              <a:lnSpc>
                <a:spcPts val="4681"/>
              </a:lnSpc>
              <a:buFont typeface="Arial"/>
              <a:buChar char="•"/>
            </a:pPr>
            <a:r>
              <a:rPr lang="en-US" sz="3343">
                <a:solidFill>
                  <a:srgbClr val="FFFFFF"/>
                </a:solidFill>
                <a:latin typeface="Montserrat"/>
              </a:rPr>
              <a:t>Mining From Tailings</a:t>
            </a:r>
          </a:p>
          <a:p>
            <a:pPr marL="721943" lvl="1" indent="-360971">
              <a:lnSpc>
                <a:spcPts val="4681"/>
              </a:lnSpc>
              <a:buFont typeface="Arial"/>
              <a:buChar char="•"/>
            </a:pPr>
            <a:r>
              <a:rPr lang="en-US" sz="3343">
                <a:solidFill>
                  <a:srgbClr val="FFFFFF"/>
                </a:solidFill>
                <a:latin typeface="Montserrat"/>
              </a:rPr>
              <a:t>Dust Suppression Techniques</a:t>
            </a:r>
          </a:p>
          <a:p>
            <a:pPr marL="721943" lvl="1" indent="-360971">
              <a:lnSpc>
                <a:spcPts val="4681"/>
              </a:lnSpc>
              <a:buFont typeface="Arial"/>
              <a:buChar char="•"/>
            </a:pPr>
            <a:r>
              <a:rPr lang="en-US" sz="3343">
                <a:solidFill>
                  <a:srgbClr val="FFFFFF"/>
                </a:solidFill>
                <a:latin typeface="Montserrat"/>
              </a:rPr>
              <a:t>Liquid Membrane Emulsion Technology</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2669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Green Mining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5C5A"/>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5C5A"/>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5C5A"/>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42912" y="2193769"/>
            <a:ext cx="7389418"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Advancements in Sustainable Technologies to Propel Market Growth</a:t>
            </a:r>
          </a:p>
        </p:txBody>
      </p:sp>
      <p:sp>
        <p:nvSpPr>
          <p:cNvPr id="18" name="TextBox 18"/>
          <p:cNvSpPr txBox="1"/>
          <p:nvPr/>
        </p:nvSpPr>
        <p:spPr>
          <a:xfrm>
            <a:off x="6883590"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Challenges in Initial Capital Investment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370" b="0"/>
            </a:stretch>
          </a:blipFill>
        </p:spPr>
        <p:txBody>
          <a:bodyPr/>
          <a:lstStyle/>
          <a:p/>
        </p:txBody>
      </p:sp>
      <p:grpSp>
        <p:nvGrpSpPr>
          <p:cNvPr id="3" name="Group 3"/>
          <p:cNvGrpSpPr/>
          <p:nvPr/>
        </p:nvGrpSpPr>
        <p:grpSpPr>
          <a:xfrm>
            <a:off x="1794605" y="1558950"/>
            <a:ext cx="14698791" cy="7699350"/>
            <a:chExt cx="3871286" cy="2027812"/>
          </a:xfrm>
        </p:grpSpPr>
        <p:sp>
          <p:nvSpPr>
            <p:cNvPr id="4" name="Freeform 4"/>
            <p:cNvSpPr/>
            <p:nvPr/>
          </p:nvSpPr>
          <p:spPr>
            <a:xfrm>
              <a:off x="0" y="0"/>
              <a:ext cx="3871287" cy="2027812"/>
            </a:xfrm>
            <a:custGeom>
              <a:rect l="l" t="t" r="r" b="b"/>
              <a:pathLst>
                <a:path w="3871287" h="2027812">
                  <a:moveTo>
                    <a:pt x="0" y="0"/>
                  </a:moveTo>
                  <a:lnTo>
                    <a:pt x="3871287" y="0"/>
                  </a:lnTo>
                  <a:lnTo>
                    <a:pt x="3871287" y="2027812"/>
                  </a:lnTo>
                  <a:lnTo>
                    <a:pt x="0" y="2027812"/>
                  </a:lnTo>
                  <a:close/>
                </a:path>
              </a:pathLst>
            </a:custGeom>
            <a:solidFill>
              <a:srgbClr val="19263E">
                <a:alpha val="80784"/>
              </a:srgbClr>
            </a:solidFill>
          </p:spPr>
          <p:txBody>
            <a:bodyPr/>
            <a:lstStyle/>
            <a:p/>
          </p:txBody>
        </p:sp>
        <p:sp>
          <p:nvSpPr>
            <p:cNvPr id="5" name="TextBox 5"/>
            <p:cNvSpPr txBox="1"/>
            <p:nvPr/>
          </p:nvSpPr>
          <p:spPr>
            <a:xfrm>
              <a:off x="0" y="-38100"/>
              <a:ext cx="3871286" cy="2065912"/>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4522848" y="1900280"/>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927170" y="3082160"/>
            <a:ext cx="14433662" cy="5852160"/>
          </a:xfrm>
          <a:prstGeom prst="rect">
            <a:avLst/>
          </a:prstGeom>
        </p:spPr>
        <p:txBody>
          <a:bodyPr lIns="0" tIns="0" rIns="0" bIns="0" rtlCol="0" anchor="t">
            <a:spAutoFit/>
          </a:bodyPr>
          <a:lstStyle/>
          <a:p>
            <a:pPr marL="798831" lvl="1" indent="-399416">
              <a:lnSpc>
                <a:spcPts val="3885"/>
              </a:lnSpc>
              <a:buFont typeface="Arial"/>
              <a:buChar char="•"/>
            </a:pPr>
            <a:r>
              <a:rPr lang="en-US" sz="3700" spc="118">
                <a:solidFill>
                  <a:srgbClr val="FFFFFF"/>
                </a:solidFill>
                <a:latin typeface="Barlow"/>
              </a:rPr>
              <a:t>The Global Green Mining Market is witnessing significant growth in the near future.</a:t>
            </a:r>
          </a:p>
          <a:p>
            <a:pPr marL="798831" lvl="1" indent="-399416">
              <a:lnSpc>
                <a:spcPts val="3885"/>
              </a:lnSpc>
              <a:buFont typeface="Arial"/>
              <a:buChar char="•"/>
            </a:pPr>
            <a:r>
              <a:rPr lang="en-US" sz="3700" spc="118">
                <a:solidFill>
                  <a:srgbClr val="FFFFFF"/>
                </a:solidFill>
                <a:latin typeface="Barlow"/>
              </a:rPr>
              <a:t>Placer Mining's simplicity, reduced environmental impact, and adaptability to green practices make it the fastest-growing category.</a:t>
            </a:r>
          </a:p>
          <a:p>
            <a:pPr marL="798831" lvl="1" indent="-399416">
              <a:lnSpc>
                <a:spcPts val="3885"/>
              </a:lnSpc>
              <a:buFont typeface="Arial"/>
              <a:buChar char="•"/>
            </a:pPr>
            <a:r>
              <a:rPr lang="en-US" sz="3700" spc="118">
                <a:solidFill>
                  <a:srgbClr val="FFFFFF"/>
                </a:solidFill>
                <a:latin typeface="Barlow"/>
              </a:rPr>
              <a:t>Green Mining initiatives prioritize responsible extraction methods for these valuable resources, ensuring minimal environmental impact.</a:t>
            </a:r>
          </a:p>
          <a:p>
            <a:pPr marL="798831" lvl="1" indent="-399416">
              <a:lnSpc>
                <a:spcPts val="3885"/>
              </a:lnSpc>
              <a:buFont typeface="Arial"/>
              <a:buChar char="•"/>
            </a:pPr>
            <a:r>
              <a:rPr lang="en-US" sz="3700" spc="118">
                <a:solidFill>
                  <a:srgbClr val="FFFFFF"/>
                </a:solidFill>
                <a:latin typeface="Barlow"/>
              </a:rPr>
              <a:t>Liquid Membrane Emulsion Technology emerges as the fastest-growing category in the Green Mining market, propelled by its innovative approach to environmental conservation.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txBody>
          <a:bodyPr/>
          <a:lstStyle/>
          <a:p/>
        </p:txBody>
      </p:sp>
      <p:grpSp>
        <p:nvGrpSpPr>
          <p:cNvPr id="3" name="Group 3"/>
          <p:cNvGrpSpPr/>
          <p:nvPr/>
        </p:nvGrpSpPr>
        <p:grpSpPr>
          <a:xfrm>
            <a:off x="1635527" y="1240794"/>
            <a:ext cx="14645765" cy="7778900"/>
            <a:chExt cx="3857321" cy="2048764"/>
          </a:xfrm>
        </p:grpSpPr>
        <p:sp>
          <p:nvSpPr>
            <p:cNvPr id="4" name="Freeform 4"/>
            <p:cNvSpPr/>
            <p:nvPr/>
          </p:nvSpPr>
          <p:spPr>
            <a:xfrm>
              <a:off x="0" y="0"/>
              <a:ext cx="3857321" cy="2048764"/>
            </a:xfrm>
            <a:custGeom>
              <a:rect l="l" t="t" r="r" b="b"/>
              <a:pathLst>
                <a:path w="3857321" h="2048764">
                  <a:moveTo>
                    <a:pt x="0" y="0"/>
                  </a:moveTo>
                  <a:lnTo>
                    <a:pt x="3857321" y="0"/>
                  </a:lnTo>
                  <a:lnTo>
                    <a:pt x="3857321" y="2048764"/>
                  </a:lnTo>
                  <a:lnTo>
                    <a:pt x="0" y="2048764"/>
                  </a:lnTo>
                  <a:close/>
                </a:path>
              </a:pathLst>
            </a:custGeom>
            <a:solidFill>
              <a:srgbClr val="F8F8F8">
                <a:alpha val="88627"/>
              </a:srgbClr>
            </a:solidFill>
          </p:spPr>
          <p:txBody>
            <a:bodyPr/>
            <a:lstStyle/>
            <a:p/>
          </p:txBody>
        </p:sp>
        <p:sp>
          <p:nvSpPr>
            <p:cNvPr id="5" name="TextBox 5"/>
            <p:cNvSpPr txBox="1"/>
            <p:nvPr/>
          </p:nvSpPr>
          <p:spPr>
            <a:xfrm>
              <a:off x="0" y="-38100"/>
              <a:ext cx="3857321" cy="208686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2051194" y="3449178"/>
            <a:ext cx="4635921" cy="1002518"/>
          </a:xfrm>
          <a:custGeom>
            <a:rect l="l" t="t" r="r" b="b"/>
            <a:pathLst>
              <a:path w="4635921" h="1002517">
                <a:moveTo>
                  <a:pt x="0" y="0"/>
                </a:moveTo>
                <a:lnTo>
                  <a:pt x="4635921" y="0"/>
                </a:lnTo>
                <a:lnTo>
                  <a:pt x="4635921" y="1002518"/>
                </a:lnTo>
                <a:lnTo>
                  <a:pt x="0" y="1002518"/>
                </a:lnTo>
                <a:lnTo>
                  <a:pt x="0" y="0"/>
                </a:lnTo>
                <a:close/>
              </a:path>
            </a:pathLst>
          </a:custGeom>
          <a:blipFill>
            <a:blip r:embed="rId3"/>
            <a:stretch>
              <a:fillRect/>
            </a:stretch>
          </a:blipFill>
        </p:spPr>
        <p:txBody>
          <a:bodyPr/>
          <a:lstStyle/>
          <a:p/>
        </p:txBody>
      </p:sp>
      <p:sp>
        <p:nvSpPr>
          <p:cNvPr id="7" name="Freeform 7"/>
          <p:cNvSpPr/>
          <p:nvPr/>
        </p:nvSpPr>
        <p:spPr>
          <a:xfrm>
            <a:off x="7503343" y="3007491"/>
            <a:ext cx="2910132" cy="1658775"/>
          </a:xfrm>
          <a:custGeom>
            <a:rect l="l" t="t" r="r" b="b"/>
            <a:pathLst>
              <a:path w="2910132" h="1658775">
                <a:moveTo>
                  <a:pt x="0" y="0"/>
                </a:moveTo>
                <a:lnTo>
                  <a:pt x="2910132" y="0"/>
                </a:lnTo>
                <a:lnTo>
                  <a:pt x="2910132" y="1658775"/>
                </a:lnTo>
                <a:lnTo>
                  <a:pt x="0" y="1658775"/>
                </a:lnTo>
                <a:lnTo>
                  <a:pt x="0" y="0"/>
                </a:lnTo>
                <a:close/>
              </a:path>
            </a:pathLst>
          </a:custGeom>
          <a:blipFill>
            <a:blip r:embed="rId4"/>
            <a:stretch>
              <a:fillRect/>
            </a:stretch>
          </a:blipFill>
        </p:spPr>
        <p:txBody>
          <a:bodyPr/>
          <a:lstStyle/>
          <a:p/>
        </p:txBody>
      </p:sp>
      <p:sp>
        <p:nvSpPr>
          <p:cNvPr id="8" name="Freeform 8"/>
          <p:cNvSpPr/>
          <p:nvPr/>
        </p:nvSpPr>
        <p:spPr>
          <a:xfrm>
            <a:off x="11232625" y="3491228"/>
            <a:ext cx="4703067" cy="1015370"/>
          </a:xfrm>
          <a:custGeom>
            <a:rect l="l" t="t" r="r" b="b"/>
            <a:pathLst>
              <a:path w="4703067" h="1015370">
                <a:moveTo>
                  <a:pt x="0" y="0"/>
                </a:moveTo>
                <a:lnTo>
                  <a:pt x="4703067" y="0"/>
                </a:lnTo>
                <a:lnTo>
                  <a:pt x="4703067" y="1015370"/>
                </a:lnTo>
                <a:lnTo>
                  <a:pt x="0" y="1015370"/>
                </a:lnTo>
                <a:lnTo>
                  <a:pt x="0" y="0"/>
                </a:lnTo>
                <a:close/>
              </a:path>
            </a:pathLst>
          </a:custGeom>
          <a:blipFill>
            <a:blip r:embed="rId5"/>
            <a:stretch>
              <a:fillRect l="-10947" t="-40863" r="-9317" b="-39920"/>
            </a:stretch>
          </a:blipFill>
        </p:spPr>
        <p:txBody>
          <a:bodyPr/>
          <a:lstStyle/>
          <a:p/>
        </p:txBody>
      </p:sp>
      <p:sp>
        <p:nvSpPr>
          <p:cNvPr id="9" name="Freeform 9"/>
          <p:cNvSpPr/>
          <p:nvPr/>
        </p:nvSpPr>
        <p:spPr>
          <a:xfrm>
            <a:off x="2051194" y="5485675"/>
            <a:ext cx="6180661" cy="834389"/>
          </a:xfrm>
          <a:custGeom>
            <a:rect l="l" t="t" r="r" b="b"/>
            <a:pathLst>
              <a:path w="6180661" h="834389">
                <a:moveTo>
                  <a:pt x="0" y="0"/>
                </a:moveTo>
                <a:lnTo>
                  <a:pt x="6180661" y="0"/>
                </a:lnTo>
                <a:lnTo>
                  <a:pt x="6180661" y="834389"/>
                </a:lnTo>
                <a:lnTo>
                  <a:pt x="0" y="834389"/>
                </a:lnTo>
                <a:lnTo>
                  <a:pt x="0" y="0"/>
                </a:lnTo>
                <a:close/>
              </a:path>
            </a:pathLst>
          </a:custGeom>
          <a:blipFill>
            <a:blip r:embed="rId6"/>
            <a:stretch>
              <a:fillRect/>
            </a:stretch>
          </a:blipFill>
        </p:spPr>
        <p:txBody>
          <a:bodyPr/>
          <a:lstStyle/>
          <a:p/>
        </p:txBody>
      </p:sp>
      <p:sp>
        <p:nvSpPr>
          <p:cNvPr id="10" name="Freeform 10"/>
          <p:cNvSpPr/>
          <p:nvPr/>
        </p:nvSpPr>
        <p:spPr>
          <a:xfrm>
            <a:off x="8811743" y="5058195"/>
            <a:ext cx="3203465" cy="1689348"/>
          </a:xfrm>
          <a:custGeom>
            <a:rect l="l" t="t" r="r" b="b"/>
            <a:pathLst>
              <a:path w="3203465" h="1689348">
                <a:moveTo>
                  <a:pt x="0" y="0"/>
                </a:moveTo>
                <a:lnTo>
                  <a:pt x="3203465" y="0"/>
                </a:lnTo>
                <a:lnTo>
                  <a:pt x="3203465" y="1689349"/>
                </a:lnTo>
                <a:lnTo>
                  <a:pt x="0" y="1689349"/>
                </a:lnTo>
                <a:lnTo>
                  <a:pt x="0" y="0"/>
                </a:lnTo>
                <a:close/>
              </a:path>
            </a:pathLst>
          </a:custGeom>
          <a:blipFill>
            <a:blip r:embed="rId7"/>
            <a:stretch>
              <a:fillRect t="-46426" b="-43200"/>
            </a:stretch>
          </a:blipFill>
        </p:spPr>
        <p:txBody>
          <a:bodyPr/>
          <a:lstStyle/>
          <a:p/>
        </p:txBody>
      </p:sp>
      <p:sp>
        <p:nvSpPr>
          <p:cNvPr id="11" name="Freeform 11"/>
          <p:cNvSpPr/>
          <p:nvPr/>
        </p:nvSpPr>
        <p:spPr>
          <a:xfrm>
            <a:off x="12778555" y="4732389"/>
            <a:ext cx="2918520" cy="1587675"/>
          </a:xfrm>
          <a:custGeom>
            <a:rect l="l" t="t" r="r" b="b"/>
            <a:pathLst>
              <a:path w="2918520" h="1587675">
                <a:moveTo>
                  <a:pt x="0" y="0"/>
                </a:moveTo>
                <a:lnTo>
                  <a:pt x="2918521" y="0"/>
                </a:lnTo>
                <a:lnTo>
                  <a:pt x="2918521" y="1587675"/>
                </a:lnTo>
                <a:lnTo>
                  <a:pt x="0" y="1587675"/>
                </a:lnTo>
                <a:lnTo>
                  <a:pt x="0" y="0"/>
                </a:lnTo>
                <a:close/>
              </a:path>
            </a:pathLst>
          </a:custGeom>
          <a:blipFill>
            <a:blip r:embed="rId8"/>
            <a:stretch>
              <a:fillRect/>
            </a:stretch>
          </a:blipFill>
        </p:spPr>
        <p:txBody>
          <a:bodyPr/>
          <a:lstStyle/>
          <a:p/>
        </p:txBody>
      </p:sp>
      <p:sp>
        <p:nvSpPr>
          <p:cNvPr id="12" name="Freeform 12"/>
          <p:cNvSpPr/>
          <p:nvPr/>
        </p:nvSpPr>
        <p:spPr>
          <a:xfrm>
            <a:off x="1809068" y="7139214"/>
            <a:ext cx="5694275" cy="1018399"/>
          </a:xfrm>
          <a:custGeom>
            <a:rect l="l" t="t" r="r" b="b"/>
            <a:pathLst>
              <a:path w="5694275" h="1018399">
                <a:moveTo>
                  <a:pt x="0" y="0"/>
                </a:moveTo>
                <a:lnTo>
                  <a:pt x="5694275" y="0"/>
                </a:lnTo>
                <a:lnTo>
                  <a:pt x="5694275" y="1018399"/>
                </a:lnTo>
                <a:lnTo>
                  <a:pt x="0" y="1018399"/>
                </a:lnTo>
                <a:lnTo>
                  <a:pt x="0" y="0"/>
                </a:lnTo>
                <a:close/>
              </a:path>
            </a:pathLst>
          </a:custGeom>
          <a:blipFill>
            <a:blip r:embed="rId9"/>
            <a:stretch>
              <a:fillRect l="-9999" t="-125806" r="-10769" b="-129032"/>
            </a:stretch>
          </a:blipFill>
        </p:spPr>
        <p:txBody>
          <a:bodyPr/>
          <a:lstStyle/>
          <a:p/>
        </p:txBody>
      </p:sp>
      <p:sp>
        <p:nvSpPr>
          <p:cNvPr id="13" name="Freeform 13"/>
          <p:cNvSpPr/>
          <p:nvPr/>
        </p:nvSpPr>
        <p:spPr>
          <a:xfrm>
            <a:off x="8231855" y="7231914"/>
            <a:ext cx="3396756" cy="1283691"/>
          </a:xfrm>
          <a:custGeom>
            <a:rect l="l" t="t" r="r" b="b"/>
            <a:pathLst>
              <a:path w="3396756" h="1283691">
                <a:moveTo>
                  <a:pt x="0" y="0"/>
                </a:moveTo>
                <a:lnTo>
                  <a:pt x="3396756" y="0"/>
                </a:lnTo>
                <a:lnTo>
                  <a:pt x="3396756" y="1283691"/>
                </a:lnTo>
                <a:lnTo>
                  <a:pt x="0" y="1283691"/>
                </a:lnTo>
                <a:lnTo>
                  <a:pt x="0" y="0"/>
                </a:lnTo>
                <a:close/>
              </a:path>
            </a:pathLst>
          </a:custGeom>
          <a:blipFill>
            <a:blip r:embed="rId10"/>
            <a:stretch>
              <a:fillRect/>
            </a:stretch>
          </a:blipFill>
        </p:spPr>
        <p:txBody>
          <a:bodyPr/>
          <a:lstStyle/>
          <a:p/>
        </p:txBody>
      </p:sp>
      <p:sp>
        <p:nvSpPr>
          <p:cNvPr id="14" name="TextBox 14"/>
          <p:cNvSpPr txBox="1"/>
          <p:nvPr/>
        </p:nvSpPr>
        <p:spPr>
          <a:xfrm>
            <a:off x="5530242" y="1712091"/>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5" name="Freeform 15"/>
          <p:cNvSpPr/>
          <p:nvPr/>
        </p:nvSpPr>
        <p:spPr>
          <a:xfrm>
            <a:off x="12739108" y="6548664"/>
            <a:ext cx="2510668" cy="2216531"/>
          </a:xfrm>
          <a:custGeom>
            <a:rect l="l" t="t" r="r" b="b"/>
            <a:pathLst>
              <a:path w="2510668" h="2216531">
                <a:moveTo>
                  <a:pt x="0" y="0"/>
                </a:moveTo>
                <a:lnTo>
                  <a:pt x="2510668" y="0"/>
                </a:lnTo>
                <a:lnTo>
                  <a:pt x="2510668" y="2216531"/>
                </a:lnTo>
                <a:lnTo>
                  <a:pt x="0" y="2216531"/>
                </a:lnTo>
                <a:lnTo>
                  <a:pt x="0" y="0"/>
                </a:lnTo>
                <a:close/>
              </a:path>
            </a:pathLst>
          </a:custGeom>
          <a:blipFill>
            <a:blip r:embed="rId11"/>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3m7a96s"/>
              </a:rPr>
              <a:t>https://tinyurl.com/23m7a96s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Green Mining Market Report 2024</dc:title>
  <cp:lastModifiedBy>decipher market</cp:lastModifiedBy>
  <cp:revision>2</cp:revision>
  <dcterms:created xsi:type="dcterms:W3CDTF">2006-08-16T00:00:00Z</dcterms:created>
  <dcterms:modified xsi:type="dcterms:W3CDTF">2024-03-20T13:57:55Z</dcterms:modified>
</cp:coreProperties>
</file>