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11.png"/><Relationship Id="rId11" Type="http://schemas.openxmlformats.org/officeDocument/2006/relationships/image" Target="../media/image12.png"/><Relationship Id="rId12" Type="http://schemas.openxmlformats.org/officeDocument/2006/relationships/image" Target="../media/image13.png"/><Relationship Id="rId13" Type="http://schemas.openxmlformats.org/officeDocument/2006/relationships/image" Target="../media/image14.png"/><Relationship Id="rId14" Type="http://schemas.openxmlformats.org/officeDocument/2006/relationships/image" Target="../media/image15.png"/><Relationship Id="rId15" Type="http://schemas.openxmlformats.org/officeDocument/2006/relationships/image" Target="../media/image16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257300"/>
          </a:xfrm>
          <a:custGeom>
            <a:avLst/>
            <a:gdLst/>
            <a:ahLst/>
            <a:cxnLst/>
            <a:rect l="l" t="t" r="r" b="b"/>
            <a:pathLst>
              <a:path w="18288000" h="1257300">
                <a:moveTo>
                  <a:pt x="18288000" y="0"/>
                </a:moveTo>
                <a:lnTo>
                  <a:pt x="0" y="0"/>
                </a:lnTo>
                <a:lnTo>
                  <a:pt x="0" y="1257300"/>
                </a:lnTo>
                <a:lnTo>
                  <a:pt x="18288000" y="12573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172" y="1320098"/>
            <a:ext cx="11197241" cy="89153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2718" y="227202"/>
            <a:ext cx="16294100" cy="7880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3886199" y="2132076"/>
            <a:ext cx="6960234" cy="3335020"/>
          </a:xfrm>
          <a:custGeom>
            <a:avLst/>
            <a:gdLst/>
            <a:ahLst/>
            <a:cxnLst/>
            <a:rect l="l" t="t" r="r" b="b"/>
            <a:pathLst>
              <a:path w="6960234" h="3335020">
                <a:moveTo>
                  <a:pt x="6835902" y="0"/>
                </a:moveTo>
                <a:lnTo>
                  <a:pt x="124205" y="0"/>
                </a:lnTo>
                <a:lnTo>
                  <a:pt x="75920" y="9780"/>
                </a:lnTo>
                <a:lnTo>
                  <a:pt x="36433" y="36433"/>
                </a:lnTo>
                <a:lnTo>
                  <a:pt x="9780" y="75920"/>
                </a:lnTo>
                <a:lnTo>
                  <a:pt x="0" y="124205"/>
                </a:lnTo>
                <a:lnTo>
                  <a:pt x="0" y="3210306"/>
                </a:lnTo>
                <a:lnTo>
                  <a:pt x="9780" y="3258591"/>
                </a:lnTo>
                <a:lnTo>
                  <a:pt x="36433" y="3298078"/>
                </a:lnTo>
                <a:lnTo>
                  <a:pt x="75920" y="3324731"/>
                </a:lnTo>
                <a:lnTo>
                  <a:pt x="124205" y="3334512"/>
                </a:lnTo>
                <a:lnTo>
                  <a:pt x="6835902" y="3334512"/>
                </a:lnTo>
                <a:lnTo>
                  <a:pt x="6884187" y="3324731"/>
                </a:lnTo>
                <a:lnTo>
                  <a:pt x="6923674" y="3298078"/>
                </a:lnTo>
                <a:lnTo>
                  <a:pt x="6950327" y="3258591"/>
                </a:lnTo>
                <a:lnTo>
                  <a:pt x="6960108" y="3210306"/>
                </a:lnTo>
                <a:lnTo>
                  <a:pt x="6960108" y="124205"/>
                </a:lnTo>
                <a:lnTo>
                  <a:pt x="6950327" y="75920"/>
                </a:lnTo>
                <a:lnTo>
                  <a:pt x="6923674" y="36433"/>
                </a:lnTo>
                <a:lnTo>
                  <a:pt x="6884187" y="9780"/>
                </a:lnTo>
                <a:lnTo>
                  <a:pt x="6835902" y="0"/>
                </a:lnTo>
                <a:close/>
              </a:path>
            </a:pathLst>
          </a:custGeom>
          <a:solidFill>
            <a:srgbClr val="7179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3026664"/>
            <a:ext cx="5222875" cy="1414780"/>
          </a:xfrm>
          <a:custGeom>
            <a:avLst/>
            <a:gdLst/>
            <a:ahLst/>
            <a:cxnLst/>
            <a:rect l="l" t="t" r="r" b="b"/>
            <a:pathLst>
              <a:path w="5222875" h="1414779">
                <a:moveTo>
                  <a:pt x="4715383" y="0"/>
                </a:moveTo>
                <a:lnTo>
                  <a:pt x="0" y="0"/>
                </a:lnTo>
                <a:lnTo>
                  <a:pt x="0" y="1414271"/>
                </a:lnTo>
                <a:lnTo>
                  <a:pt x="5222748" y="1414271"/>
                </a:lnTo>
                <a:lnTo>
                  <a:pt x="4715383" y="0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0" y="0"/>
            <a:ext cx="18288000" cy="1300480"/>
          </a:xfrm>
          <a:custGeom>
            <a:avLst/>
            <a:gdLst/>
            <a:ahLst/>
            <a:cxnLst/>
            <a:rect l="l" t="t" r="r" b="b"/>
            <a:pathLst>
              <a:path w="18288000" h="1300480">
                <a:moveTo>
                  <a:pt x="18288000" y="0"/>
                </a:moveTo>
                <a:lnTo>
                  <a:pt x="0" y="0"/>
                </a:lnTo>
                <a:lnTo>
                  <a:pt x="0" y="1299972"/>
                </a:lnTo>
                <a:lnTo>
                  <a:pt x="18288000" y="1299972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3913631" y="6086855"/>
            <a:ext cx="6932930" cy="3335020"/>
          </a:xfrm>
          <a:custGeom>
            <a:avLst/>
            <a:gdLst/>
            <a:ahLst/>
            <a:cxnLst/>
            <a:rect l="l" t="t" r="r" b="b"/>
            <a:pathLst>
              <a:path w="6932930" h="3335020">
                <a:moveTo>
                  <a:pt x="6808469" y="0"/>
                </a:moveTo>
                <a:lnTo>
                  <a:pt x="124205" y="0"/>
                </a:lnTo>
                <a:lnTo>
                  <a:pt x="75920" y="9780"/>
                </a:lnTo>
                <a:lnTo>
                  <a:pt x="36433" y="36433"/>
                </a:lnTo>
                <a:lnTo>
                  <a:pt x="9780" y="75920"/>
                </a:lnTo>
                <a:lnTo>
                  <a:pt x="0" y="124206"/>
                </a:lnTo>
                <a:lnTo>
                  <a:pt x="0" y="3210356"/>
                </a:lnTo>
                <a:lnTo>
                  <a:pt x="9780" y="3258618"/>
                </a:lnTo>
                <a:lnTo>
                  <a:pt x="36433" y="3298089"/>
                </a:lnTo>
                <a:lnTo>
                  <a:pt x="75920" y="3324733"/>
                </a:lnTo>
                <a:lnTo>
                  <a:pt x="124205" y="3334512"/>
                </a:lnTo>
                <a:lnTo>
                  <a:pt x="6808469" y="3334512"/>
                </a:lnTo>
                <a:lnTo>
                  <a:pt x="6856755" y="3324733"/>
                </a:lnTo>
                <a:lnTo>
                  <a:pt x="6896242" y="3298089"/>
                </a:lnTo>
                <a:lnTo>
                  <a:pt x="6922895" y="3258618"/>
                </a:lnTo>
                <a:lnTo>
                  <a:pt x="6932675" y="3210356"/>
                </a:lnTo>
                <a:lnTo>
                  <a:pt x="6932675" y="124206"/>
                </a:lnTo>
                <a:lnTo>
                  <a:pt x="6922895" y="75920"/>
                </a:lnTo>
                <a:lnTo>
                  <a:pt x="6896242" y="36433"/>
                </a:lnTo>
                <a:lnTo>
                  <a:pt x="6856755" y="9780"/>
                </a:lnTo>
                <a:lnTo>
                  <a:pt x="6808469" y="0"/>
                </a:lnTo>
                <a:close/>
              </a:path>
            </a:pathLst>
          </a:custGeom>
          <a:solidFill>
            <a:srgbClr val="532D1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27430" y="6981444"/>
            <a:ext cx="5222875" cy="1412875"/>
          </a:xfrm>
          <a:custGeom>
            <a:avLst/>
            <a:gdLst/>
            <a:ahLst/>
            <a:cxnLst/>
            <a:rect l="l" t="t" r="r" b="b"/>
            <a:pathLst>
              <a:path w="5222875" h="1412875">
                <a:moveTo>
                  <a:pt x="4715384" y="0"/>
                </a:moveTo>
                <a:lnTo>
                  <a:pt x="0" y="0"/>
                </a:lnTo>
                <a:lnTo>
                  <a:pt x="0" y="1412747"/>
                </a:lnTo>
                <a:lnTo>
                  <a:pt x="5222749" y="1412747"/>
                </a:lnTo>
                <a:lnTo>
                  <a:pt x="4715384" y="0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96683" y="2394204"/>
            <a:ext cx="5652516" cy="909827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385291" y="2176272"/>
            <a:ext cx="4061459" cy="112775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669023" y="3826764"/>
            <a:ext cx="4410456" cy="1316736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416283" y="3227832"/>
            <a:ext cx="2624328" cy="2295144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4377415" y="3378708"/>
            <a:ext cx="2854452" cy="2144268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425184" y="5340096"/>
            <a:ext cx="3177540" cy="2670047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369552" y="5876544"/>
            <a:ext cx="3051048" cy="1453896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4819376" y="5522976"/>
            <a:ext cx="3195827" cy="1982724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2478511" y="5693664"/>
            <a:ext cx="2282952" cy="1962912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028944" y="8139683"/>
            <a:ext cx="3340607" cy="1018031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9730740" y="7656576"/>
            <a:ext cx="2918459" cy="1859280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2772643" y="7883652"/>
            <a:ext cx="1808988" cy="1808988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4787371" y="8317992"/>
            <a:ext cx="3290315" cy="94030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4144" y="20827"/>
            <a:ext cx="16999711" cy="22274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76222" y="3903619"/>
            <a:ext cx="15190469" cy="62649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Relationship Id="rId3" Type="http://schemas.openxmlformats.org/officeDocument/2006/relationships/image" Target="../media/image20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jp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Relationship Id="rId9" Type="http://schemas.openxmlformats.org/officeDocument/2006/relationships/image" Target="../media/image28.png"/><Relationship Id="rId10" Type="http://schemas.openxmlformats.org/officeDocument/2006/relationships/image" Target="../media/image29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Relationship Id="rId3" Type="http://schemas.openxmlformats.org/officeDocument/2006/relationships/image" Target="../media/image32.png"/><Relationship Id="rId4" Type="http://schemas.openxmlformats.org/officeDocument/2006/relationships/hyperlink" Target="http://tinyurl.com/3p84m52c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9144000" y="0"/>
                </a:moveTo>
                <a:lnTo>
                  <a:pt x="0" y="0"/>
                </a:lnTo>
                <a:lnTo>
                  <a:pt x="0" y="10287000"/>
                </a:lnTo>
                <a:lnTo>
                  <a:pt x="9144000" y="10287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353311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355963" y="2847848"/>
            <a:ext cx="8609965" cy="4491990"/>
          </a:xfrm>
          <a:prstGeom prst="rect">
            <a:avLst/>
          </a:prstGeom>
        </p:spPr>
        <p:txBody>
          <a:bodyPr wrap="square" lIns="0" tIns="213360" rIns="0" bIns="0" rtlCol="0" vert="horz">
            <a:spAutoFit/>
          </a:bodyPr>
          <a:lstStyle/>
          <a:p>
            <a:pPr marL="12700" marR="2002155">
              <a:lnSpc>
                <a:spcPts val="8400"/>
              </a:lnSpc>
              <a:spcBef>
                <a:spcPts val="1680"/>
              </a:spcBef>
            </a:pPr>
            <a:r>
              <a:rPr dirty="0" sz="8300" spc="-10">
                <a:solidFill>
                  <a:srgbClr val="FFFFFF"/>
                </a:solidFill>
                <a:latin typeface="Lato"/>
                <a:cs typeface="Lato"/>
              </a:rPr>
              <a:t>GLOBAL </a:t>
            </a:r>
            <a:r>
              <a:rPr dirty="0" sz="8300">
                <a:solidFill>
                  <a:srgbClr val="FFFFFF"/>
                </a:solidFill>
                <a:latin typeface="Lato"/>
                <a:cs typeface="Lato"/>
              </a:rPr>
              <a:t>GRAPE</a:t>
            </a:r>
            <a:r>
              <a:rPr dirty="0" sz="8300" spc="-4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8300" spc="-20">
                <a:solidFill>
                  <a:srgbClr val="FFFFFF"/>
                </a:solidFill>
                <a:latin typeface="Lato"/>
                <a:cs typeface="Lato"/>
              </a:rPr>
              <a:t>SODA</a:t>
            </a:r>
            <a:endParaRPr sz="8300">
              <a:latin typeface="Lato"/>
              <a:cs typeface="Lato"/>
            </a:endParaRPr>
          </a:p>
          <a:p>
            <a:pPr marL="12700" marR="5080">
              <a:lnSpc>
                <a:spcPts val="8400"/>
              </a:lnSpc>
              <a:spcBef>
                <a:spcPts val="5"/>
              </a:spcBef>
            </a:pPr>
            <a:r>
              <a:rPr dirty="0" sz="8300">
                <a:solidFill>
                  <a:srgbClr val="FFFFFF"/>
                </a:solidFill>
                <a:latin typeface="Lato"/>
                <a:cs typeface="Lato"/>
              </a:rPr>
              <a:t>MARKET</a:t>
            </a:r>
            <a:r>
              <a:rPr dirty="0" sz="8300" spc="-5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8300" spc="-10">
                <a:solidFill>
                  <a:srgbClr val="FFFFFF"/>
                </a:solidFill>
                <a:latin typeface="Lato"/>
                <a:cs typeface="Lato"/>
              </a:rPr>
              <a:t>REPORT </a:t>
            </a:r>
            <a:r>
              <a:rPr dirty="0" sz="8300" spc="-20">
                <a:solidFill>
                  <a:srgbClr val="FFFFFF"/>
                </a:solidFill>
                <a:latin typeface="Lato"/>
                <a:cs typeface="Lato"/>
              </a:rPr>
              <a:t>2024</a:t>
            </a:r>
            <a:endParaRPr sz="8300">
              <a:latin typeface="Lato"/>
              <a:cs typeface="Lato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0423397" y="9486392"/>
            <a:ext cx="6588125" cy="559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20801" rIns="0" bIns="0" rtlCol="0" vert="horz">
            <a:spAutoFit/>
          </a:bodyPr>
          <a:lstStyle/>
          <a:p>
            <a:pPr marL="681355">
              <a:lnSpc>
                <a:spcPct val="100000"/>
              </a:lnSpc>
              <a:spcBef>
                <a:spcPts val="105"/>
              </a:spcBef>
            </a:pPr>
            <a:r>
              <a:rPr dirty="0" sz="6500" spc="-180">
                <a:solidFill>
                  <a:srgbClr val="F8F8F8"/>
                </a:solidFill>
              </a:rPr>
              <a:t>INTRODUCTION</a:t>
            </a:r>
            <a:endParaRPr sz="6500"/>
          </a:p>
        </p:txBody>
      </p:sp>
      <p:sp>
        <p:nvSpPr>
          <p:cNvPr id="4" name="object 4" descr=""/>
          <p:cNvSpPr txBox="1"/>
          <p:nvPr/>
        </p:nvSpPr>
        <p:spPr>
          <a:xfrm>
            <a:off x="533806" y="2384806"/>
            <a:ext cx="9305290" cy="762063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199"/>
              </a:lnSpc>
              <a:spcBef>
                <a:spcPts val="95"/>
              </a:spcBef>
            </a:pPr>
            <a:r>
              <a:rPr dirty="0" sz="3300" spc="-9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3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05">
                <a:solidFill>
                  <a:srgbClr val="FFFFFF"/>
                </a:solidFill>
                <a:latin typeface="Verdana"/>
                <a:cs typeface="Verdana"/>
              </a:rPr>
              <a:t>grape</a:t>
            </a:r>
            <a:r>
              <a:rPr dirty="0" sz="33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50">
                <a:solidFill>
                  <a:srgbClr val="FFFFFF"/>
                </a:solidFill>
                <a:latin typeface="Verdana"/>
                <a:cs typeface="Verdana"/>
              </a:rPr>
              <a:t>soda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30">
                <a:solidFill>
                  <a:srgbClr val="FFFFFF"/>
                </a:solidFill>
                <a:latin typeface="Verdana"/>
                <a:cs typeface="Verdana"/>
              </a:rPr>
              <a:t>market's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45">
                <a:solidFill>
                  <a:srgbClr val="FFFFFF"/>
                </a:solidFill>
                <a:latin typeface="Verdana"/>
                <a:cs typeface="Verdana"/>
              </a:rPr>
              <a:t>substantial</a:t>
            </a:r>
            <a:r>
              <a:rPr dirty="0" sz="3300" spc="-3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70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25">
                <a:solidFill>
                  <a:srgbClr val="FFFFFF"/>
                </a:solidFill>
                <a:latin typeface="Verdana"/>
                <a:cs typeface="Verdana"/>
              </a:rPr>
              <a:t>is </a:t>
            </a:r>
            <a:r>
              <a:rPr dirty="0" sz="3300" spc="-16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>
                <a:solidFill>
                  <a:srgbClr val="FFFFFF"/>
                </a:solidFill>
                <a:latin typeface="Verdana"/>
                <a:cs typeface="Verdana"/>
              </a:rPr>
              <a:t>direct</a:t>
            </a:r>
            <a:r>
              <a:rPr dirty="0" sz="33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50">
                <a:solidFill>
                  <a:srgbClr val="FFFFFF"/>
                </a:solidFill>
                <a:latin typeface="Verdana"/>
                <a:cs typeface="Verdana"/>
              </a:rPr>
              <a:t>response</a:t>
            </a:r>
            <a:r>
              <a:rPr dirty="0" sz="33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3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4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3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75">
                <a:solidFill>
                  <a:srgbClr val="FFFFFF"/>
                </a:solidFill>
                <a:latin typeface="Verdana"/>
                <a:cs typeface="Verdana"/>
              </a:rPr>
              <a:t>increasing</a:t>
            </a:r>
            <a:r>
              <a:rPr dirty="0" sz="33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0">
                <a:solidFill>
                  <a:srgbClr val="FFFFFF"/>
                </a:solidFill>
                <a:latin typeface="Verdana"/>
                <a:cs typeface="Verdana"/>
              </a:rPr>
              <a:t>consumer </a:t>
            </a:r>
            <a:r>
              <a:rPr dirty="0" sz="3300" spc="-60">
                <a:solidFill>
                  <a:srgbClr val="FFFFFF"/>
                </a:solidFill>
                <a:latin typeface="Verdana"/>
                <a:cs typeface="Verdana"/>
              </a:rPr>
              <a:t>desire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33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50">
                <a:solidFill>
                  <a:srgbClr val="FFFFFF"/>
                </a:solidFill>
                <a:latin typeface="Verdana"/>
                <a:cs typeface="Verdana"/>
              </a:rPr>
              <a:t>unique</a:t>
            </a:r>
            <a:r>
              <a:rPr dirty="0" sz="33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5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3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20">
                <a:solidFill>
                  <a:srgbClr val="FFFFFF"/>
                </a:solidFill>
                <a:latin typeface="Verdana"/>
                <a:cs typeface="Verdana"/>
              </a:rPr>
              <a:t>distinctive</a:t>
            </a:r>
            <a:r>
              <a:rPr dirty="0" sz="3300" spc="-3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0">
                <a:solidFill>
                  <a:srgbClr val="FFFFFF"/>
                </a:solidFill>
                <a:latin typeface="Verdana"/>
                <a:cs typeface="Verdana"/>
              </a:rPr>
              <a:t>flavors, </a:t>
            </a:r>
            <a:r>
              <a:rPr dirty="0" sz="3300" spc="-45">
                <a:solidFill>
                  <a:srgbClr val="FFFFFF"/>
                </a:solidFill>
                <a:latin typeface="Verdana"/>
                <a:cs typeface="Verdana"/>
              </a:rPr>
              <a:t>prompting</a:t>
            </a:r>
            <a:r>
              <a:rPr dirty="0" sz="33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05">
                <a:solidFill>
                  <a:srgbClr val="FFFFFF"/>
                </a:solidFill>
                <a:latin typeface="Verdana"/>
                <a:cs typeface="Verdana"/>
              </a:rPr>
              <a:t>beverage</a:t>
            </a:r>
            <a:r>
              <a:rPr dirty="0" sz="33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50">
                <a:solidFill>
                  <a:srgbClr val="FFFFFF"/>
                </a:solidFill>
                <a:latin typeface="Verdana"/>
                <a:cs typeface="Verdana"/>
              </a:rPr>
              <a:t>companies</a:t>
            </a:r>
            <a:r>
              <a:rPr dirty="0" sz="33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3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0">
                <a:solidFill>
                  <a:srgbClr val="FFFFFF"/>
                </a:solidFill>
                <a:latin typeface="Verdana"/>
                <a:cs typeface="Verdana"/>
              </a:rPr>
              <a:t>innovate </a:t>
            </a:r>
            <a:r>
              <a:rPr dirty="0" sz="3300" spc="-5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90">
                <a:solidFill>
                  <a:srgbClr val="FFFFFF"/>
                </a:solidFill>
                <a:latin typeface="Verdana"/>
                <a:cs typeface="Verdana"/>
              </a:rPr>
              <a:t>expand</a:t>
            </a:r>
            <a:r>
              <a:rPr dirty="0" sz="33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35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05">
                <a:solidFill>
                  <a:srgbClr val="FFFFFF"/>
                </a:solidFill>
                <a:latin typeface="Verdana"/>
                <a:cs typeface="Verdana"/>
              </a:rPr>
              <a:t>grape</a:t>
            </a:r>
            <a:r>
              <a:rPr dirty="0" sz="33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50">
                <a:solidFill>
                  <a:srgbClr val="FFFFFF"/>
                </a:solidFill>
                <a:latin typeface="Verdana"/>
                <a:cs typeface="Verdana"/>
              </a:rPr>
              <a:t>soda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45">
                <a:solidFill>
                  <a:srgbClr val="FFFFFF"/>
                </a:solidFill>
                <a:latin typeface="Verdana"/>
                <a:cs typeface="Verdana"/>
              </a:rPr>
              <a:t>offerings</a:t>
            </a:r>
            <a:r>
              <a:rPr dirty="0" sz="33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25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300" spc="8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45">
                <a:solidFill>
                  <a:srgbClr val="FFFFFF"/>
                </a:solidFill>
                <a:latin typeface="Verdana"/>
                <a:cs typeface="Verdana"/>
              </a:rPr>
              <a:t>cater</a:t>
            </a:r>
            <a:r>
              <a:rPr dirty="0" sz="33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3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40">
                <a:solidFill>
                  <a:srgbClr val="FFFFFF"/>
                </a:solidFill>
                <a:latin typeface="Verdana"/>
                <a:cs typeface="Verdana"/>
              </a:rPr>
              <a:t>this</a:t>
            </a:r>
            <a:r>
              <a:rPr dirty="0" sz="33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14">
                <a:solidFill>
                  <a:srgbClr val="FFFFFF"/>
                </a:solidFill>
                <a:latin typeface="Verdana"/>
                <a:cs typeface="Verdana"/>
              </a:rPr>
              <a:t>demand.</a:t>
            </a:r>
            <a:r>
              <a:rPr dirty="0" sz="33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9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05">
                <a:solidFill>
                  <a:srgbClr val="FFFFFF"/>
                </a:solidFill>
                <a:latin typeface="Verdana"/>
                <a:cs typeface="Verdana"/>
              </a:rPr>
              <a:t>grape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50">
                <a:solidFill>
                  <a:srgbClr val="FFFFFF"/>
                </a:solidFill>
                <a:latin typeface="Verdana"/>
                <a:cs typeface="Verdana"/>
              </a:rPr>
              <a:t>soda</a:t>
            </a:r>
            <a:r>
              <a:rPr dirty="0" sz="33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0">
                <a:solidFill>
                  <a:srgbClr val="FFFFFF"/>
                </a:solidFill>
                <a:latin typeface="Verdana"/>
                <a:cs typeface="Verdana"/>
              </a:rPr>
              <a:t>market </a:t>
            </a:r>
            <a:r>
              <a:rPr dirty="0" sz="3300" spc="-100">
                <a:solidFill>
                  <a:srgbClr val="FFFFFF"/>
                </a:solidFill>
                <a:latin typeface="Verdana"/>
                <a:cs typeface="Verdana"/>
              </a:rPr>
              <a:t>has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20">
                <a:solidFill>
                  <a:srgbClr val="FFFFFF"/>
                </a:solidFill>
                <a:latin typeface="Verdana"/>
                <a:cs typeface="Verdana"/>
              </a:rPr>
              <a:t>responded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4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3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00">
                <a:solidFill>
                  <a:srgbClr val="FFFFFF"/>
                </a:solidFill>
                <a:latin typeface="Verdana"/>
                <a:cs typeface="Verdana"/>
              </a:rPr>
              <a:t>growing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80">
                <a:solidFill>
                  <a:srgbClr val="FFFFFF"/>
                </a:solidFill>
                <a:latin typeface="Verdana"/>
                <a:cs typeface="Verdana"/>
              </a:rPr>
              <a:t>demand</a:t>
            </a:r>
            <a:r>
              <a:rPr dirty="0" sz="33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25">
                <a:solidFill>
                  <a:srgbClr val="FFFFFF"/>
                </a:solidFill>
                <a:latin typeface="Verdana"/>
                <a:cs typeface="Verdana"/>
              </a:rPr>
              <a:t>for </a:t>
            </a:r>
            <a:r>
              <a:rPr dirty="0" sz="3300" spc="-50">
                <a:solidFill>
                  <a:srgbClr val="FFFFFF"/>
                </a:solidFill>
                <a:latin typeface="Verdana"/>
                <a:cs typeface="Verdana"/>
              </a:rPr>
              <a:t>healthier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0">
                <a:solidFill>
                  <a:srgbClr val="FFFFFF"/>
                </a:solidFill>
                <a:latin typeface="Verdana"/>
                <a:cs typeface="Verdana"/>
              </a:rPr>
              <a:t>options</a:t>
            </a:r>
            <a:r>
              <a:rPr dirty="0" sz="3300" spc="-3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45">
                <a:solidFill>
                  <a:srgbClr val="FFFFFF"/>
                </a:solidFill>
                <a:latin typeface="Verdana"/>
                <a:cs typeface="Verdana"/>
              </a:rPr>
              <a:t>driven</a:t>
            </a:r>
            <a:r>
              <a:rPr dirty="0" sz="33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2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70">
                <a:solidFill>
                  <a:srgbClr val="FFFFFF"/>
                </a:solidFill>
                <a:latin typeface="Verdana"/>
                <a:cs typeface="Verdana"/>
              </a:rPr>
              <a:t>consumer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0">
                <a:solidFill>
                  <a:srgbClr val="FFFFFF"/>
                </a:solidFill>
                <a:latin typeface="Verdana"/>
                <a:cs typeface="Verdana"/>
              </a:rPr>
              <a:t>health- </a:t>
            </a:r>
            <a:r>
              <a:rPr dirty="0" sz="3300" spc="-50">
                <a:solidFill>
                  <a:srgbClr val="FFFFFF"/>
                </a:solidFill>
                <a:latin typeface="Verdana"/>
                <a:cs typeface="Verdana"/>
              </a:rPr>
              <a:t>consciousness</a:t>
            </a:r>
            <a:r>
              <a:rPr dirty="0" sz="33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2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33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40">
                <a:solidFill>
                  <a:srgbClr val="FFFFFF"/>
                </a:solidFill>
                <a:latin typeface="Verdana"/>
                <a:cs typeface="Verdana"/>
              </a:rPr>
              <a:t>introducing</a:t>
            </a:r>
            <a:r>
              <a:rPr dirty="0" sz="33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85">
                <a:solidFill>
                  <a:srgbClr val="FFFFFF"/>
                </a:solidFill>
                <a:latin typeface="Verdana"/>
                <a:cs typeface="Verdana"/>
              </a:rPr>
              <a:t>lower-</a:t>
            </a:r>
            <a:r>
              <a:rPr dirty="0" sz="3300" spc="-10">
                <a:solidFill>
                  <a:srgbClr val="FFFFFF"/>
                </a:solidFill>
                <a:latin typeface="Verdana"/>
                <a:cs typeface="Verdana"/>
              </a:rPr>
              <a:t>calorie</a:t>
            </a:r>
            <a:r>
              <a:rPr dirty="0" sz="3300" spc="8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0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33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65">
                <a:solidFill>
                  <a:srgbClr val="FFFFFF"/>
                </a:solidFill>
                <a:latin typeface="Verdana"/>
                <a:cs typeface="Verdana"/>
              </a:rPr>
              <a:t>sugar-</a:t>
            </a:r>
            <a:r>
              <a:rPr dirty="0" sz="3300" spc="-45">
                <a:solidFill>
                  <a:srgbClr val="FFFFFF"/>
                </a:solidFill>
                <a:latin typeface="Verdana"/>
                <a:cs typeface="Verdana"/>
              </a:rPr>
              <a:t>free</a:t>
            </a:r>
            <a:r>
              <a:rPr dirty="0" sz="33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10">
                <a:solidFill>
                  <a:srgbClr val="FFFFFF"/>
                </a:solidFill>
                <a:latin typeface="Verdana"/>
                <a:cs typeface="Verdana"/>
              </a:rPr>
              <a:t>variants,</a:t>
            </a:r>
            <a:r>
              <a:rPr dirty="0" sz="33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60">
                <a:solidFill>
                  <a:srgbClr val="FFFFFF"/>
                </a:solidFill>
                <a:latin typeface="Verdana"/>
                <a:cs typeface="Verdana"/>
              </a:rPr>
              <a:t>leading</a:t>
            </a:r>
            <a:r>
              <a:rPr dirty="0" sz="33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3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0">
                <a:solidFill>
                  <a:srgbClr val="FFFFFF"/>
                </a:solidFill>
                <a:latin typeface="Verdana"/>
                <a:cs typeface="Verdana"/>
              </a:rPr>
              <a:t>market </a:t>
            </a:r>
            <a:r>
              <a:rPr dirty="0" sz="3300" spc="-30">
                <a:solidFill>
                  <a:srgbClr val="FFFFFF"/>
                </a:solidFill>
                <a:latin typeface="Verdana"/>
                <a:cs typeface="Verdana"/>
              </a:rPr>
              <a:t>evolution</a:t>
            </a:r>
            <a:r>
              <a:rPr dirty="0" sz="33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6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3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90">
                <a:solidFill>
                  <a:srgbClr val="FFFFFF"/>
                </a:solidFill>
                <a:latin typeface="Verdana"/>
                <a:cs typeface="Verdana"/>
              </a:rPr>
              <a:t>encouraging</a:t>
            </a:r>
            <a:r>
              <a:rPr dirty="0" sz="33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50">
                <a:solidFill>
                  <a:srgbClr val="FFFFFF"/>
                </a:solidFill>
                <a:latin typeface="Verdana"/>
                <a:cs typeface="Verdana"/>
              </a:rPr>
              <a:t>companies</a:t>
            </a:r>
            <a:r>
              <a:rPr dirty="0" sz="33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3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0">
                <a:solidFill>
                  <a:srgbClr val="FFFFFF"/>
                </a:solidFill>
                <a:latin typeface="Verdana"/>
                <a:cs typeface="Verdana"/>
              </a:rPr>
              <a:t>align </a:t>
            </a:r>
            <a:r>
              <a:rPr dirty="0" sz="3300" spc="-45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dirty="0" sz="33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>
                <a:solidFill>
                  <a:srgbClr val="FFFFFF"/>
                </a:solidFill>
                <a:latin typeface="Verdana"/>
                <a:cs typeface="Verdana"/>
              </a:rPr>
              <a:t>products</a:t>
            </a:r>
            <a:r>
              <a:rPr dirty="0" sz="33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45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33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00">
                <a:solidFill>
                  <a:srgbClr val="FFFFFF"/>
                </a:solidFill>
                <a:latin typeface="Verdana"/>
                <a:cs typeface="Verdana"/>
              </a:rPr>
              <a:t>changing</a:t>
            </a:r>
            <a:r>
              <a:rPr dirty="0" sz="33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0">
                <a:solidFill>
                  <a:srgbClr val="FFFFFF"/>
                </a:solidFill>
                <a:latin typeface="Verdana"/>
                <a:cs typeface="Verdana"/>
              </a:rPr>
              <a:t>consumer preferences.</a:t>
            </a:r>
            <a:endParaRPr sz="33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195071" y="5748528"/>
            <a:ext cx="7816850" cy="2367280"/>
            <a:chOff x="195071" y="5748528"/>
            <a:chExt cx="7816850" cy="2367280"/>
          </a:xfrm>
        </p:grpSpPr>
        <p:sp>
          <p:nvSpPr>
            <p:cNvPr id="4" name="object 4" descr=""/>
            <p:cNvSpPr/>
            <p:nvPr/>
          </p:nvSpPr>
          <p:spPr>
            <a:xfrm>
              <a:off x="195071" y="5748528"/>
              <a:ext cx="7816850" cy="2367280"/>
            </a:xfrm>
            <a:custGeom>
              <a:avLst/>
              <a:gdLst/>
              <a:ahLst/>
              <a:cxnLst/>
              <a:rect l="l" t="t" r="r" b="b"/>
              <a:pathLst>
                <a:path w="7816850" h="2367279">
                  <a:moveTo>
                    <a:pt x="6916801" y="0"/>
                  </a:moveTo>
                  <a:lnTo>
                    <a:pt x="899807" y="0"/>
                  </a:lnTo>
                  <a:lnTo>
                    <a:pt x="852019" y="1247"/>
                  </a:lnTo>
                  <a:lnTo>
                    <a:pt x="804881" y="4947"/>
                  </a:lnTo>
                  <a:lnTo>
                    <a:pt x="758455" y="11038"/>
                  </a:lnTo>
                  <a:lnTo>
                    <a:pt x="712802" y="19458"/>
                  </a:lnTo>
                  <a:lnTo>
                    <a:pt x="667986" y="30144"/>
                  </a:lnTo>
                  <a:lnTo>
                    <a:pt x="624068" y="43035"/>
                  </a:lnTo>
                  <a:lnTo>
                    <a:pt x="581111" y="58068"/>
                  </a:lnTo>
                  <a:lnTo>
                    <a:pt x="539177" y="75181"/>
                  </a:lnTo>
                  <a:lnTo>
                    <a:pt x="498327" y="94311"/>
                  </a:lnTo>
                  <a:lnTo>
                    <a:pt x="458625" y="115398"/>
                  </a:lnTo>
                  <a:lnTo>
                    <a:pt x="420132" y="138378"/>
                  </a:lnTo>
                  <a:lnTo>
                    <a:pt x="382911" y="163190"/>
                  </a:lnTo>
                  <a:lnTo>
                    <a:pt x="347023" y="189771"/>
                  </a:lnTo>
                  <a:lnTo>
                    <a:pt x="312531" y="218059"/>
                  </a:lnTo>
                  <a:lnTo>
                    <a:pt x="279497" y="247992"/>
                  </a:lnTo>
                  <a:lnTo>
                    <a:pt x="247984" y="279508"/>
                  </a:lnTo>
                  <a:lnTo>
                    <a:pt x="218053" y="312545"/>
                  </a:lnTo>
                  <a:lnTo>
                    <a:pt x="189766" y="347040"/>
                  </a:lnTo>
                  <a:lnTo>
                    <a:pt x="163187" y="382931"/>
                  </a:lnTo>
                  <a:lnTo>
                    <a:pt x="138376" y="420157"/>
                  </a:lnTo>
                  <a:lnTo>
                    <a:pt x="115397" y="458655"/>
                  </a:lnTo>
                  <a:lnTo>
                    <a:pt x="94311" y="498363"/>
                  </a:lnTo>
                  <a:lnTo>
                    <a:pt x="75180" y="539218"/>
                  </a:lnTo>
                  <a:lnTo>
                    <a:pt x="58068" y="581159"/>
                  </a:lnTo>
                  <a:lnTo>
                    <a:pt x="43035" y="624123"/>
                  </a:lnTo>
                  <a:lnTo>
                    <a:pt x="30144" y="668049"/>
                  </a:lnTo>
                  <a:lnTo>
                    <a:pt x="19458" y="712874"/>
                  </a:lnTo>
                  <a:lnTo>
                    <a:pt x="11038" y="758536"/>
                  </a:lnTo>
                  <a:lnTo>
                    <a:pt x="4947" y="804972"/>
                  </a:lnTo>
                  <a:lnTo>
                    <a:pt x="1247" y="852122"/>
                  </a:lnTo>
                  <a:lnTo>
                    <a:pt x="0" y="899922"/>
                  </a:lnTo>
                  <a:lnTo>
                    <a:pt x="0" y="1466850"/>
                  </a:lnTo>
                  <a:lnTo>
                    <a:pt x="1247" y="1514638"/>
                  </a:lnTo>
                  <a:lnTo>
                    <a:pt x="4947" y="1561777"/>
                  </a:lnTo>
                  <a:lnTo>
                    <a:pt x="11038" y="1608205"/>
                  </a:lnTo>
                  <a:lnTo>
                    <a:pt x="19458" y="1653860"/>
                  </a:lnTo>
                  <a:lnTo>
                    <a:pt x="30144" y="1698679"/>
                  </a:lnTo>
                  <a:lnTo>
                    <a:pt x="43035" y="1742600"/>
                  </a:lnTo>
                  <a:lnTo>
                    <a:pt x="58068" y="1785560"/>
                  </a:lnTo>
                  <a:lnTo>
                    <a:pt x="75180" y="1827499"/>
                  </a:lnTo>
                  <a:lnTo>
                    <a:pt x="94311" y="1868353"/>
                  </a:lnTo>
                  <a:lnTo>
                    <a:pt x="115397" y="1908060"/>
                  </a:lnTo>
                  <a:lnTo>
                    <a:pt x="138376" y="1946558"/>
                  </a:lnTo>
                  <a:lnTo>
                    <a:pt x="163187" y="1983784"/>
                  </a:lnTo>
                  <a:lnTo>
                    <a:pt x="189766" y="2019677"/>
                  </a:lnTo>
                  <a:lnTo>
                    <a:pt x="218053" y="2054174"/>
                  </a:lnTo>
                  <a:lnTo>
                    <a:pt x="247984" y="2087214"/>
                  </a:lnTo>
                  <a:lnTo>
                    <a:pt x="279497" y="2118733"/>
                  </a:lnTo>
                  <a:lnTo>
                    <a:pt x="312531" y="2148669"/>
                  </a:lnTo>
                  <a:lnTo>
                    <a:pt x="347023" y="2176961"/>
                  </a:lnTo>
                  <a:lnTo>
                    <a:pt x="382911" y="2203546"/>
                  </a:lnTo>
                  <a:lnTo>
                    <a:pt x="420132" y="2228362"/>
                  </a:lnTo>
                  <a:lnTo>
                    <a:pt x="458625" y="2251346"/>
                  </a:lnTo>
                  <a:lnTo>
                    <a:pt x="498327" y="2272437"/>
                  </a:lnTo>
                  <a:lnTo>
                    <a:pt x="539177" y="2291572"/>
                  </a:lnTo>
                  <a:lnTo>
                    <a:pt x="581111" y="2308688"/>
                  </a:lnTo>
                  <a:lnTo>
                    <a:pt x="624068" y="2323725"/>
                  </a:lnTo>
                  <a:lnTo>
                    <a:pt x="667986" y="2336619"/>
                  </a:lnTo>
                  <a:lnTo>
                    <a:pt x="712802" y="2347308"/>
                  </a:lnTo>
                  <a:lnTo>
                    <a:pt x="758455" y="2355730"/>
                  </a:lnTo>
                  <a:lnTo>
                    <a:pt x="804881" y="2361823"/>
                  </a:lnTo>
                  <a:lnTo>
                    <a:pt x="852019" y="2365524"/>
                  </a:lnTo>
                  <a:lnTo>
                    <a:pt x="899807" y="2366772"/>
                  </a:lnTo>
                  <a:lnTo>
                    <a:pt x="6916801" y="2366772"/>
                  </a:lnTo>
                  <a:lnTo>
                    <a:pt x="6964588" y="2365524"/>
                  </a:lnTo>
                  <a:lnTo>
                    <a:pt x="7011727" y="2361823"/>
                  </a:lnTo>
                  <a:lnTo>
                    <a:pt x="7058153" y="2355730"/>
                  </a:lnTo>
                  <a:lnTo>
                    <a:pt x="7103805" y="2347308"/>
                  </a:lnTo>
                  <a:lnTo>
                    <a:pt x="7148621" y="2336619"/>
                  </a:lnTo>
                  <a:lnTo>
                    <a:pt x="7192538" y="2323725"/>
                  </a:lnTo>
                  <a:lnTo>
                    <a:pt x="7235495" y="2308688"/>
                  </a:lnTo>
                  <a:lnTo>
                    <a:pt x="7277429" y="2291572"/>
                  </a:lnTo>
                  <a:lnTo>
                    <a:pt x="7318278" y="2272437"/>
                  </a:lnTo>
                  <a:lnTo>
                    <a:pt x="7357980" y="2251346"/>
                  </a:lnTo>
                  <a:lnTo>
                    <a:pt x="7396472" y="2228362"/>
                  </a:lnTo>
                  <a:lnTo>
                    <a:pt x="7433693" y="2203546"/>
                  </a:lnTo>
                  <a:lnTo>
                    <a:pt x="7469580" y="2176961"/>
                  </a:lnTo>
                  <a:lnTo>
                    <a:pt x="7504071" y="2148669"/>
                  </a:lnTo>
                  <a:lnTo>
                    <a:pt x="7537104" y="2118733"/>
                  </a:lnTo>
                  <a:lnTo>
                    <a:pt x="7568617" y="2087214"/>
                  </a:lnTo>
                  <a:lnTo>
                    <a:pt x="7598548" y="2054174"/>
                  </a:lnTo>
                  <a:lnTo>
                    <a:pt x="7626833" y="2019677"/>
                  </a:lnTo>
                  <a:lnTo>
                    <a:pt x="7653412" y="1983784"/>
                  </a:lnTo>
                  <a:lnTo>
                    <a:pt x="7678222" y="1946558"/>
                  </a:lnTo>
                  <a:lnTo>
                    <a:pt x="7701201" y="1908060"/>
                  </a:lnTo>
                  <a:lnTo>
                    <a:pt x="7722287" y="1868353"/>
                  </a:lnTo>
                  <a:lnTo>
                    <a:pt x="7741417" y="1827499"/>
                  </a:lnTo>
                  <a:lnTo>
                    <a:pt x="7758529" y="1785560"/>
                  </a:lnTo>
                  <a:lnTo>
                    <a:pt x="7773561" y="1742600"/>
                  </a:lnTo>
                  <a:lnTo>
                    <a:pt x="7786451" y="1698679"/>
                  </a:lnTo>
                  <a:lnTo>
                    <a:pt x="7797138" y="1653860"/>
                  </a:lnTo>
                  <a:lnTo>
                    <a:pt x="7805557" y="1608205"/>
                  </a:lnTo>
                  <a:lnTo>
                    <a:pt x="7811648" y="1561777"/>
                  </a:lnTo>
                  <a:lnTo>
                    <a:pt x="7815348" y="1514638"/>
                  </a:lnTo>
                  <a:lnTo>
                    <a:pt x="7816596" y="1466850"/>
                  </a:lnTo>
                  <a:lnTo>
                    <a:pt x="7816596" y="899922"/>
                  </a:lnTo>
                  <a:lnTo>
                    <a:pt x="7815348" y="852122"/>
                  </a:lnTo>
                  <a:lnTo>
                    <a:pt x="7811648" y="804972"/>
                  </a:lnTo>
                  <a:lnTo>
                    <a:pt x="7805557" y="758536"/>
                  </a:lnTo>
                  <a:lnTo>
                    <a:pt x="7797138" y="712874"/>
                  </a:lnTo>
                  <a:lnTo>
                    <a:pt x="7786451" y="668049"/>
                  </a:lnTo>
                  <a:lnTo>
                    <a:pt x="7773561" y="624123"/>
                  </a:lnTo>
                  <a:lnTo>
                    <a:pt x="7758529" y="581159"/>
                  </a:lnTo>
                  <a:lnTo>
                    <a:pt x="7741417" y="539218"/>
                  </a:lnTo>
                  <a:lnTo>
                    <a:pt x="7722287" y="498363"/>
                  </a:lnTo>
                  <a:lnTo>
                    <a:pt x="7701201" y="458655"/>
                  </a:lnTo>
                  <a:lnTo>
                    <a:pt x="7678222" y="420157"/>
                  </a:lnTo>
                  <a:lnTo>
                    <a:pt x="7653412" y="382931"/>
                  </a:lnTo>
                  <a:lnTo>
                    <a:pt x="7626833" y="347040"/>
                  </a:lnTo>
                  <a:lnTo>
                    <a:pt x="7598548" y="312545"/>
                  </a:lnTo>
                  <a:lnTo>
                    <a:pt x="7568617" y="279508"/>
                  </a:lnTo>
                  <a:lnTo>
                    <a:pt x="7537104" y="247992"/>
                  </a:lnTo>
                  <a:lnTo>
                    <a:pt x="7504071" y="218059"/>
                  </a:lnTo>
                  <a:lnTo>
                    <a:pt x="7469580" y="189771"/>
                  </a:lnTo>
                  <a:lnTo>
                    <a:pt x="7433693" y="163190"/>
                  </a:lnTo>
                  <a:lnTo>
                    <a:pt x="7396472" y="138378"/>
                  </a:lnTo>
                  <a:lnTo>
                    <a:pt x="7357980" y="115398"/>
                  </a:lnTo>
                  <a:lnTo>
                    <a:pt x="7318278" y="94311"/>
                  </a:lnTo>
                  <a:lnTo>
                    <a:pt x="7277429" y="75181"/>
                  </a:lnTo>
                  <a:lnTo>
                    <a:pt x="7235495" y="58068"/>
                  </a:lnTo>
                  <a:lnTo>
                    <a:pt x="7192538" y="43035"/>
                  </a:lnTo>
                  <a:lnTo>
                    <a:pt x="7148621" y="30144"/>
                  </a:lnTo>
                  <a:lnTo>
                    <a:pt x="7103805" y="19458"/>
                  </a:lnTo>
                  <a:lnTo>
                    <a:pt x="7058153" y="11038"/>
                  </a:lnTo>
                  <a:lnTo>
                    <a:pt x="7011727" y="4947"/>
                  </a:lnTo>
                  <a:lnTo>
                    <a:pt x="6964588" y="1247"/>
                  </a:lnTo>
                  <a:lnTo>
                    <a:pt x="6916801" y="0"/>
                  </a:lnTo>
                  <a:close/>
                </a:path>
              </a:pathLst>
            </a:custGeom>
            <a:solidFill>
              <a:srgbClr val="35331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6635" y="6039612"/>
              <a:ext cx="1909572" cy="1906524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472439" y="5963412"/>
              <a:ext cx="1880870" cy="1880870"/>
            </a:xfrm>
            <a:custGeom>
              <a:avLst/>
              <a:gdLst/>
              <a:ahLst/>
              <a:cxnLst/>
              <a:rect l="l" t="t" r="r" b="b"/>
              <a:pathLst>
                <a:path w="1880870" h="1880870">
                  <a:moveTo>
                    <a:pt x="940307" y="0"/>
                  </a:moveTo>
                  <a:lnTo>
                    <a:pt x="891920" y="1223"/>
                  </a:lnTo>
                  <a:lnTo>
                    <a:pt x="844167" y="4854"/>
                  </a:lnTo>
                  <a:lnTo>
                    <a:pt x="797108" y="10834"/>
                  </a:lnTo>
                  <a:lnTo>
                    <a:pt x="750803" y="19104"/>
                  </a:lnTo>
                  <a:lnTo>
                    <a:pt x="705311" y="29604"/>
                  </a:lnTo>
                  <a:lnTo>
                    <a:pt x="660689" y="42275"/>
                  </a:lnTo>
                  <a:lnTo>
                    <a:pt x="616999" y="57059"/>
                  </a:lnTo>
                  <a:lnTo>
                    <a:pt x="574298" y="73896"/>
                  </a:lnTo>
                  <a:lnTo>
                    <a:pt x="532646" y="92727"/>
                  </a:lnTo>
                  <a:lnTo>
                    <a:pt x="492102" y="113493"/>
                  </a:lnTo>
                  <a:lnTo>
                    <a:pt x="452725" y="136134"/>
                  </a:lnTo>
                  <a:lnTo>
                    <a:pt x="414573" y="160593"/>
                  </a:lnTo>
                  <a:lnTo>
                    <a:pt x="377707" y="186810"/>
                  </a:lnTo>
                  <a:lnTo>
                    <a:pt x="342185" y="214725"/>
                  </a:lnTo>
                  <a:lnTo>
                    <a:pt x="308066" y="244280"/>
                  </a:lnTo>
                  <a:lnTo>
                    <a:pt x="275410" y="275415"/>
                  </a:lnTo>
                  <a:lnTo>
                    <a:pt x="244275" y="308071"/>
                  </a:lnTo>
                  <a:lnTo>
                    <a:pt x="214721" y="342190"/>
                  </a:lnTo>
                  <a:lnTo>
                    <a:pt x="186806" y="377713"/>
                  </a:lnTo>
                  <a:lnTo>
                    <a:pt x="160590" y="414579"/>
                  </a:lnTo>
                  <a:lnTo>
                    <a:pt x="136132" y="452730"/>
                  </a:lnTo>
                  <a:lnTo>
                    <a:pt x="113490" y="492107"/>
                  </a:lnTo>
                  <a:lnTo>
                    <a:pt x="92724" y="532652"/>
                  </a:lnTo>
                  <a:lnTo>
                    <a:pt x="73894" y="574303"/>
                  </a:lnTo>
                  <a:lnTo>
                    <a:pt x="57057" y="617004"/>
                  </a:lnTo>
                  <a:lnTo>
                    <a:pt x="42274" y="660694"/>
                  </a:lnTo>
                  <a:lnTo>
                    <a:pt x="29603" y="705315"/>
                  </a:lnTo>
                  <a:lnTo>
                    <a:pt x="19103" y="750807"/>
                  </a:lnTo>
                  <a:lnTo>
                    <a:pt x="10834" y="797111"/>
                  </a:lnTo>
                  <a:lnTo>
                    <a:pt x="4854" y="844169"/>
                  </a:lnTo>
                  <a:lnTo>
                    <a:pt x="1223" y="891921"/>
                  </a:lnTo>
                  <a:lnTo>
                    <a:pt x="0" y="940308"/>
                  </a:lnTo>
                  <a:lnTo>
                    <a:pt x="1223" y="988694"/>
                  </a:lnTo>
                  <a:lnTo>
                    <a:pt x="4854" y="1036446"/>
                  </a:lnTo>
                  <a:lnTo>
                    <a:pt x="10834" y="1083504"/>
                  </a:lnTo>
                  <a:lnTo>
                    <a:pt x="19103" y="1129808"/>
                  </a:lnTo>
                  <a:lnTo>
                    <a:pt x="29603" y="1175300"/>
                  </a:lnTo>
                  <a:lnTo>
                    <a:pt x="42274" y="1219921"/>
                  </a:lnTo>
                  <a:lnTo>
                    <a:pt x="57057" y="1263611"/>
                  </a:lnTo>
                  <a:lnTo>
                    <a:pt x="73894" y="1306312"/>
                  </a:lnTo>
                  <a:lnTo>
                    <a:pt x="92724" y="1347963"/>
                  </a:lnTo>
                  <a:lnTo>
                    <a:pt x="113490" y="1388508"/>
                  </a:lnTo>
                  <a:lnTo>
                    <a:pt x="136132" y="1427885"/>
                  </a:lnTo>
                  <a:lnTo>
                    <a:pt x="160590" y="1466036"/>
                  </a:lnTo>
                  <a:lnTo>
                    <a:pt x="186806" y="1502902"/>
                  </a:lnTo>
                  <a:lnTo>
                    <a:pt x="214721" y="1538425"/>
                  </a:lnTo>
                  <a:lnTo>
                    <a:pt x="244275" y="1572544"/>
                  </a:lnTo>
                  <a:lnTo>
                    <a:pt x="275410" y="1605200"/>
                  </a:lnTo>
                  <a:lnTo>
                    <a:pt x="308066" y="1636335"/>
                  </a:lnTo>
                  <a:lnTo>
                    <a:pt x="342185" y="1665890"/>
                  </a:lnTo>
                  <a:lnTo>
                    <a:pt x="377707" y="1693805"/>
                  </a:lnTo>
                  <a:lnTo>
                    <a:pt x="414573" y="1720022"/>
                  </a:lnTo>
                  <a:lnTo>
                    <a:pt x="452725" y="1744481"/>
                  </a:lnTo>
                  <a:lnTo>
                    <a:pt x="492102" y="1767122"/>
                  </a:lnTo>
                  <a:lnTo>
                    <a:pt x="532646" y="1787888"/>
                  </a:lnTo>
                  <a:lnTo>
                    <a:pt x="574298" y="1806719"/>
                  </a:lnTo>
                  <a:lnTo>
                    <a:pt x="616999" y="1823556"/>
                  </a:lnTo>
                  <a:lnTo>
                    <a:pt x="660689" y="1838340"/>
                  </a:lnTo>
                  <a:lnTo>
                    <a:pt x="705311" y="1851011"/>
                  </a:lnTo>
                  <a:lnTo>
                    <a:pt x="750803" y="1861511"/>
                  </a:lnTo>
                  <a:lnTo>
                    <a:pt x="797108" y="1869781"/>
                  </a:lnTo>
                  <a:lnTo>
                    <a:pt x="844167" y="1875761"/>
                  </a:lnTo>
                  <a:lnTo>
                    <a:pt x="891920" y="1879392"/>
                  </a:lnTo>
                  <a:lnTo>
                    <a:pt x="940307" y="1880615"/>
                  </a:lnTo>
                  <a:lnTo>
                    <a:pt x="988694" y="1879392"/>
                  </a:lnTo>
                  <a:lnTo>
                    <a:pt x="1036446" y="1875761"/>
                  </a:lnTo>
                  <a:lnTo>
                    <a:pt x="1083504" y="1869781"/>
                  </a:lnTo>
                  <a:lnTo>
                    <a:pt x="1129808" y="1861511"/>
                  </a:lnTo>
                  <a:lnTo>
                    <a:pt x="1175300" y="1851011"/>
                  </a:lnTo>
                  <a:lnTo>
                    <a:pt x="1219921" y="1838340"/>
                  </a:lnTo>
                  <a:lnTo>
                    <a:pt x="1263611" y="1823556"/>
                  </a:lnTo>
                  <a:lnTo>
                    <a:pt x="1306312" y="1806719"/>
                  </a:lnTo>
                  <a:lnTo>
                    <a:pt x="1347963" y="1787888"/>
                  </a:lnTo>
                  <a:lnTo>
                    <a:pt x="1388508" y="1767122"/>
                  </a:lnTo>
                  <a:lnTo>
                    <a:pt x="1427885" y="1744481"/>
                  </a:lnTo>
                  <a:lnTo>
                    <a:pt x="1466036" y="1720022"/>
                  </a:lnTo>
                  <a:lnTo>
                    <a:pt x="1502902" y="1693805"/>
                  </a:lnTo>
                  <a:lnTo>
                    <a:pt x="1538425" y="1665890"/>
                  </a:lnTo>
                  <a:lnTo>
                    <a:pt x="1572544" y="1636335"/>
                  </a:lnTo>
                  <a:lnTo>
                    <a:pt x="1605200" y="1605200"/>
                  </a:lnTo>
                  <a:lnTo>
                    <a:pt x="1636335" y="1572544"/>
                  </a:lnTo>
                  <a:lnTo>
                    <a:pt x="1665890" y="1538425"/>
                  </a:lnTo>
                  <a:lnTo>
                    <a:pt x="1693805" y="1502902"/>
                  </a:lnTo>
                  <a:lnTo>
                    <a:pt x="1720022" y="1466036"/>
                  </a:lnTo>
                  <a:lnTo>
                    <a:pt x="1744481" y="1427885"/>
                  </a:lnTo>
                  <a:lnTo>
                    <a:pt x="1767122" y="1388508"/>
                  </a:lnTo>
                  <a:lnTo>
                    <a:pt x="1787888" y="1347963"/>
                  </a:lnTo>
                  <a:lnTo>
                    <a:pt x="1806719" y="1306312"/>
                  </a:lnTo>
                  <a:lnTo>
                    <a:pt x="1823556" y="1263611"/>
                  </a:lnTo>
                  <a:lnTo>
                    <a:pt x="1838340" y="1219921"/>
                  </a:lnTo>
                  <a:lnTo>
                    <a:pt x="1851011" y="1175300"/>
                  </a:lnTo>
                  <a:lnTo>
                    <a:pt x="1861511" y="1129808"/>
                  </a:lnTo>
                  <a:lnTo>
                    <a:pt x="1869781" y="1083504"/>
                  </a:lnTo>
                  <a:lnTo>
                    <a:pt x="1875761" y="1036446"/>
                  </a:lnTo>
                  <a:lnTo>
                    <a:pt x="1879392" y="988694"/>
                  </a:lnTo>
                  <a:lnTo>
                    <a:pt x="1880615" y="940308"/>
                  </a:lnTo>
                  <a:lnTo>
                    <a:pt x="1879392" y="891921"/>
                  </a:lnTo>
                  <a:lnTo>
                    <a:pt x="1875761" y="844169"/>
                  </a:lnTo>
                  <a:lnTo>
                    <a:pt x="1869781" y="797111"/>
                  </a:lnTo>
                  <a:lnTo>
                    <a:pt x="1861511" y="750807"/>
                  </a:lnTo>
                  <a:lnTo>
                    <a:pt x="1851011" y="705315"/>
                  </a:lnTo>
                  <a:lnTo>
                    <a:pt x="1838340" y="660694"/>
                  </a:lnTo>
                  <a:lnTo>
                    <a:pt x="1823556" y="617004"/>
                  </a:lnTo>
                  <a:lnTo>
                    <a:pt x="1806719" y="574303"/>
                  </a:lnTo>
                  <a:lnTo>
                    <a:pt x="1787888" y="532652"/>
                  </a:lnTo>
                  <a:lnTo>
                    <a:pt x="1767122" y="492107"/>
                  </a:lnTo>
                  <a:lnTo>
                    <a:pt x="1744481" y="452730"/>
                  </a:lnTo>
                  <a:lnTo>
                    <a:pt x="1720022" y="414579"/>
                  </a:lnTo>
                  <a:lnTo>
                    <a:pt x="1693805" y="377713"/>
                  </a:lnTo>
                  <a:lnTo>
                    <a:pt x="1665890" y="342190"/>
                  </a:lnTo>
                  <a:lnTo>
                    <a:pt x="1636335" y="308071"/>
                  </a:lnTo>
                  <a:lnTo>
                    <a:pt x="1605200" y="275415"/>
                  </a:lnTo>
                  <a:lnTo>
                    <a:pt x="1572544" y="244280"/>
                  </a:lnTo>
                  <a:lnTo>
                    <a:pt x="1538425" y="214725"/>
                  </a:lnTo>
                  <a:lnTo>
                    <a:pt x="1502902" y="186810"/>
                  </a:lnTo>
                  <a:lnTo>
                    <a:pt x="1466036" y="160593"/>
                  </a:lnTo>
                  <a:lnTo>
                    <a:pt x="1427885" y="136134"/>
                  </a:lnTo>
                  <a:lnTo>
                    <a:pt x="1388508" y="113493"/>
                  </a:lnTo>
                  <a:lnTo>
                    <a:pt x="1347963" y="92727"/>
                  </a:lnTo>
                  <a:lnTo>
                    <a:pt x="1306312" y="73896"/>
                  </a:lnTo>
                  <a:lnTo>
                    <a:pt x="1263611" y="57059"/>
                  </a:lnTo>
                  <a:lnTo>
                    <a:pt x="1219921" y="42275"/>
                  </a:lnTo>
                  <a:lnTo>
                    <a:pt x="1175300" y="29604"/>
                  </a:lnTo>
                  <a:lnTo>
                    <a:pt x="1129808" y="19104"/>
                  </a:lnTo>
                  <a:lnTo>
                    <a:pt x="1083504" y="10834"/>
                  </a:lnTo>
                  <a:lnTo>
                    <a:pt x="1036446" y="4854"/>
                  </a:lnTo>
                  <a:lnTo>
                    <a:pt x="988694" y="1223"/>
                  </a:lnTo>
                  <a:lnTo>
                    <a:pt x="9403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195071" y="3096767"/>
            <a:ext cx="7816850" cy="2365375"/>
            <a:chOff x="195071" y="3096767"/>
            <a:chExt cx="7816850" cy="2365375"/>
          </a:xfrm>
        </p:grpSpPr>
        <p:sp>
          <p:nvSpPr>
            <p:cNvPr id="8" name="object 8" descr=""/>
            <p:cNvSpPr/>
            <p:nvPr/>
          </p:nvSpPr>
          <p:spPr>
            <a:xfrm>
              <a:off x="195071" y="3096767"/>
              <a:ext cx="7816850" cy="2365375"/>
            </a:xfrm>
            <a:custGeom>
              <a:avLst/>
              <a:gdLst/>
              <a:ahLst/>
              <a:cxnLst/>
              <a:rect l="l" t="t" r="r" b="b"/>
              <a:pathLst>
                <a:path w="7816850" h="2365375">
                  <a:moveTo>
                    <a:pt x="6916801" y="0"/>
                  </a:moveTo>
                  <a:lnTo>
                    <a:pt x="899807" y="0"/>
                  </a:lnTo>
                  <a:lnTo>
                    <a:pt x="852019" y="1246"/>
                  </a:lnTo>
                  <a:lnTo>
                    <a:pt x="804881" y="4944"/>
                  </a:lnTo>
                  <a:lnTo>
                    <a:pt x="758455" y="11031"/>
                  </a:lnTo>
                  <a:lnTo>
                    <a:pt x="712802" y="19445"/>
                  </a:lnTo>
                  <a:lnTo>
                    <a:pt x="667986" y="30125"/>
                  </a:lnTo>
                  <a:lnTo>
                    <a:pt x="624068" y="43007"/>
                  </a:lnTo>
                  <a:lnTo>
                    <a:pt x="581111" y="58030"/>
                  </a:lnTo>
                  <a:lnTo>
                    <a:pt x="539177" y="75132"/>
                  </a:lnTo>
                  <a:lnTo>
                    <a:pt x="498327" y="94250"/>
                  </a:lnTo>
                  <a:lnTo>
                    <a:pt x="458625" y="115323"/>
                  </a:lnTo>
                  <a:lnTo>
                    <a:pt x="420132" y="138288"/>
                  </a:lnTo>
                  <a:lnTo>
                    <a:pt x="382911" y="163083"/>
                  </a:lnTo>
                  <a:lnTo>
                    <a:pt x="347023" y="189646"/>
                  </a:lnTo>
                  <a:lnTo>
                    <a:pt x="312531" y="217915"/>
                  </a:lnTo>
                  <a:lnTo>
                    <a:pt x="279497" y="247828"/>
                  </a:lnTo>
                  <a:lnTo>
                    <a:pt x="247984" y="279323"/>
                  </a:lnTo>
                  <a:lnTo>
                    <a:pt x="218053" y="312337"/>
                  </a:lnTo>
                  <a:lnTo>
                    <a:pt x="189766" y="346808"/>
                  </a:lnTo>
                  <a:lnTo>
                    <a:pt x="163187" y="382674"/>
                  </a:lnTo>
                  <a:lnTo>
                    <a:pt x="138376" y="419874"/>
                  </a:lnTo>
                  <a:lnTo>
                    <a:pt x="115397" y="458345"/>
                  </a:lnTo>
                  <a:lnTo>
                    <a:pt x="94311" y="498024"/>
                  </a:lnTo>
                  <a:lnTo>
                    <a:pt x="75180" y="538850"/>
                  </a:lnTo>
                  <a:lnTo>
                    <a:pt x="58068" y="580761"/>
                  </a:lnTo>
                  <a:lnTo>
                    <a:pt x="43035" y="623694"/>
                  </a:lnTo>
                  <a:lnTo>
                    <a:pt x="30144" y="667588"/>
                  </a:lnTo>
                  <a:lnTo>
                    <a:pt x="19458" y="712380"/>
                  </a:lnTo>
                  <a:lnTo>
                    <a:pt x="11038" y="758008"/>
                  </a:lnTo>
                  <a:lnTo>
                    <a:pt x="4947" y="804410"/>
                  </a:lnTo>
                  <a:lnTo>
                    <a:pt x="1247" y="851523"/>
                  </a:lnTo>
                  <a:lnTo>
                    <a:pt x="0" y="899286"/>
                  </a:lnTo>
                  <a:lnTo>
                    <a:pt x="0" y="1465960"/>
                  </a:lnTo>
                  <a:lnTo>
                    <a:pt x="1247" y="1513712"/>
                  </a:lnTo>
                  <a:lnTo>
                    <a:pt x="4947" y="1560816"/>
                  </a:lnTo>
                  <a:lnTo>
                    <a:pt x="11038" y="1607209"/>
                  </a:lnTo>
                  <a:lnTo>
                    <a:pt x="19458" y="1652830"/>
                  </a:lnTo>
                  <a:lnTo>
                    <a:pt x="30144" y="1697616"/>
                  </a:lnTo>
                  <a:lnTo>
                    <a:pt x="43035" y="1741505"/>
                  </a:lnTo>
                  <a:lnTo>
                    <a:pt x="58068" y="1784434"/>
                  </a:lnTo>
                  <a:lnTo>
                    <a:pt x="75180" y="1826342"/>
                  </a:lnTo>
                  <a:lnTo>
                    <a:pt x="94311" y="1867167"/>
                  </a:lnTo>
                  <a:lnTo>
                    <a:pt x="115397" y="1906846"/>
                  </a:lnTo>
                  <a:lnTo>
                    <a:pt x="138376" y="1945317"/>
                  </a:lnTo>
                  <a:lnTo>
                    <a:pt x="163187" y="1982517"/>
                  </a:lnTo>
                  <a:lnTo>
                    <a:pt x="189766" y="2018385"/>
                  </a:lnTo>
                  <a:lnTo>
                    <a:pt x="218053" y="2052859"/>
                  </a:lnTo>
                  <a:lnTo>
                    <a:pt x="247984" y="2085875"/>
                  </a:lnTo>
                  <a:lnTo>
                    <a:pt x="279497" y="2117373"/>
                  </a:lnTo>
                  <a:lnTo>
                    <a:pt x="312531" y="2147289"/>
                  </a:lnTo>
                  <a:lnTo>
                    <a:pt x="347023" y="2175562"/>
                  </a:lnTo>
                  <a:lnTo>
                    <a:pt x="382911" y="2202129"/>
                  </a:lnTo>
                  <a:lnTo>
                    <a:pt x="420132" y="2226928"/>
                  </a:lnTo>
                  <a:lnTo>
                    <a:pt x="458625" y="2249897"/>
                  </a:lnTo>
                  <a:lnTo>
                    <a:pt x="498327" y="2270974"/>
                  </a:lnTo>
                  <a:lnTo>
                    <a:pt x="539177" y="2290096"/>
                  </a:lnTo>
                  <a:lnTo>
                    <a:pt x="581111" y="2307202"/>
                  </a:lnTo>
                  <a:lnTo>
                    <a:pt x="624068" y="2322228"/>
                  </a:lnTo>
                  <a:lnTo>
                    <a:pt x="667986" y="2335114"/>
                  </a:lnTo>
                  <a:lnTo>
                    <a:pt x="712802" y="2345796"/>
                  </a:lnTo>
                  <a:lnTo>
                    <a:pt x="758455" y="2354213"/>
                  </a:lnTo>
                  <a:lnTo>
                    <a:pt x="804881" y="2360302"/>
                  </a:lnTo>
                  <a:lnTo>
                    <a:pt x="852019" y="2364001"/>
                  </a:lnTo>
                  <a:lnTo>
                    <a:pt x="899807" y="2365247"/>
                  </a:lnTo>
                  <a:lnTo>
                    <a:pt x="6916801" y="2365247"/>
                  </a:lnTo>
                  <a:lnTo>
                    <a:pt x="6964588" y="2364001"/>
                  </a:lnTo>
                  <a:lnTo>
                    <a:pt x="7011727" y="2360302"/>
                  </a:lnTo>
                  <a:lnTo>
                    <a:pt x="7058153" y="2354213"/>
                  </a:lnTo>
                  <a:lnTo>
                    <a:pt x="7103805" y="2345796"/>
                  </a:lnTo>
                  <a:lnTo>
                    <a:pt x="7148621" y="2335114"/>
                  </a:lnTo>
                  <a:lnTo>
                    <a:pt x="7192538" y="2322228"/>
                  </a:lnTo>
                  <a:lnTo>
                    <a:pt x="7235495" y="2307202"/>
                  </a:lnTo>
                  <a:lnTo>
                    <a:pt x="7277429" y="2290096"/>
                  </a:lnTo>
                  <a:lnTo>
                    <a:pt x="7318278" y="2270974"/>
                  </a:lnTo>
                  <a:lnTo>
                    <a:pt x="7357980" y="2249897"/>
                  </a:lnTo>
                  <a:lnTo>
                    <a:pt x="7396472" y="2226928"/>
                  </a:lnTo>
                  <a:lnTo>
                    <a:pt x="7433693" y="2202129"/>
                  </a:lnTo>
                  <a:lnTo>
                    <a:pt x="7469580" y="2175562"/>
                  </a:lnTo>
                  <a:lnTo>
                    <a:pt x="7504071" y="2147289"/>
                  </a:lnTo>
                  <a:lnTo>
                    <a:pt x="7537104" y="2117373"/>
                  </a:lnTo>
                  <a:lnTo>
                    <a:pt x="7568617" y="2085875"/>
                  </a:lnTo>
                  <a:lnTo>
                    <a:pt x="7598548" y="2052859"/>
                  </a:lnTo>
                  <a:lnTo>
                    <a:pt x="7626833" y="2018385"/>
                  </a:lnTo>
                  <a:lnTo>
                    <a:pt x="7653412" y="1982517"/>
                  </a:lnTo>
                  <a:lnTo>
                    <a:pt x="7678222" y="1945317"/>
                  </a:lnTo>
                  <a:lnTo>
                    <a:pt x="7701201" y="1906846"/>
                  </a:lnTo>
                  <a:lnTo>
                    <a:pt x="7722287" y="1867167"/>
                  </a:lnTo>
                  <a:lnTo>
                    <a:pt x="7741417" y="1826342"/>
                  </a:lnTo>
                  <a:lnTo>
                    <a:pt x="7758529" y="1784434"/>
                  </a:lnTo>
                  <a:lnTo>
                    <a:pt x="7773561" y="1741505"/>
                  </a:lnTo>
                  <a:lnTo>
                    <a:pt x="7786451" y="1697616"/>
                  </a:lnTo>
                  <a:lnTo>
                    <a:pt x="7797138" y="1652830"/>
                  </a:lnTo>
                  <a:lnTo>
                    <a:pt x="7805557" y="1607209"/>
                  </a:lnTo>
                  <a:lnTo>
                    <a:pt x="7811648" y="1560816"/>
                  </a:lnTo>
                  <a:lnTo>
                    <a:pt x="7815348" y="1513712"/>
                  </a:lnTo>
                  <a:lnTo>
                    <a:pt x="7816596" y="1465960"/>
                  </a:lnTo>
                  <a:lnTo>
                    <a:pt x="7816596" y="899286"/>
                  </a:lnTo>
                  <a:lnTo>
                    <a:pt x="7815348" y="851523"/>
                  </a:lnTo>
                  <a:lnTo>
                    <a:pt x="7811648" y="804410"/>
                  </a:lnTo>
                  <a:lnTo>
                    <a:pt x="7805557" y="758008"/>
                  </a:lnTo>
                  <a:lnTo>
                    <a:pt x="7797138" y="712380"/>
                  </a:lnTo>
                  <a:lnTo>
                    <a:pt x="7786451" y="667588"/>
                  </a:lnTo>
                  <a:lnTo>
                    <a:pt x="7773561" y="623694"/>
                  </a:lnTo>
                  <a:lnTo>
                    <a:pt x="7758529" y="580761"/>
                  </a:lnTo>
                  <a:lnTo>
                    <a:pt x="7741417" y="538850"/>
                  </a:lnTo>
                  <a:lnTo>
                    <a:pt x="7722287" y="498024"/>
                  </a:lnTo>
                  <a:lnTo>
                    <a:pt x="7701201" y="458345"/>
                  </a:lnTo>
                  <a:lnTo>
                    <a:pt x="7678222" y="419874"/>
                  </a:lnTo>
                  <a:lnTo>
                    <a:pt x="7653412" y="382674"/>
                  </a:lnTo>
                  <a:lnTo>
                    <a:pt x="7626833" y="346808"/>
                  </a:lnTo>
                  <a:lnTo>
                    <a:pt x="7598548" y="312337"/>
                  </a:lnTo>
                  <a:lnTo>
                    <a:pt x="7568617" y="279323"/>
                  </a:lnTo>
                  <a:lnTo>
                    <a:pt x="7537104" y="247828"/>
                  </a:lnTo>
                  <a:lnTo>
                    <a:pt x="7504071" y="217915"/>
                  </a:lnTo>
                  <a:lnTo>
                    <a:pt x="7469580" y="189646"/>
                  </a:lnTo>
                  <a:lnTo>
                    <a:pt x="7433693" y="163083"/>
                  </a:lnTo>
                  <a:lnTo>
                    <a:pt x="7396472" y="138288"/>
                  </a:lnTo>
                  <a:lnTo>
                    <a:pt x="7357980" y="115323"/>
                  </a:lnTo>
                  <a:lnTo>
                    <a:pt x="7318278" y="94250"/>
                  </a:lnTo>
                  <a:lnTo>
                    <a:pt x="7277429" y="75132"/>
                  </a:lnTo>
                  <a:lnTo>
                    <a:pt x="7235495" y="58030"/>
                  </a:lnTo>
                  <a:lnTo>
                    <a:pt x="7192538" y="43007"/>
                  </a:lnTo>
                  <a:lnTo>
                    <a:pt x="7148621" y="30125"/>
                  </a:lnTo>
                  <a:lnTo>
                    <a:pt x="7103805" y="19445"/>
                  </a:lnTo>
                  <a:lnTo>
                    <a:pt x="7058153" y="11031"/>
                  </a:lnTo>
                  <a:lnTo>
                    <a:pt x="7011727" y="4944"/>
                  </a:lnTo>
                  <a:lnTo>
                    <a:pt x="6964588" y="1246"/>
                  </a:lnTo>
                  <a:lnTo>
                    <a:pt x="6916801" y="0"/>
                  </a:lnTo>
                  <a:close/>
                </a:path>
              </a:pathLst>
            </a:custGeom>
            <a:solidFill>
              <a:srgbClr val="35331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6635" y="3386327"/>
              <a:ext cx="1909572" cy="1906524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472439" y="3310127"/>
              <a:ext cx="1880870" cy="1882139"/>
            </a:xfrm>
            <a:custGeom>
              <a:avLst/>
              <a:gdLst/>
              <a:ahLst/>
              <a:cxnLst/>
              <a:rect l="l" t="t" r="r" b="b"/>
              <a:pathLst>
                <a:path w="1880870" h="1882139">
                  <a:moveTo>
                    <a:pt x="940307" y="0"/>
                  </a:moveTo>
                  <a:lnTo>
                    <a:pt x="891920" y="1224"/>
                  </a:lnTo>
                  <a:lnTo>
                    <a:pt x="844167" y="4859"/>
                  </a:lnTo>
                  <a:lnTo>
                    <a:pt x="797108" y="10844"/>
                  </a:lnTo>
                  <a:lnTo>
                    <a:pt x="750803" y="19121"/>
                  </a:lnTo>
                  <a:lnTo>
                    <a:pt x="705311" y="29630"/>
                  </a:lnTo>
                  <a:lnTo>
                    <a:pt x="660689" y="42313"/>
                  </a:lnTo>
                  <a:lnTo>
                    <a:pt x="616999" y="57110"/>
                  </a:lnTo>
                  <a:lnTo>
                    <a:pt x="574298" y="73961"/>
                  </a:lnTo>
                  <a:lnTo>
                    <a:pt x="532646" y="92809"/>
                  </a:lnTo>
                  <a:lnTo>
                    <a:pt x="492102" y="113593"/>
                  </a:lnTo>
                  <a:lnTo>
                    <a:pt x="452725" y="136254"/>
                  </a:lnTo>
                  <a:lnTo>
                    <a:pt x="414573" y="160734"/>
                  </a:lnTo>
                  <a:lnTo>
                    <a:pt x="377707" y="186973"/>
                  </a:lnTo>
                  <a:lnTo>
                    <a:pt x="342185" y="214912"/>
                  </a:lnTo>
                  <a:lnTo>
                    <a:pt x="308066" y="244492"/>
                  </a:lnTo>
                  <a:lnTo>
                    <a:pt x="275410" y="275653"/>
                  </a:lnTo>
                  <a:lnTo>
                    <a:pt x="244275" y="308337"/>
                  </a:lnTo>
                  <a:lnTo>
                    <a:pt x="214721" y="342484"/>
                  </a:lnTo>
                  <a:lnTo>
                    <a:pt x="186806" y="378036"/>
                  </a:lnTo>
                  <a:lnTo>
                    <a:pt x="160590" y="414932"/>
                  </a:lnTo>
                  <a:lnTo>
                    <a:pt x="136132" y="453115"/>
                  </a:lnTo>
                  <a:lnTo>
                    <a:pt x="113490" y="492524"/>
                  </a:lnTo>
                  <a:lnTo>
                    <a:pt x="92724" y="533101"/>
                  </a:lnTo>
                  <a:lnTo>
                    <a:pt x="73894" y="574786"/>
                  </a:lnTo>
                  <a:lnTo>
                    <a:pt x="57057" y="617520"/>
                  </a:lnTo>
                  <a:lnTo>
                    <a:pt x="42274" y="661244"/>
                  </a:lnTo>
                  <a:lnTo>
                    <a:pt x="29603" y="705900"/>
                  </a:lnTo>
                  <a:lnTo>
                    <a:pt x="19103" y="751427"/>
                  </a:lnTo>
                  <a:lnTo>
                    <a:pt x="10834" y="797766"/>
                  </a:lnTo>
                  <a:lnTo>
                    <a:pt x="4854" y="844860"/>
                  </a:lnTo>
                  <a:lnTo>
                    <a:pt x="1223" y="892647"/>
                  </a:lnTo>
                  <a:lnTo>
                    <a:pt x="0" y="941070"/>
                  </a:lnTo>
                  <a:lnTo>
                    <a:pt x="1223" y="989492"/>
                  </a:lnTo>
                  <a:lnTo>
                    <a:pt x="4854" y="1037279"/>
                  </a:lnTo>
                  <a:lnTo>
                    <a:pt x="10834" y="1084373"/>
                  </a:lnTo>
                  <a:lnTo>
                    <a:pt x="19103" y="1130712"/>
                  </a:lnTo>
                  <a:lnTo>
                    <a:pt x="29603" y="1176239"/>
                  </a:lnTo>
                  <a:lnTo>
                    <a:pt x="42274" y="1220895"/>
                  </a:lnTo>
                  <a:lnTo>
                    <a:pt x="57057" y="1264619"/>
                  </a:lnTo>
                  <a:lnTo>
                    <a:pt x="73894" y="1307353"/>
                  </a:lnTo>
                  <a:lnTo>
                    <a:pt x="92724" y="1349038"/>
                  </a:lnTo>
                  <a:lnTo>
                    <a:pt x="113490" y="1389615"/>
                  </a:lnTo>
                  <a:lnTo>
                    <a:pt x="136132" y="1429024"/>
                  </a:lnTo>
                  <a:lnTo>
                    <a:pt x="160590" y="1467207"/>
                  </a:lnTo>
                  <a:lnTo>
                    <a:pt x="186806" y="1504103"/>
                  </a:lnTo>
                  <a:lnTo>
                    <a:pt x="214721" y="1539655"/>
                  </a:lnTo>
                  <a:lnTo>
                    <a:pt x="244275" y="1573802"/>
                  </a:lnTo>
                  <a:lnTo>
                    <a:pt x="275410" y="1606486"/>
                  </a:lnTo>
                  <a:lnTo>
                    <a:pt x="308066" y="1637647"/>
                  </a:lnTo>
                  <a:lnTo>
                    <a:pt x="342185" y="1667227"/>
                  </a:lnTo>
                  <a:lnTo>
                    <a:pt x="377707" y="1695166"/>
                  </a:lnTo>
                  <a:lnTo>
                    <a:pt x="414573" y="1721405"/>
                  </a:lnTo>
                  <a:lnTo>
                    <a:pt x="452725" y="1745885"/>
                  </a:lnTo>
                  <a:lnTo>
                    <a:pt x="492102" y="1768546"/>
                  </a:lnTo>
                  <a:lnTo>
                    <a:pt x="532646" y="1789330"/>
                  </a:lnTo>
                  <a:lnTo>
                    <a:pt x="574298" y="1808178"/>
                  </a:lnTo>
                  <a:lnTo>
                    <a:pt x="616999" y="1825029"/>
                  </a:lnTo>
                  <a:lnTo>
                    <a:pt x="660689" y="1839826"/>
                  </a:lnTo>
                  <a:lnTo>
                    <a:pt x="705311" y="1852509"/>
                  </a:lnTo>
                  <a:lnTo>
                    <a:pt x="750803" y="1863018"/>
                  </a:lnTo>
                  <a:lnTo>
                    <a:pt x="797108" y="1871295"/>
                  </a:lnTo>
                  <a:lnTo>
                    <a:pt x="844167" y="1877280"/>
                  </a:lnTo>
                  <a:lnTo>
                    <a:pt x="891920" y="1880915"/>
                  </a:lnTo>
                  <a:lnTo>
                    <a:pt x="940307" y="1882139"/>
                  </a:lnTo>
                  <a:lnTo>
                    <a:pt x="988694" y="1880915"/>
                  </a:lnTo>
                  <a:lnTo>
                    <a:pt x="1036446" y="1877280"/>
                  </a:lnTo>
                  <a:lnTo>
                    <a:pt x="1083504" y="1871295"/>
                  </a:lnTo>
                  <a:lnTo>
                    <a:pt x="1129808" y="1863018"/>
                  </a:lnTo>
                  <a:lnTo>
                    <a:pt x="1175300" y="1852509"/>
                  </a:lnTo>
                  <a:lnTo>
                    <a:pt x="1219921" y="1839826"/>
                  </a:lnTo>
                  <a:lnTo>
                    <a:pt x="1263611" y="1825029"/>
                  </a:lnTo>
                  <a:lnTo>
                    <a:pt x="1306312" y="1808178"/>
                  </a:lnTo>
                  <a:lnTo>
                    <a:pt x="1347963" y="1789330"/>
                  </a:lnTo>
                  <a:lnTo>
                    <a:pt x="1388508" y="1768546"/>
                  </a:lnTo>
                  <a:lnTo>
                    <a:pt x="1427885" y="1745885"/>
                  </a:lnTo>
                  <a:lnTo>
                    <a:pt x="1466036" y="1721405"/>
                  </a:lnTo>
                  <a:lnTo>
                    <a:pt x="1502902" y="1695166"/>
                  </a:lnTo>
                  <a:lnTo>
                    <a:pt x="1538425" y="1667227"/>
                  </a:lnTo>
                  <a:lnTo>
                    <a:pt x="1572544" y="1637647"/>
                  </a:lnTo>
                  <a:lnTo>
                    <a:pt x="1605200" y="1606486"/>
                  </a:lnTo>
                  <a:lnTo>
                    <a:pt x="1636335" y="1573802"/>
                  </a:lnTo>
                  <a:lnTo>
                    <a:pt x="1665890" y="1539655"/>
                  </a:lnTo>
                  <a:lnTo>
                    <a:pt x="1693805" y="1504103"/>
                  </a:lnTo>
                  <a:lnTo>
                    <a:pt x="1720022" y="1467207"/>
                  </a:lnTo>
                  <a:lnTo>
                    <a:pt x="1744481" y="1429024"/>
                  </a:lnTo>
                  <a:lnTo>
                    <a:pt x="1767122" y="1389615"/>
                  </a:lnTo>
                  <a:lnTo>
                    <a:pt x="1787888" y="1349038"/>
                  </a:lnTo>
                  <a:lnTo>
                    <a:pt x="1806719" y="1307353"/>
                  </a:lnTo>
                  <a:lnTo>
                    <a:pt x="1823556" y="1264619"/>
                  </a:lnTo>
                  <a:lnTo>
                    <a:pt x="1838340" y="1220895"/>
                  </a:lnTo>
                  <a:lnTo>
                    <a:pt x="1851011" y="1176239"/>
                  </a:lnTo>
                  <a:lnTo>
                    <a:pt x="1861511" y="1130712"/>
                  </a:lnTo>
                  <a:lnTo>
                    <a:pt x="1869781" y="1084373"/>
                  </a:lnTo>
                  <a:lnTo>
                    <a:pt x="1875761" y="1037279"/>
                  </a:lnTo>
                  <a:lnTo>
                    <a:pt x="1879392" y="989492"/>
                  </a:lnTo>
                  <a:lnTo>
                    <a:pt x="1880615" y="941070"/>
                  </a:lnTo>
                  <a:lnTo>
                    <a:pt x="1879392" y="892647"/>
                  </a:lnTo>
                  <a:lnTo>
                    <a:pt x="1875761" y="844860"/>
                  </a:lnTo>
                  <a:lnTo>
                    <a:pt x="1869781" y="797766"/>
                  </a:lnTo>
                  <a:lnTo>
                    <a:pt x="1861511" y="751427"/>
                  </a:lnTo>
                  <a:lnTo>
                    <a:pt x="1851011" y="705900"/>
                  </a:lnTo>
                  <a:lnTo>
                    <a:pt x="1838340" y="661244"/>
                  </a:lnTo>
                  <a:lnTo>
                    <a:pt x="1823556" y="617520"/>
                  </a:lnTo>
                  <a:lnTo>
                    <a:pt x="1806719" y="574786"/>
                  </a:lnTo>
                  <a:lnTo>
                    <a:pt x="1787888" y="533101"/>
                  </a:lnTo>
                  <a:lnTo>
                    <a:pt x="1767122" y="492524"/>
                  </a:lnTo>
                  <a:lnTo>
                    <a:pt x="1744481" y="453115"/>
                  </a:lnTo>
                  <a:lnTo>
                    <a:pt x="1720022" y="414932"/>
                  </a:lnTo>
                  <a:lnTo>
                    <a:pt x="1693805" y="378036"/>
                  </a:lnTo>
                  <a:lnTo>
                    <a:pt x="1665890" y="342484"/>
                  </a:lnTo>
                  <a:lnTo>
                    <a:pt x="1636335" y="308337"/>
                  </a:lnTo>
                  <a:lnTo>
                    <a:pt x="1605200" y="275653"/>
                  </a:lnTo>
                  <a:lnTo>
                    <a:pt x="1572544" y="244492"/>
                  </a:lnTo>
                  <a:lnTo>
                    <a:pt x="1538425" y="214912"/>
                  </a:lnTo>
                  <a:lnTo>
                    <a:pt x="1502902" y="186973"/>
                  </a:lnTo>
                  <a:lnTo>
                    <a:pt x="1466036" y="160734"/>
                  </a:lnTo>
                  <a:lnTo>
                    <a:pt x="1427885" y="136254"/>
                  </a:lnTo>
                  <a:lnTo>
                    <a:pt x="1388508" y="113593"/>
                  </a:lnTo>
                  <a:lnTo>
                    <a:pt x="1347963" y="92809"/>
                  </a:lnTo>
                  <a:lnTo>
                    <a:pt x="1306312" y="73961"/>
                  </a:lnTo>
                  <a:lnTo>
                    <a:pt x="1263611" y="57110"/>
                  </a:lnTo>
                  <a:lnTo>
                    <a:pt x="1219921" y="42313"/>
                  </a:lnTo>
                  <a:lnTo>
                    <a:pt x="1175300" y="29630"/>
                  </a:lnTo>
                  <a:lnTo>
                    <a:pt x="1129808" y="19121"/>
                  </a:lnTo>
                  <a:lnTo>
                    <a:pt x="1083504" y="10844"/>
                  </a:lnTo>
                  <a:lnTo>
                    <a:pt x="1036446" y="4859"/>
                  </a:lnTo>
                  <a:lnTo>
                    <a:pt x="988694" y="1224"/>
                  </a:lnTo>
                  <a:lnTo>
                    <a:pt x="9403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/>
          <p:nvPr/>
        </p:nvSpPr>
        <p:spPr>
          <a:xfrm>
            <a:off x="0" y="0"/>
            <a:ext cx="18288000" cy="1300480"/>
          </a:xfrm>
          <a:custGeom>
            <a:avLst/>
            <a:gdLst/>
            <a:ahLst/>
            <a:cxnLst/>
            <a:rect l="l" t="t" r="r" b="b"/>
            <a:pathLst>
              <a:path w="18288000" h="1300480">
                <a:moveTo>
                  <a:pt x="18288000" y="0"/>
                </a:moveTo>
                <a:lnTo>
                  <a:pt x="0" y="0"/>
                </a:lnTo>
                <a:lnTo>
                  <a:pt x="0" y="1299972"/>
                </a:lnTo>
                <a:lnTo>
                  <a:pt x="18288000" y="1299972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804367" y="6182614"/>
            <a:ext cx="1214755" cy="5943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sz="3700" spc="-140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3700" spc="-1405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7537" sz="5550" spc="-1462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3700" spc="-459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370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811479" y="6817817"/>
            <a:ext cx="1202055" cy="5949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700" spc="-335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370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4076827" y="6021704"/>
            <a:ext cx="1600835" cy="15773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14655" marR="5080" indent="-402590">
              <a:lnSpc>
                <a:spcPct val="117000"/>
              </a:lnSpc>
              <a:spcBef>
                <a:spcPts val="95"/>
              </a:spcBef>
            </a:pPr>
            <a:r>
              <a:rPr dirty="0" sz="4350" spc="-55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350" spc="-25">
                <a:solidFill>
                  <a:srgbClr val="FFFFFF"/>
                </a:solidFill>
                <a:latin typeface="Arial"/>
                <a:cs typeface="Arial"/>
              </a:rPr>
              <a:t>5%</a:t>
            </a:r>
            <a:endParaRPr sz="435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790143" y="3834510"/>
            <a:ext cx="1243965" cy="6438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050" spc="-509" b="1">
                <a:solidFill>
                  <a:srgbClr val="1E2F47"/>
                </a:solidFill>
                <a:latin typeface="Verdana"/>
                <a:cs typeface="Verdana"/>
              </a:rPr>
              <a:t>2022</a:t>
            </a:r>
            <a:endParaRPr sz="4050">
              <a:latin typeface="Verdana"/>
              <a:cs typeface="Verdan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3203829" y="3337116"/>
            <a:ext cx="3757295" cy="1549400"/>
          </a:xfrm>
          <a:prstGeom prst="rect">
            <a:avLst/>
          </a:prstGeom>
        </p:spPr>
        <p:txBody>
          <a:bodyPr wrap="square" lIns="0" tIns="126364" rIns="0" bIns="0" rtlCol="0" vert="horz">
            <a:spAutoFit/>
          </a:bodyPr>
          <a:lstStyle/>
          <a:p>
            <a:pPr marL="198120">
              <a:lnSpc>
                <a:spcPct val="100000"/>
              </a:lnSpc>
              <a:spcBef>
                <a:spcPts val="994"/>
              </a:spcBef>
            </a:pPr>
            <a:r>
              <a:rPr dirty="0" sz="4250" spc="-30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25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250" spc="-400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dirty="0" sz="4250" spc="-190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25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250" spc="95">
                <a:solidFill>
                  <a:srgbClr val="FFFFFF"/>
                </a:solidFill>
                <a:latin typeface="Arial"/>
                <a:cs typeface="Arial"/>
              </a:rPr>
              <a:t>5.9</a:t>
            </a:r>
            <a:r>
              <a:rPr dirty="0" sz="425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250" spc="210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4250">
              <a:latin typeface="Arial"/>
              <a:cs typeface="Arial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879465">
              <a:lnSpc>
                <a:spcPct val="100000"/>
              </a:lnSpc>
              <a:spcBef>
                <a:spcPts val="95"/>
              </a:spcBef>
            </a:pPr>
            <a:r>
              <a:rPr dirty="0" spc="-235">
                <a:solidFill>
                  <a:srgbClr val="FFFFFF"/>
                </a:solidFill>
              </a:rPr>
              <a:t>KEY</a:t>
            </a:r>
            <a:r>
              <a:rPr dirty="0" spc="-725">
                <a:solidFill>
                  <a:srgbClr val="FFFFFF"/>
                </a:solidFill>
              </a:rPr>
              <a:t> </a:t>
            </a:r>
            <a:r>
              <a:rPr dirty="0" spc="-425">
                <a:solidFill>
                  <a:srgbClr val="FFFFFF"/>
                </a:solidFill>
              </a:rPr>
              <a:t>INSIGHTS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36295" y="3362960"/>
            <a:ext cx="4495165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85">
                <a:solidFill>
                  <a:srgbClr val="43B4BD"/>
                </a:solidFill>
                <a:latin typeface="Verdana"/>
                <a:cs typeface="Verdana"/>
              </a:rPr>
              <a:t>Product</a:t>
            </a:r>
            <a:r>
              <a:rPr dirty="0" sz="4000" spc="-37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400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4000">
              <a:latin typeface="Verdana"/>
              <a:cs typeface="Verdan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473953" y="2564028"/>
            <a:ext cx="3743960" cy="2246630"/>
          </a:xfrm>
          <a:prstGeom prst="rect">
            <a:avLst/>
          </a:prstGeom>
        </p:spPr>
        <p:txBody>
          <a:bodyPr wrap="square" lIns="0" tIns="74930" rIns="0" bIns="0" rtlCol="0" vert="horz">
            <a:spAutoFit/>
          </a:bodyPr>
          <a:lstStyle/>
          <a:p>
            <a:pPr marL="281940" indent="-269240">
              <a:lnSpc>
                <a:spcPct val="100000"/>
              </a:lnSpc>
              <a:spcBef>
                <a:spcPts val="590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Green</a:t>
            </a:r>
            <a:r>
              <a:rPr dirty="0" sz="25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Grape</a:t>
            </a:r>
            <a:r>
              <a:rPr dirty="0" sz="25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0">
                <a:solidFill>
                  <a:srgbClr val="FFFFFF"/>
                </a:solidFill>
                <a:latin typeface="Verdana"/>
                <a:cs typeface="Verdana"/>
              </a:rPr>
              <a:t>Soda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495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65">
                <a:solidFill>
                  <a:srgbClr val="FFFFFF"/>
                </a:solidFill>
                <a:latin typeface="Verdana"/>
                <a:cs typeface="Verdana"/>
              </a:rPr>
              <a:t>Purple</a:t>
            </a:r>
            <a:r>
              <a:rPr dirty="0" sz="25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Grape</a:t>
            </a:r>
            <a:r>
              <a:rPr dirty="0" sz="25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0">
                <a:solidFill>
                  <a:srgbClr val="FFFFFF"/>
                </a:solidFill>
                <a:latin typeface="Verdana"/>
                <a:cs typeface="Verdana"/>
              </a:rPr>
              <a:t>Soda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500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60">
                <a:solidFill>
                  <a:srgbClr val="FFFFFF"/>
                </a:solidFill>
                <a:latin typeface="Verdana"/>
                <a:cs typeface="Verdana"/>
              </a:rPr>
              <a:t>Red</a:t>
            </a:r>
            <a:r>
              <a:rPr dirty="0" sz="25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Grape</a:t>
            </a:r>
            <a:r>
              <a:rPr dirty="0" sz="25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0">
                <a:solidFill>
                  <a:srgbClr val="FFFFFF"/>
                </a:solidFill>
                <a:latin typeface="Verdana"/>
                <a:cs typeface="Verdana"/>
              </a:rPr>
              <a:t>Soda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509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Sparkling</a:t>
            </a:r>
            <a:r>
              <a:rPr dirty="0" sz="25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Grape</a:t>
            </a:r>
            <a:r>
              <a:rPr dirty="0" sz="25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0">
                <a:solidFill>
                  <a:srgbClr val="FFFFFF"/>
                </a:solidFill>
                <a:latin typeface="Verdana"/>
                <a:cs typeface="Verdana"/>
              </a:rPr>
              <a:t>Soda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490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Diet</a:t>
            </a:r>
            <a:r>
              <a:rPr dirty="0" sz="25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Grape</a:t>
            </a:r>
            <a:r>
              <a:rPr dirty="0" sz="25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0">
                <a:solidFill>
                  <a:srgbClr val="FFFFFF"/>
                </a:solidFill>
                <a:latin typeface="Verdana"/>
                <a:cs typeface="Verdana"/>
              </a:rPr>
              <a:t>Soda</a:t>
            </a:r>
            <a:endParaRPr sz="250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098600" y="7092822"/>
            <a:ext cx="2972435" cy="1142365"/>
          </a:xfrm>
          <a:prstGeom prst="rect">
            <a:avLst/>
          </a:prstGeom>
        </p:spPr>
        <p:txBody>
          <a:bodyPr wrap="square" lIns="0" tIns="113664" rIns="0" bIns="0" rtlCol="0" vert="horz">
            <a:spAutoFit/>
          </a:bodyPr>
          <a:lstStyle/>
          <a:p>
            <a:pPr marL="330835" marR="5080" indent="-318770">
              <a:lnSpc>
                <a:spcPts val="4000"/>
              </a:lnSpc>
              <a:spcBef>
                <a:spcPts val="894"/>
              </a:spcBef>
            </a:pPr>
            <a:r>
              <a:rPr dirty="0" sz="4000" spc="90">
                <a:solidFill>
                  <a:srgbClr val="43B4BD"/>
                </a:solidFill>
                <a:latin typeface="Verdana"/>
                <a:cs typeface="Verdana"/>
              </a:rPr>
              <a:t>Application </a:t>
            </a:r>
            <a:r>
              <a:rPr dirty="0" sz="400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400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508116" y="6389725"/>
            <a:ext cx="4940935" cy="2691765"/>
          </a:xfrm>
          <a:prstGeom prst="rect">
            <a:avLst/>
          </a:prstGeom>
        </p:spPr>
        <p:txBody>
          <a:bodyPr wrap="square" lIns="0" tIns="75565" rIns="0" bIns="0" rtlCol="0" vert="horz">
            <a:spAutoFit/>
          </a:bodyPr>
          <a:lstStyle/>
          <a:p>
            <a:pPr marL="281940" indent="-269240">
              <a:lnSpc>
                <a:spcPct val="100000"/>
              </a:lnSpc>
              <a:spcBef>
                <a:spcPts val="595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Supermarkets/Hypermarkets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495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Convenience</a:t>
            </a:r>
            <a:r>
              <a:rPr dirty="0" sz="2500" spc="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Stores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505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Independent</a:t>
            </a:r>
            <a:r>
              <a:rPr dirty="0" sz="2500" spc="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Retailers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505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50">
                <a:solidFill>
                  <a:srgbClr val="FFFFFF"/>
                </a:solidFill>
                <a:latin typeface="Verdana"/>
                <a:cs typeface="Verdana"/>
              </a:rPr>
              <a:t>Online</a:t>
            </a:r>
            <a:r>
              <a:rPr dirty="0" sz="25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Sales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490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Restaurants/Cafes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505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70">
                <a:solidFill>
                  <a:srgbClr val="FFFFFF"/>
                </a:solidFill>
                <a:latin typeface="Verdana"/>
                <a:cs typeface="Verdana"/>
              </a:rPr>
              <a:t>Vending</a:t>
            </a:r>
            <a:r>
              <a:rPr dirty="0" sz="25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45">
                <a:solidFill>
                  <a:srgbClr val="FFFFFF"/>
                </a:solidFill>
                <a:latin typeface="Verdana"/>
                <a:cs typeface="Verdana"/>
              </a:rPr>
              <a:t>Machines</a:t>
            </a:r>
            <a:endParaRPr sz="2500">
              <a:latin typeface="Verdana"/>
              <a:cs typeface="Verdan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3538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40">
                <a:solidFill>
                  <a:srgbClr val="FFFFFF"/>
                </a:solidFill>
              </a:rPr>
              <a:t>REVENUE</a:t>
            </a:r>
            <a:r>
              <a:rPr dirty="0" sz="6000" spc="-655">
                <a:solidFill>
                  <a:srgbClr val="FFFFFF"/>
                </a:solidFill>
              </a:rPr>
              <a:t> </a:t>
            </a:r>
            <a:r>
              <a:rPr dirty="0" sz="6000" spc="-125">
                <a:solidFill>
                  <a:srgbClr val="FFFFFF"/>
                </a:solidFill>
              </a:rPr>
              <a:t>MARKET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 spc="-195">
                <a:solidFill>
                  <a:srgbClr val="FFFFFF"/>
                </a:solidFill>
              </a:rPr>
              <a:t>SHARE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>
                <a:solidFill>
                  <a:srgbClr val="FFFFFF"/>
                </a:solidFill>
              </a:rPr>
              <a:t>BY</a:t>
            </a:r>
            <a:r>
              <a:rPr dirty="0" sz="6000" spc="-615">
                <a:solidFill>
                  <a:srgbClr val="FFFFFF"/>
                </a:solidFill>
              </a:rPr>
              <a:t> </a:t>
            </a:r>
            <a:r>
              <a:rPr dirty="0" sz="6000" spc="-170">
                <a:solidFill>
                  <a:srgbClr val="FFFFFF"/>
                </a:solidFill>
              </a:rPr>
              <a:t>SEGMENTS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 spc="-335">
                <a:solidFill>
                  <a:srgbClr val="FFFFFF"/>
                </a:solidFill>
              </a:rPr>
              <a:t>2022</a:t>
            </a:r>
            <a:endParaRPr sz="6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100">
                <a:solidFill>
                  <a:srgbClr val="FFFFFF"/>
                </a:solidFill>
              </a:rPr>
              <a:t>Global</a:t>
            </a:r>
            <a:r>
              <a:rPr dirty="0" sz="5000" spc="-204">
                <a:solidFill>
                  <a:srgbClr val="FFFFFF"/>
                </a:solidFill>
              </a:rPr>
              <a:t> </a:t>
            </a:r>
            <a:r>
              <a:rPr dirty="0" sz="5000">
                <a:solidFill>
                  <a:srgbClr val="FFFFFF"/>
                </a:solidFill>
              </a:rPr>
              <a:t>Grape</a:t>
            </a:r>
            <a:r>
              <a:rPr dirty="0" sz="5000" spc="-180">
                <a:solidFill>
                  <a:srgbClr val="FFFFFF"/>
                </a:solidFill>
              </a:rPr>
              <a:t> </a:t>
            </a:r>
            <a:r>
              <a:rPr dirty="0" sz="5000">
                <a:solidFill>
                  <a:srgbClr val="FFFFFF"/>
                </a:solidFill>
              </a:rPr>
              <a:t>Soda</a:t>
            </a:r>
            <a:r>
              <a:rPr dirty="0" sz="5000" spc="-190">
                <a:solidFill>
                  <a:srgbClr val="FFFFFF"/>
                </a:solidFill>
              </a:rPr>
              <a:t> </a:t>
            </a:r>
            <a:r>
              <a:rPr dirty="0" sz="5000">
                <a:solidFill>
                  <a:srgbClr val="FFFFFF"/>
                </a:solidFill>
              </a:rPr>
              <a:t>Market</a:t>
            </a:r>
            <a:r>
              <a:rPr dirty="0" sz="5000" spc="-204">
                <a:solidFill>
                  <a:srgbClr val="FFFFFF"/>
                </a:solidFill>
              </a:rPr>
              <a:t> </a:t>
            </a:r>
            <a:r>
              <a:rPr dirty="0" sz="5000">
                <a:solidFill>
                  <a:srgbClr val="FFFFFF"/>
                </a:solidFill>
              </a:rPr>
              <a:t>Revenue</a:t>
            </a:r>
            <a:r>
              <a:rPr dirty="0" sz="5000" spc="-180">
                <a:solidFill>
                  <a:srgbClr val="FFFFFF"/>
                </a:solidFill>
              </a:rPr>
              <a:t> </a:t>
            </a:r>
            <a:r>
              <a:rPr dirty="0" sz="5000">
                <a:solidFill>
                  <a:srgbClr val="FFFFFF"/>
                </a:solidFill>
              </a:rPr>
              <a:t>share</a:t>
            </a:r>
            <a:r>
              <a:rPr dirty="0" sz="5000" spc="-195">
                <a:solidFill>
                  <a:srgbClr val="FFFFFF"/>
                </a:solidFill>
              </a:rPr>
              <a:t> </a:t>
            </a:r>
            <a:r>
              <a:rPr dirty="0" sz="5000" spc="135">
                <a:solidFill>
                  <a:srgbClr val="FFFFFF"/>
                </a:solidFill>
              </a:rPr>
              <a:t>for</a:t>
            </a:r>
            <a:r>
              <a:rPr dirty="0" sz="5000" spc="-210">
                <a:solidFill>
                  <a:srgbClr val="FFFFFF"/>
                </a:solidFill>
              </a:rPr>
              <a:t> </a:t>
            </a:r>
            <a:r>
              <a:rPr dirty="0" sz="5000" spc="-20">
                <a:solidFill>
                  <a:srgbClr val="FFFFFF"/>
                </a:solidFill>
              </a:rPr>
              <a:t>2022</a:t>
            </a:r>
            <a:endParaRPr sz="5000"/>
          </a:p>
        </p:txBody>
      </p:sp>
      <p:sp>
        <p:nvSpPr>
          <p:cNvPr id="3" name="object 3" descr=""/>
          <p:cNvSpPr txBox="1"/>
          <p:nvPr/>
        </p:nvSpPr>
        <p:spPr>
          <a:xfrm>
            <a:off x="12281154" y="4865979"/>
            <a:ext cx="3542029" cy="25139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504190">
              <a:lnSpc>
                <a:spcPct val="116599"/>
              </a:lnSpc>
              <a:spcBef>
                <a:spcPts val="100"/>
              </a:spcBef>
            </a:pPr>
            <a:r>
              <a:rPr dirty="0" sz="7000" spc="-10">
                <a:latin typeface="Verdana"/>
                <a:cs typeface="Verdana"/>
              </a:rPr>
              <a:t>North </a:t>
            </a:r>
            <a:r>
              <a:rPr dirty="0" sz="7000" spc="-135">
                <a:latin typeface="Verdana"/>
                <a:cs typeface="Verdana"/>
              </a:rPr>
              <a:t>America</a:t>
            </a:r>
            <a:endParaRPr sz="7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300728" y="1752600"/>
            <a:ext cx="9686925" cy="3081655"/>
            <a:chOff x="4300728" y="1752600"/>
            <a:chExt cx="9686925" cy="3081655"/>
          </a:xfrm>
        </p:grpSpPr>
        <p:sp>
          <p:nvSpPr>
            <p:cNvPr id="4" name="object 4" descr=""/>
            <p:cNvSpPr/>
            <p:nvPr/>
          </p:nvSpPr>
          <p:spPr>
            <a:xfrm>
              <a:off x="6336792" y="1914144"/>
              <a:ext cx="7650480" cy="2819400"/>
            </a:xfrm>
            <a:custGeom>
              <a:avLst/>
              <a:gdLst/>
              <a:ahLst/>
              <a:cxnLst/>
              <a:rect l="l" t="t" r="r" b="b"/>
              <a:pathLst>
                <a:path w="7650480" h="2819400">
                  <a:moveTo>
                    <a:pt x="7511415" y="0"/>
                  </a:moveTo>
                  <a:lnTo>
                    <a:pt x="139065" y="0"/>
                  </a:lnTo>
                  <a:lnTo>
                    <a:pt x="95195" y="7098"/>
                  </a:lnTo>
                  <a:lnTo>
                    <a:pt x="57031" y="26858"/>
                  </a:lnTo>
                  <a:lnTo>
                    <a:pt x="26895" y="56976"/>
                  </a:lnTo>
                  <a:lnTo>
                    <a:pt x="7110" y="95146"/>
                  </a:lnTo>
                  <a:lnTo>
                    <a:pt x="0" y="139064"/>
                  </a:lnTo>
                  <a:lnTo>
                    <a:pt x="0" y="2680334"/>
                  </a:lnTo>
                  <a:lnTo>
                    <a:pt x="7110" y="2724253"/>
                  </a:lnTo>
                  <a:lnTo>
                    <a:pt x="26895" y="2762423"/>
                  </a:lnTo>
                  <a:lnTo>
                    <a:pt x="57031" y="2792541"/>
                  </a:lnTo>
                  <a:lnTo>
                    <a:pt x="95195" y="2812301"/>
                  </a:lnTo>
                  <a:lnTo>
                    <a:pt x="139065" y="2819400"/>
                  </a:lnTo>
                  <a:lnTo>
                    <a:pt x="7511415" y="2819400"/>
                  </a:lnTo>
                  <a:lnTo>
                    <a:pt x="7555284" y="2812301"/>
                  </a:lnTo>
                  <a:lnTo>
                    <a:pt x="7593448" y="2792541"/>
                  </a:lnTo>
                  <a:lnTo>
                    <a:pt x="7623584" y="2762423"/>
                  </a:lnTo>
                  <a:lnTo>
                    <a:pt x="7643369" y="2724253"/>
                  </a:lnTo>
                  <a:lnTo>
                    <a:pt x="7650479" y="2680334"/>
                  </a:lnTo>
                  <a:lnTo>
                    <a:pt x="7650479" y="139064"/>
                  </a:lnTo>
                  <a:lnTo>
                    <a:pt x="7643369" y="95146"/>
                  </a:lnTo>
                  <a:lnTo>
                    <a:pt x="7623584" y="56976"/>
                  </a:lnTo>
                  <a:lnTo>
                    <a:pt x="7593448" y="26858"/>
                  </a:lnTo>
                  <a:lnTo>
                    <a:pt x="7555284" y="7098"/>
                  </a:lnTo>
                  <a:lnTo>
                    <a:pt x="7511415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622036" y="1752600"/>
              <a:ext cx="8365490" cy="3081655"/>
            </a:xfrm>
            <a:custGeom>
              <a:avLst/>
              <a:gdLst/>
              <a:ahLst/>
              <a:cxnLst/>
              <a:rect l="l" t="t" r="r" b="b"/>
              <a:pathLst>
                <a:path w="8365490" h="3081654">
                  <a:moveTo>
                    <a:pt x="8226171" y="0"/>
                  </a:moveTo>
                  <a:lnTo>
                    <a:pt x="139064" y="0"/>
                  </a:lnTo>
                  <a:lnTo>
                    <a:pt x="95195" y="7098"/>
                  </a:lnTo>
                  <a:lnTo>
                    <a:pt x="57031" y="26858"/>
                  </a:lnTo>
                  <a:lnTo>
                    <a:pt x="26895" y="56976"/>
                  </a:lnTo>
                  <a:lnTo>
                    <a:pt x="7110" y="95146"/>
                  </a:lnTo>
                  <a:lnTo>
                    <a:pt x="0" y="139065"/>
                  </a:lnTo>
                  <a:lnTo>
                    <a:pt x="0" y="2942463"/>
                  </a:lnTo>
                  <a:lnTo>
                    <a:pt x="7110" y="2986381"/>
                  </a:lnTo>
                  <a:lnTo>
                    <a:pt x="26895" y="3024551"/>
                  </a:lnTo>
                  <a:lnTo>
                    <a:pt x="57031" y="3054669"/>
                  </a:lnTo>
                  <a:lnTo>
                    <a:pt x="95195" y="3074429"/>
                  </a:lnTo>
                  <a:lnTo>
                    <a:pt x="139064" y="3081528"/>
                  </a:lnTo>
                  <a:lnTo>
                    <a:pt x="8226171" y="3081528"/>
                  </a:lnTo>
                  <a:lnTo>
                    <a:pt x="8270040" y="3074429"/>
                  </a:lnTo>
                  <a:lnTo>
                    <a:pt x="8308204" y="3054669"/>
                  </a:lnTo>
                  <a:lnTo>
                    <a:pt x="8338340" y="3024551"/>
                  </a:lnTo>
                  <a:lnTo>
                    <a:pt x="8358125" y="2986381"/>
                  </a:lnTo>
                  <a:lnTo>
                    <a:pt x="8365235" y="2942463"/>
                  </a:lnTo>
                  <a:lnTo>
                    <a:pt x="8365235" y="139065"/>
                  </a:lnTo>
                  <a:lnTo>
                    <a:pt x="8358125" y="95146"/>
                  </a:lnTo>
                  <a:lnTo>
                    <a:pt x="8338340" y="56976"/>
                  </a:lnTo>
                  <a:lnTo>
                    <a:pt x="8308204" y="26858"/>
                  </a:lnTo>
                  <a:lnTo>
                    <a:pt x="8270040" y="7098"/>
                  </a:lnTo>
                  <a:lnTo>
                    <a:pt x="8226171" y="0"/>
                  </a:lnTo>
                  <a:close/>
                </a:path>
              </a:pathLst>
            </a:custGeom>
            <a:solidFill>
              <a:srgbClr val="301C1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300728" y="2350007"/>
              <a:ext cx="2889885" cy="1948180"/>
            </a:xfrm>
            <a:custGeom>
              <a:avLst/>
              <a:gdLst/>
              <a:ahLst/>
              <a:cxnLst/>
              <a:rect l="l" t="t" r="r" b="b"/>
              <a:pathLst>
                <a:path w="2889884" h="1948179">
                  <a:moveTo>
                    <a:pt x="2889504" y="974598"/>
                  </a:moveTo>
                  <a:lnTo>
                    <a:pt x="2395728" y="689686"/>
                  </a:lnTo>
                  <a:lnTo>
                    <a:pt x="2395728" y="139065"/>
                  </a:lnTo>
                  <a:lnTo>
                    <a:pt x="2388616" y="95199"/>
                  </a:lnTo>
                  <a:lnTo>
                    <a:pt x="2368829" y="57035"/>
                  </a:lnTo>
                  <a:lnTo>
                    <a:pt x="2338692" y="26898"/>
                  </a:lnTo>
                  <a:lnTo>
                    <a:pt x="2300528" y="7112"/>
                  </a:lnTo>
                  <a:lnTo>
                    <a:pt x="2256663" y="0"/>
                  </a:lnTo>
                  <a:lnTo>
                    <a:pt x="139065" y="0"/>
                  </a:lnTo>
                  <a:lnTo>
                    <a:pt x="95186" y="7112"/>
                  </a:lnTo>
                  <a:lnTo>
                    <a:pt x="57023" y="26898"/>
                  </a:lnTo>
                  <a:lnTo>
                    <a:pt x="26885" y="57035"/>
                  </a:lnTo>
                  <a:lnTo>
                    <a:pt x="7099" y="95199"/>
                  </a:lnTo>
                  <a:lnTo>
                    <a:pt x="0" y="139065"/>
                  </a:lnTo>
                  <a:lnTo>
                    <a:pt x="0" y="1808607"/>
                  </a:lnTo>
                  <a:lnTo>
                    <a:pt x="7099" y="1852485"/>
                  </a:lnTo>
                  <a:lnTo>
                    <a:pt x="26885" y="1890649"/>
                  </a:lnTo>
                  <a:lnTo>
                    <a:pt x="57023" y="1920786"/>
                  </a:lnTo>
                  <a:lnTo>
                    <a:pt x="95186" y="1940572"/>
                  </a:lnTo>
                  <a:lnTo>
                    <a:pt x="139065" y="1947672"/>
                  </a:lnTo>
                  <a:lnTo>
                    <a:pt x="2256663" y="1947672"/>
                  </a:lnTo>
                  <a:lnTo>
                    <a:pt x="2300528" y="1940572"/>
                  </a:lnTo>
                  <a:lnTo>
                    <a:pt x="2338692" y="1920786"/>
                  </a:lnTo>
                  <a:lnTo>
                    <a:pt x="2368829" y="1890649"/>
                  </a:lnTo>
                  <a:lnTo>
                    <a:pt x="2388616" y="1852485"/>
                  </a:lnTo>
                  <a:lnTo>
                    <a:pt x="2395728" y="1808607"/>
                  </a:lnTo>
                  <a:lnTo>
                    <a:pt x="2395728" y="1259522"/>
                  </a:lnTo>
                  <a:lnTo>
                    <a:pt x="2889504" y="974598"/>
                  </a:lnTo>
                  <a:close/>
                </a:path>
              </a:pathLst>
            </a:custGeom>
            <a:solidFill>
              <a:srgbClr val="812E2F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4300728" y="5106923"/>
            <a:ext cx="9686925" cy="3083560"/>
            <a:chOff x="4300728" y="5106923"/>
            <a:chExt cx="9686925" cy="3083560"/>
          </a:xfrm>
        </p:grpSpPr>
        <p:sp>
          <p:nvSpPr>
            <p:cNvPr id="8" name="object 8" descr=""/>
            <p:cNvSpPr/>
            <p:nvPr/>
          </p:nvSpPr>
          <p:spPr>
            <a:xfrm>
              <a:off x="6336792" y="5269991"/>
              <a:ext cx="7650480" cy="2819400"/>
            </a:xfrm>
            <a:custGeom>
              <a:avLst/>
              <a:gdLst/>
              <a:ahLst/>
              <a:cxnLst/>
              <a:rect l="l" t="t" r="r" b="b"/>
              <a:pathLst>
                <a:path w="7650480" h="2819400">
                  <a:moveTo>
                    <a:pt x="7511415" y="0"/>
                  </a:moveTo>
                  <a:lnTo>
                    <a:pt x="139065" y="0"/>
                  </a:lnTo>
                  <a:lnTo>
                    <a:pt x="95195" y="7098"/>
                  </a:lnTo>
                  <a:lnTo>
                    <a:pt x="57031" y="26858"/>
                  </a:lnTo>
                  <a:lnTo>
                    <a:pt x="26895" y="56976"/>
                  </a:lnTo>
                  <a:lnTo>
                    <a:pt x="7110" y="95146"/>
                  </a:lnTo>
                  <a:lnTo>
                    <a:pt x="0" y="139065"/>
                  </a:lnTo>
                  <a:lnTo>
                    <a:pt x="0" y="2680335"/>
                  </a:lnTo>
                  <a:lnTo>
                    <a:pt x="7110" y="2724253"/>
                  </a:lnTo>
                  <a:lnTo>
                    <a:pt x="26895" y="2762423"/>
                  </a:lnTo>
                  <a:lnTo>
                    <a:pt x="57031" y="2792541"/>
                  </a:lnTo>
                  <a:lnTo>
                    <a:pt x="95195" y="2812301"/>
                  </a:lnTo>
                  <a:lnTo>
                    <a:pt x="139065" y="2819400"/>
                  </a:lnTo>
                  <a:lnTo>
                    <a:pt x="7511415" y="2819400"/>
                  </a:lnTo>
                  <a:lnTo>
                    <a:pt x="7555284" y="2812301"/>
                  </a:lnTo>
                  <a:lnTo>
                    <a:pt x="7593448" y="2792541"/>
                  </a:lnTo>
                  <a:lnTo>
                    <a:pt x="7623584" y="2762423"/>
                  </a:lnTo>
                  <a:lnTo>
                    <a:pt x="7643369" y="2724253"/>
                  </a:lnTo>
                  <a:lnTo>
                    <a:pt x="7650479" y="2680335"/>
                  </a:lnTo>
                  <a:lnTo>
                    <a:pt x="7650479" y="139065"/>
                  </a:lnTo>
                  <a:lnTo>
                    <a:pt x="7643369" y="95146"/>
                  </a:lnTo>
                  <a:lnTo>
                    <a:pt x="7623584" y="56976"/>
                  </a:lnTo>
                  <a:lnTo>
                    <a:pt x="7593448" y="26858"/>
                  </a:lnTo>
                  <a:lnTo>
                    <a:pt x="7555284" y="7098"/>
                  </a:lnTo>
                  <a:lnTo>
                    <a:pt x="7511415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622036" y="5106923"/>
              <a:ext cx="8365490" cy="3083560"/>
            </a:xfrm>
            <a:custGeom>
              <a:avLst/>
              <a:gdLst/>
              <a:ahLst/>
              <a:cxnLst/>
              <a:rect l="l" t="t" r="r" b="b"/>
              <a:pathLst>
                <a:path w="8365490" h="3083559">
                  <a:moveTo>
                    <a:pt x="8226171" y="0"/>
                  </a:moveTo>
                  <a:lnTo>
                    <a:pt x="139064" y="0"/>
                  </a:lnTo>
                  <a:lnTo>
                    <a:pt x="95195" y="7110"/>
                  </a:lnTo>
                  <a:lnTo>
                    <a:pt x="57031" y="26895"/>
                  </a:lnTo>
                  <a:lnTo>
                    <a:pt x="26895" y="57031"/>
                  </a:lnTo>
                  <a:lnTo>
                    <a:pt x="7110" y="95195"/>
                  </a:lnTo>
                  <a:lnTo>
                    <a:pt x="0" y="139064"/>
                  </a:lnTo>
                  <a:lnTo>
                    <a:pt x="0" y="2943987"/>
                  </a:lnTo>
                  <a:lnTo>
                    <a:pt x="7110" y="2987856"/>
                  </a:lnTo>
                  <a:lnTo>
                    <a:pt x="26895" y="3026020"/>
                  </a:lnTo>
                  <a:lnTo>
                    <a:pt x="57031" y="3056156"/>
                  </a:lnTo>
                  <a:lnTo>
                    <a:pt x="95195" y="3075941"/>
                  </a:lnTo>
                  <a:lnTo>
                    <a:pt x="139064" y="3083052"/>
                  </a:lnTo>
                  <a:lnTo>
                    <a:pt x="8226171" y="3083052"/>
                  </a:lnTo>
                  <a:lnTo>
                    <a:pt x="8270040" y="3075941"/>
                  </a:lnTo>
                  <a:lnTo>
                    <a:pt x="8308204" y="3056156"/>
                  </a:lnTo>
                  <a:lnTo>
                    <a:pt x="8338340" y="3026020"/>
                  </a:lnTo>
                  <a:lnTo>
                    <a:pt x="8358125" y="2987856"/>
                  </a:lnTo>
                  <a:lnTo>
                    <a:pt x="8365235" y="2943987"/>
                  </a:lnTo>
                  <a:lnTo>
                    <a:pt x="8365235" y="139064"/>
                  </a:lnTo>
                  <a:lnTo>
                    <a:pt x="8358125" y="95195"/>
                  </a:lnTo>
                  <a:lnTo>
                    <a:pt x="8338340" y="57031"/>
                  </a:lnTo>
                  <a:lnTo>
                    <a:pt x="8308204" y="26895"/>
                  </a:lnTo>
                  <a:lnTo>
                    <a:pt x="8270040" y="7110"/>
                  </a:lnTo>
                  <a:lnTo>
                    <a:pt x="8226171" y="0"/>
                  </a:lnTo>
                  <a:close/>
                </a:path>
              </a:pathLst>
            </a:custGeom>
            <a:solidFill>
              <a:srgbClr val="812E2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300728" y="5705855"/>
              <a:ext cx="2889885" cy="1948180"/>
            </a:xfrm>
            <a:custGeom>
              <a:avLst/>
              <a:gdLst/>
              <a:ahLst/>
              <a:cxnLst/>
              <a:rect l="l" t="t" r="r" b="b"/>
              <a:pathLst>
                <a:path w="2889884" h="1948179">
                  <a:moveTo>
                    <a:pt x="2889504" y="973074"/>
                  </a:moveTo>
                  <a:lnTo>
                    <a:pt x="2395728" y="688162"/>
                  </a:lnTo>
                  <a:lnTo>
                    <a:pt x="2395728" y="139065"/>
                  </a:lnTo>
                  <a:lnTo>
                    <a:pt x="2388616" y="95199"/>
                  </a:lnTo>
                  <a:lnTo>
                    <a:pt x="2368829" y="57035"/>
                  </a:lnTo>
                  <a:lnTo>
                    <a:pt x="2338692" y="26898"/>
                  </a:lnTo>
                  <a:lnTo>
                    <a:pt x="2300528" y="7112"/>
                  </a:lnTo>
                  <a:lnTo>
                    <a:pt x="2256663" y="0"/>
                  </a:lnTo>
                  <a:lnTo>
                    <a:pt x="139065" y="0"/>
                  </a:lnTo>
                  <a:lnTo>
                    <a:pt x="95186" y="7112"/>
                  </a:lnTo>
                  <a:lnTo>
                    <a:pt x="57023" y="26898"/>
                  </a:lnTo>
                  <a:lnTo>
                    <a:pt x="26885" y="57035"/>
                  </a:lnTo>
                  <a:lnTo>
                    <a:pt x="7099" y="95199"/>
                  </a:lnTo>
                  <a:lnTo>
                    <a:pt x="0" y="139065"/>
                  </a:lnTo>
                  <a:lnTo>
                    <a:pt x="0" y="1808607"/>
                  </a:lnTo>
                  <a:lnTo>
                    <a:pt x="7099" y="1852485"/>
                  </a:lnTo>
                  <a:lnTo>
                    <a:pt x="26885" y="1890649"/>
                  </a:lnTo>
                  <a:lnTo>
                    <a:pt x="57023" y="1920786"/>
                  </a:lnTo>
                  <a:lnTo>
                    <a:pt x="95186" y="1940572"/>
                  </a:lnTo>
                  <a:lnTo>
                    <a:pt x="139065" y="1947672"/>
                  </a:lnTo>
                  <a:lnTo>
                    <a:pt x="2256663" y="1947672"/>
                  </a:lnTo>
                  <a:lnTo>
                    <a:pt x="2300528" y="1940572"/>
                  </a:lnTo>
                  <a:lnTo>
                    <a:pt x="2338692" y="1920786"/>
                  </a:lnTo>
                  <a:lnTo>
                    <a:pt x="2368829" y="1890649"/>
                  </a:lnTo>
                  <a:lnTo>
                    <a:pt x="2388616" y="1852485"/>
                  </a:lnTo>
                  <a:lnTo>
                    <a:pt x="2395728" y="1808607"/>
                  </a:lnTo>
                  <a:lnTo>
                    <a:pt x="2395728" y="1257998"/>
                  </a:lnTo>
                  <a:lnTo>
                    <a:pt x="2889504" y="973074"/>
                  </a:lnTo>
                  <a:close/>
                </a:path>
              </a:pathLst>
            </a:custGeom>
            <a:solidFill>
              <a:srgbClr val="301C18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91455" y="2945892"/>
            <a:ext cx="1738629" cy="548640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13676" y="2470150"/>
            <a:ext cx="5715762" cy="457834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13676" y="3007614"/>
            <a:ext cx="5443982" cy="456818"/>
          </a:xfrm>
          <a:prstGeom prst="rect">
            <a:avLst/>
          </a:prstGeom>
        </p:spPr>
      </p:pic>
      <p:sp>
        <p:nvSpPr>
          <p:cNvPr id="14" name="object 14" descr=""/>
          <p:cNvSpPr/>
          <p:nvPr/>
        </p:nvSpPr>
        <p:spPr>
          <a:xfrm>
            <a:off x="12831571" y="3189351"/>
            <a:ext cx="160655" cy="31750"/>
          </a:xfrm>
          <a:custGeom>
            <a:avLst/>
            <a:gdLst/>
            <a:ahLst/>
            <a:cxnLst/>
            <a:rect l="l" t="t" r="r" b="b"/>
            <a:pathLst>
              <a:path w="160654" h="31750">
                <a:moveTo>
                  <a:pt x="158114" y="0"/>
                </a:moveTo>
                <a:lnTo>
                  <a:pt x="2158" y="0"/>
                </a:lnTo>
                <a:lnTo>
                  <a:pt x="0" y="2158"/>
                </a:lnTo>
                <a:lnTo>
                  <a:pt x="0" y="29209"/>
                </a:lnTo>
                <a:lnTo>
                  <a:pt x="2158" y="31496"/>
                </a:lnTo>
                <a:lnTo>
                  <a:pt x="6603" y="31496"/>
                </a:lnTo>
                <a:lnTo>
                  <a:pt x="158114" y="31496"/>
                </a:lnTo>
                <a:lnTo>
                  <a:pt x="160400" y="29209"/>
                </a:lnTo>
                <a:lnTo>
                  <a:pt x="160400" y="2158"/>
                </a:lnTo>
                <a:lnTo>
                  <a:pt x="158114" y="0"/>
                </a:lnTo>
                <a:close/>
              </a:path>
            </a:pathLst>
          </a:custGeom>
          <a:solidFill>
            <a:srgbClr val="FFFFFF">
              <a:alpha val="89802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5" name="object 15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302616" y="3536950"/>
            <a:ext cx="6601597" cy="363982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462907" y="6388557"/>
            <a:ext cx="2398902" cy="548944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313676" y="5587746"/>
            <a:ext cx="3316224" cy="359282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294880" y="6117082"/>
            <a:ext cx="6070854" cy="460755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313676" y="6650481"/>
            <a:ext cx="4810506" cy="457707"/>
          </a:xfrm>
          <a:prstGeom prst="rect">
            <a:avLst/>
          </a:prstGeom>
        </p:spPr>
      </p:pic>
      <p:sp>
        <p:nvSpPr>
          <p:cNvPr id="20" name="object 20" descr=""/>
          <p:cNvSpPr/>
          <p:nvPr/>
        </p:nvSpPr>
        <p:spPr>
          <a:xfrm>
            <a:off x="7313676" y="7187945"/>
            <a:ext cx="1522730" cy="359410"/>
          </a:xfrm>
          <a:custGeom>
            <a:avLst/>
            <a:gdLst/>
            <a:ahLst/>
            <a:cxnLst/>
            <a:rect l="l" t="t" r="r" b="b"/>
            <a:pathLst>
              <a:path w="1522729" h="359409">
                <a:moveTo>
                  <a:pt x="33527" y="0"/>
                </a:moveTo>
                <a:lnTo>
                  <a:pt x="2158" y="0"/>
                </a:lnTo>
                <a:lnTo>
                  <a:pt x="0" y="2158"/>
                </a:lnTo>
                <a:lnTo>
                  <a:pt x="0" y="353059"/>
                </a:lnTo>
                <a:lnTo>
                  <a:pt x="2158" y="355218"/>
                </a:lnTo>
                <a:lnTo>
                  <a:pt x="33781" y="355218"/>
                </a:lnTo>
                <a:lnTo>
                  <a:pt x="35941" y="353059"/>
                </a:lnTo>
                <a:lnTo>
                  <a:pt x="36068" y="66928"/>
                </a:lnTo>
                <a:lnTo>
                  <a:pt x="36322" y="66420"/>
                </a:lnTo>
                <a:lnTo>
                  <a:pt x="77170" y="66420"/>
                </a:lnTo>
                <a:lnTo>
                  <a:pt x="37973" y="4571"/>
                </a:lnTo>
                <a:lnTo>
                  <a:pt x="35941" y="1523"/>
                </a:lnTo>
                <a:lnTo>
                  <a:pt x="33527" y="0"/>
                </a:lnTo>
                <a:close/>
              </a:path>
              <a:path w="1522729" h="359409">
                <a:moveTo>
                  <a:pt x="265429" y="66420"/>
                </a:moveTo>
                <a:lnTo>
                  <a:pt x="228980" y="66420"/>
                </a:lnTo>
                <a:lnTo>
                  <a:pt x="229235" y="66928"/>
                </a:lnTo>
                <a:lnTo>
                  <a:pt x="229362" y="353059"/>
                </a:lnTo>
                <a:lnTo>
                  <a:pt x="231521" y="355218"/>
                </a:lnTo>
                <a:lnTo>
                  <a:pt x="263144" y="355218"/>
                </a:lnTo>
                <a:lnTo>
                  <a:pt x="265429" y="353059"/>
                </a:lnTo>
                <a:lnTo>
                  <a:pt x="265429" y="66420"/>
                </a:lnTo>
                <a:close/>
              </a:path>
              <a:path w="1522729" h="359409">
                <a:moveTo>
                  <a:pt x="77170" y="66420"/>
                </a:moveTo>
                <a:lnTo>
                  <a:pt x="37719" y="66420"/>
                </a:lnTo>
                <a:lnTo>
                  <a:pt x="38353" y="66928"/>
                </a:lnTo>
                <a:lnTo>
                  <a:pt x="119252" y="194817"/>
                </a:lnTo>
                <a:lnTo>
                  <a:pt x="121284" y="197865"/>
                </a:lnTo>
                <a:lnTo>
                  <a:pt x="123825" y="199389"/>
                </a:lnTo>
                <a:lnTo>
                  <a:pt x="141604" y="199389"/>
                </a:lnTo>
                <a:lnTo>
                  <a:pt x="144145" y="197865"/>
                </a:lnTo>
                <a:lnTo>
                  <a:pt x="146176" y="194817"/>
                </a:lnTo>
                <a:lnTo>
                  <a:pt x="172405" y="153288"/>
                </a:lnTo>
                <a:lnTo>
                  <a:pt x="131952" y="153288"/>
                </a:lnTo>
                <a:lnTo>
                  <a:pt x="130937" y="151256"/>
                </a:lnTo>
                <a:lnTo>
                  <a:pt x="77170" y="66420"/>
                </a:lnTo>
                <a:close/>
              </a:path>
              <a:path w="1522729" h="359409">
                <a:moveTo>
                  <a:pt x="263144" y="0"/>
                </a:moveTo>
                <a:lnTo>
                  <a:pt x="231901" y="0"/>
                </a:lnTo>
                <a:lnTo>
                  <a:pt x="229362" y="1523"/>
                </a:lnTo>
                <a:lnTo>
                  <a:pt x="227329" y="4571"/>
                </a:lnTo>
                <a:lnTo>
                  <a:pt x="133984" y="151256"/>
                </a:lnTo>
                <a:lnTo>
                  <a:pt x="132969" y="153288"/>
                </a:lnTo>
                <a:lnTo>
                  <a:pt x="172405" y="153288"/>
                </a:lnTo>
                <a:lnTo>
                  <a:pt x="226949" y="66928"/>
                </a:lnTo>
                <a:lnTo>
                  <a:pt x="227710" y="66420"/>
                </a:lnTo>
                <a:lnTo>
                  <a:pt x="265429" y="66420"/>
                </a:lnTo>
                <a:lnTo>
                  <a:pt x="265429" y="2158"/>
                </a:lnTo>
                <a:lnTo>
                  <a:pt x="263144" y="0"/>
                </a:lnTo>
                <a:close/>
              </a:path>
              <a:path w="1522729" h="359409">
                <a:moveTo>
                  <a:pt x="537532" y="125856"/>
                </a:moveTo>
                <a:lnTo>
                  <a:pt x="460121" y="125856"/>
                </a:lnTo>
                <a:lnTo>
                  <a:pt x="474360" y="126787"/>
                </a:lnTo>
                <a:lnTo>
                  <a:pt x="486600" y="129587"/>
                </a:lnTo>
                <a:lnTo>
                  <a:pt x="515937" y="158511"/>
                </a:lnTo>
                <a:lnTo>
                  <a:pt x="519556" y="181609"/>
                </a:lnTo>
                <a:lnTo>
                  <a:pt x="519556" y="202183"/>
                </a:lnTo>
                <a:lnTo>
                  <a:pt x="518668" y="202945"/>
                </a:lnTo>
                <a:lnTo>
                  <a:pt x="458089" y="202945"/>
                </a:lnTo>
                <a:lnTo>
                  <a:pt x="434849" y="204327"/>
                </a:lnTo>
                <a:lnTo>
                  <a:pt x="396420" y="215376"/>
                </a:lnTo>
                <a:lnTo>
                  <a:pt x="360505" y="251142"/>
                </a:lnTo>
                <a:lnTo>
                  <a:pt x="353568" y="285241"/>
                </a:lnTo>
                <a:lnTo>
                  <a:pt x="355070" y="302793"/>
                </a:lnTo>
                <a:lnTo>
                  <a:pt x="377698" y="340994"/>
                </a:lnTo>
                <a:lnTo>
                  <a:pt x="420239" y="358139"/>
                </a:lnTo>
                <a:lnTo>
                  <a:pt x="437260" y="359282"/>
                </a:lnTo>
                <a:lnTo>
                  <a:pt x="449214" y="358806"/>
                </a:lnTo>
                <a:lnTo>
                  <a:pt x="492077" y="347402"/>
                </a:lnTo>
                <a:lnTo>
                  <a:pt x="517144" y="328294"/>
                </a:lnTo>
                <a:lnTo>
                  <a:pt x="445389" y="328294"/>
                </a:lnTo>
                <a:lnTo>
                  <a:pt x="433744" y="327580"/>
                </a:lnTo>
                <a:lnTo>
                  <a:pt x="398476" y="310481"/>
                </a:lnTo>
                <a:lnTo>
                  <a:pt x="389635" y="283209"/>
                </a:lnTo>
                <a:lnTo>
                  <a:pt x="390900" y="271684"/>
                </a:lnTo>
                <a:lnTo>
                  <a:pt x="420885" y="239109"/>
                </a:lnTo>
                <a:lnTo>
                  <a:pt x="463676" y="231393"/>
                </a:lnTo>
                <a:lnTo>
                  <a:pt x="555498" y="231393"/>
                </a:lnTo>
                <a:lnTo>
                  <a:pt x="555498" y="179577"/>
                </a:lnTo>
                <a:lnTo>
                  <a:pt x="553928" y="161270"/>
                </a:lnTo>
                <a:lnTo>
                  <a:pt x="549227" y="144843"/>
                </a:lnTo>
                <a:lnTo>
                  <a:pt x="541406" y="130321"/>
                </a:lnTo>
                <a:lnTo>
                  <a:pt x="537532" y="125856"/>
                </a:lnTo>
                <a:close/>
              </a:path>
              <a:path w="1522729" h="359409">
                <a:moveTo>
                  <a:pt x="555498" y="328040"/>
                </a:moveTo>
                <a:lnTo>
                  <a:pt x="517778" y="328040"/>
                </a:lnTo>
                <a:lnTo>
                  <a:pt x="518541" y="328294"/>
                </a:lnTo>
                <a:lnTo>
                  <a:pt x="519175" y="328675"/>
                </a:lnTo>
                <a:lnTo>
                  <a:pt x="519556" y="329310"/>
                </a:lnTo>
                <a:lnTo>
                  <a:pt x="519556" y="353059"/>
                </a:lnTo>
                <a:lnTo>
                  <a:pt x="521716" y="355218"/>
                </a:lnTo>
                <a:lnTo>
                  <a:pt x="553339" y="355218"/>
                </a:lnTo>
                <a:lnTo>
                  <a:pt x="555498" y="353059"/>
                </a:lnTo>
                <a:lnTo>
                  <a:pt x="555498" y="328040"/>
                </a:lnTo>
                <a:close/>
              </a:path>
              <a:path w="1522729" h="359409">
                <a:moveTo>
                  <a:pt x="555498" y="231393"/>
                </a:moveTo>
                <a:lnTo>
                  <a:pt x="518668" y="231393"/>
                </a:lnTo>
                <a:lnTo>
                  <a:pt x="519525" y="232251"/>
                </a:lnTo>
                <a:lnTo>
                  <a:pt x="519556" y="273049"/>
                </a:lnTo>
                <a:lnTo>
                  <a:pt x="497458" y="313308"/>
                </a:lnTo>
                <a:lnTo>
                  <a:pt x="459865" y="327364"/>
                </a:lnTo>
                <a:lnTo>
                  <a:pt x="445389" y="328294"/>
                </a:lnTo>
                <a:lnTo>
                  <a:pt x="517144" y="328294"/>
                </a:lnTo>
                <a:lnTo>
                  <a:pt x="517778" y="328040"/>
                </a:lnTo>
                <a:lnTo>
                  <a:pt x="555498" y="328040"/>
                </a:lnTo>
                <a:lnTo>
                  <a:pt x="555498" y="231393"/>
                </a:lnTo>
                <a:close/>
              </a:path>
              <a:path w="1522729" h="359409">
                <a:moveTo>
                  <a:pt x="459613" y="94360"/>
                </a:moveTo>
                <a:lnTo>
                  <a:pt x="408320" y="104058"/>
                </a:lnTo>
                <a:lnTo>
                  <a:pt x="373554" y="131571"/>
                </a:lnTo>
                <a:lnTo>
                  <a:pt x="362839" y="159892"/>
                </a:lnTo>
                <a:lnTo>
                  <a:pt x="364871" y="161670"/>
                </a:lnTo>
                <a:lnTo>
                  <a:pt x="369316" y="162432"/>
                </a:lnTo>
                <a:lnTo>
                  <a:pt x="394207" y="165353"/>
                </a:lnTo>
                <a:lnTo>
                  <a:pt x="398272" y="166115"/>
                </a:lnTo>
                <a:lnTo>
                  <a:pt x="400812" y="164464"/>
                </a:lnTo>
                <a:lnTo>
                  <a:pt x="401827" y="160400"/>
                </a:lnTo>
                <a:lnTo>
                  <a:pt x="404538" y="152681"/>
                </a:lnTo>
                <a:lnTo>
                  <a:pt x="438419" y="128142"/>
                </a:lnTo>
                <a:lnTo>
                  <a:pt x="460121" y="125856"/>
                </a:lnTo>
                <a:lnTo>
                  <a:pt x="537532" y="125856"/>
                </a:lnTo>
                <a:lnTo>
                  <a:pt x="530478" y="117728"/>
                </a:lnTo>
                <a:lnTo>
                  <a:pt x="516620" y="107487"/>
                </a:lnTo>
                <a:lnTo>
                  <a:pt x="500189" y="100187"/>
                </a:lnTo>
                <a:lnTo>
                  <a:pt x="481187" y="95815"/>
                </a:lnTo>
                <a:lnTo>
                  <a:pt x="459613" y="94360"/>
                </a:lnTo>
                <a:close/>
              </a:path>
              <a:path w="1522729" h="359409">
                <a:moveTo>
                  <a:pt x="680466" y="98424"/>
                </a:moveTo>
                <a:lnTo>
                  <a:pt x="648843" y="98424"/>
                </a:lnTo>
                <a:lnTo>
                  <a:pt x="646683" y="100583"/>
                </a:lnTo>
                <a:lnTo>
                  <a:pt x="646683" y="353059"/>
                </a:lnTo>
                <a:lnTo>
                  <a:pt x="648843" y="355218"/>
                </a:lnTo>
                <a:lnTo>
                  <a:pt x="680466" y="355218"/>
                </a:lnTo>
                <a:lnTo>
                  <a:pt x="682751" y="353059"/>
                </a:lnTo>
                <a:lnTo>
                  <a:pt x="682751" y="200405"/>
                </a:lnTo>
                <a:lnTo>
                  <a:pt x="683823" y="186832"/>
                </a:lnTo>
                <a:lnTo>
                  <a:pt x="709134" y="145325"/>
                </a:lnTo>
                <a:lnTo>
                  <a:pt x="729982" y="135889"/>
                </a:lnTo>
                <a:lnTo>
                  <a:pt x="684022" y="135889"/>
                </a:lnTo>
                <a:lnTo>
                  <a:pt x="683514" y="135762"/>
                </a:lnTo>
                <a:lnTo>
                  <a:pt x="683005" y="135508"/>
                </a:lnTo>
                <a:lnTo>
                  <a:pt x="682751" y="134746"/>
                </a:lnTo>
                <a:lnTo>
                  <a:pt x="682751" y="100583"/>
                </a:lnTo>
                <a:lnTo>
                  <a:pt x="680466" y="98424"/>
                </a:lnTo>
                <a:close/>
              </a:path>
              <a:path w="1522729" h="359409">
                <a:moveTo>
                  <a:pt x="776319" y="133603"/>
                </a:moveTo>
                <a:lnTo>
                  <a:pt x="753745" y="133603"/>
                </a:lnTo>
                <a:lnTo>
                  <a:pt x="762000" y="134492"/>
                </a:lnTo>
                <a:lnTo>
                  <a:pt x="768476" y="136524"/>
                </a:lnTo>
                <a:lnTo>
                  <a:pt x="772795" y="137794"/>
                </a:lnTo>
                <a:lnTo>
                  <a:pt x="775589" y="136524"/>
                </a:lnTo>
                <a:lnTo>
                  <a:pt x="776319" y="133603"/>
                </a:lnTo>
                <a:close/>
              </a:path>
              <a:path w="1522729" h="359409">
                <a:moveTo>
                  <a:pt x="750189" y="95884"/>
                </a:moveTo>
                <a:lnTo>
                  <a:pt x="712343" y="106044"/>
                </a:lnTo>
                <a:lnTo>
                  <a:pt x="685292" y="134492"/>
                </a:lnTo>
                <a:lnTo>
                  <a:pt x="684529" y="135508"/>
                </a:lnTo>
                <a:lnTo>
                  <a:pt x="684022" y="135889"/>
                </a:lnTo>
                <a:lnTo>
                  <a:pt x="729982" y="135889"/>
                </a:lnTo>
                <a:lnTo>
                  <a:pt x="730990" y="135558"/>
                </a:lnTo>
                <a:lnTo>
                  <a:pt x="743584" y="133984"/>
                </a:lnTo>
                <a:lnTo>
                  <a:pt x="753745" y="133603"/>
                </a:lnTo>
                <a:lnTo>
                  <a:pt x="776319" y="133603"/>
                </a:lnTo>
                <a:lnTo>
                  <a:pt x="776604" y="132460"/>
                </a:lnTo>
                <a:lnTo>
                  <a:pt x="781684" y="110108"/>
                </a:lnTo>
                <a:lnTo>
                  <a:pt x="782701" y="106044"/>
                </a:lnTo>
                <a:lnTo>
                  <a:pt x="781430" y="103377"/>
                </a:lnTo>
                <a:lnTo>
                  <a:pt x="778128" y="101980"/>
                </a:lnTo>
                <a:lnTo>
                  <a:pt x="772173" y="99313"/>
                </a:lnTo>
                <a:lnTo>
                  <a:pt x="765540" y="97408"/>
                </a:lnTo>
                <a:lnTo>
                  <a:pt x="758215" y="96265"/>
                </a:lnTo>
                <a:lnTo>
                  <a:pt x="750189" y="95884"/>
                </a:lnTo>
                <a:close/>
              </a:path>
              <a:path w="1522729" h="359409">
                <a:moveTo>
                  <a:pt x="881633" y="0"/>
                </a:moveTo>
                <a:lnTo>
                  <a:pt x="850010" y="0"/>
                </a:lnTo>
                <a:lnTo>
                  <a:pt x="847851" y="2158"/>
                </a:lnTo>
                <a:lnTo>
                  <a:pt x="847851" y="353059"/>
                </a:lnTo>
                <a:lnTo>
                  <a:pt x="850010" y="355218"/>
                </a:lnTo>
                <a:lnTo>
                  <a:pt x="881633" y="355218"/>
                </a:lnTo>
                <a:lnTo>
                  <a:pt x="883920" y="353059"/>
                </a:lnTo>
                <a:lnTo>
                  <a:pt x="883920" y="263397"/>
                </a:lnTo>
                <a:lnTo>
                  <a:pt x="884174" y="262127"/>
                </a:lnTo>
                <a:lnTo>
                  <a:pt x="884935" y="260857"/>
                </a:lnTo>
                <a:lnTo>
                  <a:pt x="929277" y="214375"/>
                </a:lnTo>
                <a:lnTo>
                  <a:pt x="885571" y="214375"/>
                </a:lnTo>
                <a:lnTo>
                  <a:pt x="884935" y="213867"/>
                </a:lnTo>
                <a:lnTo>
                  <a:pt x="884174" y="213359"/>
                </a:lnTo>
                <a:lnTo>
                  <a:pt x="883920" y="212597"/>
                </a:lnTo>
                <a:lnTo>
                  <a:pt x="883920" y="2158"/>
                </a:lnTo>
                <a:lnTo>
                  <a:pt x="881633" y="0"/>
                </a:lnTo>
                <a:close/>
              </a:path>
              <a:path w="1522729" h="359409">
                <a:moveTo>
                  <a:pt x="978806" y="202056"/>
                </a:moveTo>
                <a:lnTo>
                  <a:pt x="941577" y="202056"/>
                </a:lnTo>
                <a:lnTo>
                  <a:pt x="942213" y="202183"/>
                </a:lnTo>
                <a:lnTo>
                  <a:pt x="942848" y="202437"/>
                </a:lnTo>
                <a:lnTo>
                  <a:pt x="943355" y="202818"/>
                </a:lnTo>
                <a:lnTo>
                  <a:pt x="943737" y="203453"/>
                </a:lnTo>
                <a:lnTo>
                  <a:pt x="1008252" y="350138"/>
                </a:lnTo>
                <a:lnTo>
                  <a:pt x="1009903" y="353567"/>
                </a:lnTo>
                <a:lnTo>
                  <a:pt x="1012444" y="355218"/>
                </a:lnTo>
                <a:lnTo>
                  <a:pt x="1043685" y="355218"/>
                </a:lnTo>
                <a:lnTo>
                  <a:pt x="1045718" y="353694"/>
                </a:lnTo>
                <a:lnTo>
                  <a:pt x="1045718" y="350011"/>
                </a:lnTo>
                <a:lnTo>
                  <a:pt x="1045464" y="348995"/>
                </a:lnTo>
                <a:lnTo>
                  <a:pt x="1044701" y="347598"/>
                </a:lnTo>
                <a:lnTo>
                  <a:pt x="978806" y="202056"/>
                </a:lnTo>
                <a:close/>
              </a:path>
              <a:path w="1522729" h="359409">
                <a:moveTo>
                  <a:pt x="1031748" y="98424"/>
                </a:moveTo>
                <a:lnTo>
                  <a:pt x="997712" y="98424"/>
                </a:lnTo>
                <a:lnTo>
                  <a:pt x="995045" y="99567"/>
                </a:lnTo>
                <a:lnTo>
                  <a:pt x="993013" y="101980"/>
                </a:lnTo>
                <a:lnTo>
                  <a:pt x="886968" y="213105"/>
                </a:lnTo>
                <a:lnTo>
                  <a:pt x="886205" y="214121"/>
                </a:lnTo>
                <a:lnTo>
                  <a:pt x="885571" y="214375"/>
                </a:lnTo>
                <a:lnTo>
                  <a:pt x="929277" y="214375"/>
                </a:lnTo>
                <a:lnTo>
                  <a:pt x="940816" y="202310"/>
                </a:lnTo>
                <a:lnTo>
                  <a:pt x="941577" y="202056"/>
                </a:lnTo>
                <a:lnTo>
                  <a:pt x="978806" y="202056"/>
                </a:lnTo>
                <a:lnTo>
                  <a:pt x="968628" y="179577"/>
                </a:lnTo>
                <a:lnTo>
                  <a:pt x="967994" y="178307"/>
                </a:lnTo>
                <a:lnTo>
                  <a:pt x="968121" y="177037"/>
                </a:lnTo>
                <a:lnTo>
                  <a:pt x="969137" y="176021"/>
                </a:lnTo>
                <a:lnTo>
                  <a:pt x="1032001" y="106552"/>
                </a:lnTo>
                <a:lnTo>
                  <a:pt x="1033018" y="104901"/>
                </a:lnTo>
                <a:lnTo>
                  <a:pt x="1033526" y="103504"/>
                </a:lnTo>
                <a:lnTo>
                  <a:pt x="1033526" y="99821"/>
                </a:lnTo>
                <a:lnTo>
                  <a:pt x="1031748" y="98424"/>
                </a:lnTo>
                <a:close/>
              </a:path>
              <a:path w="1522729" h="359409">
                <a:moveTo>
                  <a:pt x="1213993" y="94360"/>
                </a:moveTo>
                <a:lnTo>
                  <a:pt x="1164611" y="105505"/>
                </a:lnTo>
                <a:lnTo>
                  <a:pt x="1129045" y="137239"/>
                </a:lnTo>
                <a:lnTo>
                  <a:pt x="1114044" y="174370"/>
                </a:lnTo>
                <a:lnTo>
                  <a:pt x="1111503" y="225805"/>
                </a:lnTo>
                <a:lnTo>
                  <a:pt x="1112101" y="246901"/>
                </a:lnTo>
                <a:lnTo>
                  <a:pt x="1121155" y="295782"/>
                </a:lnTo>
                <a:lnTo>
                  <a:pt x="1144873" y="333323"/>
                </a:lnTo>
                <a:lnTo>
                  <a:pt x="1183306" y="355091"/>
                </a:lnTo>
                <a:lnTo>
                  <a:pt x="1216025" y="359282"/>
                </a:lnTo>
                <a:lnTo>
                  <a:pt x="1232217" y="358352"/>
                </a:lnTo>
                <a:lnTo>
                  <a:pt x="1273937" y="344296"/>
                </a:lnTo>
                <a:lnTo>
                  <a:pt x="1293566" y="328294"/>
                </a:lnTo>
                <a:lnTo>
                  <a:pt x="1219073" y="328294"/>
                </a:lnTo>
                <a:lnTo>
                  <a:pt x="1205950" y="327459"/>
                </a:lnTo>
                <a:lnTo>
                  <a:pt x="1165417" y="307552"/>
                </a:lnTo>
                <a:lnTo>
                  <a:pt x="1148778" y="271897"/>
                </a:lnTo>
                <a:lnTo>
                  <a:pt x="1147064" y="239902"/>
                </a:lnTo>
                <a:lnTo>
                  <a:pt x="1147826" y="239013"/>
                </a:lnTo>
                <a:lnTo>
                  <a:pt x="1316354" y="239013"/>
                </a:lnTo>
                <a:lnTo>
                  <a:pt x="1318514" y="236854"/>
                </a:lnTo>
                <a:lnTo>
                  <a:pt x="1318435" y="225805"/>
                </a:lnTo>
                <a:lnTo>
                  <a:pt x="1318323" y="216310"/>
                </a:lnTo>
                <a:lnTo>
                  <a:pt x="1318086" y="210565"/>
                </a:lnTo>
                <a:lnTo>
                  <a:pt x="1147826" y="210565"/>
                </a:lnTo>
                <a:lnTo>
                  <a:pt x="1147064" y="209676"/>
                </a:lnTo>
                <a:lnTo>
                  <a:pt x="1154316" y="163171"/>
                </a:lnTo>
                <a:lnTo>
                  <a:pt x="1181078" y="133143"/>
                </a:lnTo>
                <a:lnTo>
                  <a:pt x="1213993" y="125856"/>
                </a:lnTo>
                <a:lnTo>
                  <a:pt x="1291135" y="125856"/>
                </a:lnTo>
                <a:lnTo>
                  <a:pt x="1283334" y="117220"/>
                </a:lnTo>
                <a:lnTo>
                  <a:pt x="1269571" y="107219"/>
                </a:lnTo>
                <a:lnTo>
                  <a:pt x="1253426" y="100075"/>
                </a:lnTo>
                <a:lnTo>
                  <a:pt x="1234900" y="95789"/>
                </a:lnTo>
                <a:lnTo>
                  <a:pt x="1213993" y="94360"/>
                </a:lnTo>
                <a:close/>
              </a:path>
              <a:path w="1522729" h="359409">
                <a:moveTo>
                  <a:pt x="1289303" y="286003"/>
                </a:moveTo>
                <a:lnTo>
                  <a:pt x="1287526" y="286765"/>
                </a:lnTo>
                <a:lnTo>
                  <a:pt x="1285875" y="287400"/>
                </a:lnTo>
                <a:lnTo>
                  <a:pt x="1284731" y="288543"/>
                </a:lnTo>
                <a:lnTo>
                  <a:pt x="1258443" y="317880"/>
                </a:lnTo>
                <a:lnTo>
                  <a:pt x="1219073" y="328294"/>
                </a:lnTo>
                <a:lnTo>
                  <a:pt x="1293566" y="328294"/>
                </a:lnTo>
                <a:lnTo>
                  <a:pt x="1295161" y="326770"/>
                </a:lnTo>
                <a:lnTo>
                  <a:pt x="1303529" y="316007"/>
                </a:lnTo>
                <a:lnTo>
                  <a:pt x="1310385" y="303910"/>
                </a:lnTo>
                <a:lnTo>
                  <a:pt x="1312418" y="300608"/>
                </a:lnTo>
                <a:lnTo>
                  <a:pt x="1311402" y="297687"/>
                </a:lnTo>
                <a:lnTo>
                  <a:pt x="1307338" y="295274"/>
                </a:lnTo>
                <a:lnTo>
                  <a:pt x="1292605" y="287273"/>
                </a:lnTo>
                <a:lnTo>
                  <a:pt x="1290954" y="286257"/>
                </a:lnTo>
                <a:lnTo>
                  <a:pt x="1289303" y="286003"/>
                </a:lnTo>
                <a:close/>
              </a:path>
              <a:path w="1522729" h="359409">
                <a:moveTo>
                  <a:pt x="1291135" y="125856"/>
                </a:moveTo>
                <a:lnTo>
                  <a:pt x="1213993" y="125856"/>
                </a:lnTo>
                <a:lnTo>
                  <a:pt x="1226379" y="126692"/>
                </a:lnTo>
                <a:lnTo>
                  <a:pt x="1237646" y="129206"/>
                </a:lnTo>
                <a:lnTo>
                  <a:pt x="1271031" y="155082"/>
                </a:lnTo>
                <a:lnTo>
                  <a:pt x="1281977" y="198034"/>
                </a:lnTo>
                <a:lnTo>
                  <a:pt x="1282573" y="209676"/>
                </a:lnTo>
                <a:lnTo>
                  <a:pt x="1281683" y="210565"/>
                </a:lnTo>
                <a:lnTo>
                  <a:pt x="1318086" y="210565"/>
                </a:lnTo>
                <a:lnTo>
                  <a:pt x="1310802" y="162012"/>
                </a:lnTo>
                <a:lnTo>
                  <a:pt x="1294713" y="129817"/>
                </a:lnTo>
                <a:lnTo>
                  <a:pt x="1291135" y="125856"/>
                </a:lnTo>
                <a:close/>
              </a:path>
              <a:path w="1522729" h="359409">
                <a:moveTo>
                  <a:pt x="1458722" y="128396"/>
                </a:moveTo>
                <a:lnTo>
                  <a:pt x="1422019" y="128396"/>
                </a:lnTo>
                <a:lnTo>
                  <a:pt x="1422907" y="129158"/>
                </a:lnTo>
                <a:lnTo>
                  <a:pt x="1422910" y="290359"/>
                </a:lnTo>
                <a:lnTo>
                  <a:pt x="1433462" y="332684"/>
                </a:lnTo>
                <a:lnTo>
                  <a:pt x="1479780" y="353853"/>
                </a:lnTo>
                <a:lnTo>
                  <a:pt x="1496949" y="354710"/>
                </a:lnTo>
                <a:lnTo>
                  <a:pt x="1514221" y="354710"/>
                </a:lnTo>
                <a:lnTo>
                  <a:pt x="1518666" y="354329"/>
                </a:lnTo>
                <a:lnTo>
                  <a:pt x="1520825" y="352043"/>
                </a:lnTo>
                <a:lnTo>
                  <a:pt x="1520825" y="325500"/>
                </a:lnTo>
                <a:lnTo>
                  <a:pt x="1518666" y="323214"/>
                </a:lnTo>
                <a:lnTo>
                  <a:pt x="1503045" y="323214"/>
                </a:lnTo>
                <a:lnTo>
                  <a:pt x="1492186" y="322595"/>
                </a:lnTo>
                <a:lnTo>
                  <a:pt x="1460579" y="299799"/>
                </a:lnTo>
                <a:lnTo>
                  <a:pt x="1457832" y="279145"/>
                </a:lnTo>
                <a:lnTo>
                  <a:pt x="1457832" y="129158"/>
                </a:lnTo>
                <a:lnTo>
                  <a:pt x="1458722" y="128396"/>
                </a:lnTo>
                <a:close/>
              </a:path>
              <a:path w="1522729" h="359409">
                <a:moveTo>
                  <a:pt x="1520190" y="98424"/>
                </a:moveTo>
                <a:lnTo>
                  <a:pt x="1386967" y="98424"/>
                </a:lnTo>
                <a:lnTo>
                  <a:pt x="1384807" y="100583"/>
                </a:lnTo>
                <a:lnTo>
                  <a:pt x="1384807" y="126110"/>
                </a:lnTo>
                <a:lnTo>
                  <a:pt x="1386967" y="128396"/>
                </a:lnTo>
                <a:lnTo>
                  <a:pt x="1520190" y="128396"/>
                </a:lnTo>
                <a:lnTo>
                  <a:pt x="1522349" y="126110"/>
                </a:lnTo>
                <a:lnTo>
                  <a:pt x="1522349" y="100583"/>
                </a:lnTo>
                <a:lnTo>
                  <a:pt x="1520190" y="98424"/>
                </a:lnTo>
                <a:close/>
              </a:path>
              <a:path w="1522729" h="359409">
                <a:moveTo>
                  <a:pt x="1455674" y="32511"/>
                </a:moveTo>
                <a:lnTo>
                  <a:pt x="1425067" y="32511"/>
                </a:lnTo>
                <a:lnTo>
                  <a:pt x="1422907" y="34670"/>
                </a:lnTo>
                <a:lnTo>
                  <a:pt x="1422907" y="97535"/>
                </a:lnTo>
                <a:lnTo>
                  <a:pt x="1422019" y="98424"/>
                </a:lnTo>
                <a:lnTo>
                  <a:pt x="1458722" y="98424"/>
                </a:lnTo>
                <a:lnTo>
                  <a:pt x="1457832" y="97535"/>
                </a:lnTo>
                <a:lnTo>
                  <a:pt x="1457832" y="34670"/>
                </a:lnTo>
                <a:lnTo>
                  <a:pt x="1455674" y="32511"/>
                </a:lnTo>
                <a:close/>
              </a:path>
            </a:pathLst>
          </a:custGeom>
          <a:solidFill>
            <a:srgbClr val="FFFFFF">
              <a:alpha val="89802"/>
            </a:srgbClr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88255" y="491743"/>
            <a:ext cx="911225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>
                <a:solidFill>
                  <a:srgbClr val="FFFFFF"/>
                </a:solidFill>
              </a:rPr>
              <a:t>AUTHOR'S</a:t>
            </a:r>
            <a:r>
              <a:rPr dirty="0" sz="6000" spc="-575">
                <a:solidFill>
                  <a:srgbClr val="FFFFFF"/>
                </a:solidFill>
              </a:rPr>
              <a:t> </a:t>
            </a:r>
            <a:r>
              <a:rPr dirty="0" sz="6000" spc="-130">
                <a:solidFill>
                  <a:srgbClr val="FFFFFF"/>
                </a:solidFill>
              </a:rPr>
              <a:t>PERSPECTIVE</a:t>
            </a:r>
            <a:endParaRPr sz="6000"/>
          </a:p>
        </p:txBody>
      </p:sp>
      <p:sp>
        <p:nvSpPr>
          <p:cNvPr id="4" name="object 4" descr=""/>
          <p:cNvSpPr txBox="1"/>
          <p:nvPr/>
        </p:nvSpPr>
        <p:spPr>
          <a:xfrm>
            <a:off x="299720" y="2003598"/>
            <a:ext cx="10305415" cy="73183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26390" marR="313690" indent="-314325">
              <a:lnSpc>
                <a:spcPct val="118000"/>
              </a:lnSpc>
              <a:spcBef>
                <a:spcPts val="100"/>
              </a:spcBef>
              <a:buFont typeface="Arial"/>
              <a:buChar char="•"/>
              <a:tabLst>
                <a:tab pos="326390" algn="l"/>
              </a:tabLst>
            </a:pPr>
            <a:r>
              <a:rPr dirty="0" sz="2900" spc="-8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0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29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65">
                <a:solidFill>
                  <a:srgbClr val="FFFFFF"/>
                </a:solidFill>
                <a:latin typeface="Verdana"/>
                <a:cs typeface="Verdana"/>
              </a:rPr>
              <a:t>Grape</a:t>
            </a:r>
            <a:r>
              <a:rPr dirty="0" sz="29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85">
                <a:solidFill>
                  <a:srgbClr val="FFFFFF"/>
                </a:solidFill>
                <a:latin typeface="Verdana"/>
                <a:cs typeface="Verdana"/>
              </a:rPr>
              <a:t>Soda</a:t>
            </a:r>
            <a:r>
              <a:rPr dirty="0" sz="29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6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9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9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75">
                <a:solidFill>
                  <a:srgbClr val="FFFFFF"/>
                </a:solidFill>
                <a:latin typeface="Verdana"/>
                <a:cs typeface="Verdana"/>
              </a:rPr>
              <a:t>witnessing</a:t>
            </a:r>
            <a:r>
              <a:rPr dirty="0" sz="29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significant </a:t>
            </a:r>
            <a:r>
              <a:rPr dirty="0" sz="2900" spc="-60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2900" spc="-3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9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75">
                <a:solidFill>
                  <a:srgbClr val="FFFFFF"/>
                </a:solidFill>
                <a:latin typeface="Verdana"/>
                <a:cs typeface="Verdana"/>
              </a:rPr>
              <a:t>near</a:t>
            </a:r>
            <a:r>
              <a:rPr dirty="0" sz="29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future.</a:t>
            </a:r>
            <a:endParaRPr sz="2900">
              <a:latin typeface="Verdana"/>
              <a:cs typeface="Verdana"/>
            </a:endParaRPr>
          </a:p>
          <a:p>
            <a:pPr marL="326390" marR="5080" indent="-314325">
              <a:lnSpc>
                <a:spcPct val="117800"/>
              </a:lnSpc>
              <a:spcBef>
                <a:spcPts val="5"/>
              </a:spcBef>
              <a:buFont typeface="Arial"/>
              <a:buChar char="•"/>
              <a:tabLst>
                <a:tab pos="326390" algn="l"/>
              </a:tabLst>
            </a:pPr>
            <a:r>
              <a:rPr dirty="0" sz="2900" spc="-50">
                <a:solidFill>
                  <a:srgbClr val="FFFFFF"/>
                </a:solidFill>
                <a:latin typeface="Verdana"/>
                <a:cs typeface="Verdana"/>
              </a:rPr>
              <a:t>"Diet</a:t>
            </a:r>
            <a:r>
              <a:rPr dirty="0" sz="29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70">
                <a:solidFill>
                  <a:srgbClr val="FFFFFF"/>
                </a:solidFill>
                <a:latin typeface="Verdana"/>
                <a:cs typeface="Verdana"/>
              </a:rPr>
              <a:t>Grape</a:t>
            </a:r>
            <a:r>
              <a:rPr dirty="0" sz="29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90">
                <a:solidFill>
                  <a:srgbClr val="FFFFFF"/>
                </a:solidFill>
                <a:latin typeface="Verdana"/>
                <a:cs typeface="Verdana"/>
              </a:rPr>
              <a:t>Soda"</a:t>
            </a:r>
            <a:r>
              <a:rPr dirty="0" sz="29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0">
                <a:solidFill>
                  <a:srgbClr val="FFFFFF"/>
                </a:solidFill>
                <a:latin typeface="Verdana"/>
                <a:cs typeface="Verdana"/>
              </a:rPr>
              <a:t>represents</a:t>
            </a:r>
            <a:r>
              <a:rPr dirty="0" sz="29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60">
                <a:solidFill>
                  <a:srgbClr val="FFFFFF"/>
                </a:solidFill>
                <a:latin typeface="Verdana"/>
                <a:cs typeface="Verdana"/>
              </a:rPr>
              <a:t>fastest-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growing </a:t>
            </a:r>
            <a:r>
              <a:rPr dirty="0" sz="2900" spc="-120">
                <a:solidFill>
                  <a:srgbClr val="FFFFFF"/>
                </a:solidFill>
                <a:latin typeface="Verdana"/>
                <a:cs typeface="Verdana"/>
              </a:rPr>
              <a:t>segment,</a:t>
            </a:r>
            <a:r>
              <a:rPr dirty="0" sz="29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60">
                <a:solidFill>
                  <a:srgbClr val="FFFFFF"/>
                </a:solidFill>
                <a:latin typeface="Verdana"/>
                <a:cs typeface="Verdana"/>
              </a:rPr>
              <a:t>capitalizing</a:t>
            </a:r>
            <a:r>
              <a:rPr dirty="0" sz="29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30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dirty="0" sz="29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85">
                <a:solidFill>
                  <a:srgbClr val="FFFFFF"/>
                </a:solidFill>
                <a:latin typeface="Verdana"/>
                <a:cs typeface="Verdana"/>
              </a:rPr>
              <a:t>rising</a:t>
            </a:r>
            <a:r>
              <a:rPr dirty="0" sz="29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65">
                <a:solidFill>
                  <a:srgbClr val="FFFFFF"/>
                </a:solidFill>
                <a:latin typeface="Verdana"/>
                <a:cs typeface="Verdana"/>
              </a:rPr>
              <a:t>health-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consciousness </a:t>
            </a:r>
            <a:r>
              <a:rPr dirty="0" sz="2900" spc="-105">
                <a:solidFill>
                  <a:srgbClr val="FFFFFF"/>
                </a:solidFill>
                <a:latin typeface="Verdana"/>
                <a:cs typeface="Verdana"/>
              </a:rPr>
              <a:t>among</a:t>
            </a:r>
            <a:r>
              <a:rPr dirty="0" sz="29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65">
                <a:solidFill>
                  <a:srgbClr val="FFFFFF"/>
                </a:solidFill>
                <a:latin typeface="Verdana"/>
                <a:cs typeface="Verdana"/>
              </a:rPr>
              <a:t>consumers</a:t>
            </a:r>
            <a:r>
              <a:rPr dirty="0" sz="29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0">
                <a:solidFill>
                  <a:srgbClr val="FFFFFF"/>
                </a:solidFill>
                <a:latin typeface="Verdana"/>
                <a:cs typeface="Verdana"/>
              </a:rPr>
              <a:t>who</a:t>
            </a:r>
            <a:r>
              <a:rPr dirty="0" sz="29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25">
                <a:solidFill>
                  <a:srgbClr val="FFFFFF"/>
                </a:solidFill>
                <a:latin typeface="Verdana"/>
                <a:cs typeface="Verdana"/>
              </a:rPr>
              <a:t>seek</a:t>
            </a:r>
            <a:r>
              <a:rPr dirty="0" sz="29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80">
                <a:solidFill>
                  <a:srgbClr val="FFFFFF"/>
                </a:solidFill>
                <a:latin typeface="Verdana"/>
                <a:cs typeface="Verdana"/>
              </a:rPr>
              <a:t>low-</a:t>
            </a:r>
            <a:r>
              <a:rPr dirty="0" sz="2900" spc="-25">
                <a:solidFill>
                  <a:srgbClr val="FFFFFF"/>
                </a:solidFill>
                <a:latin typeface="Verdana"/>
                <a:cs typeface="Verdana"/>
              </a:rPr>
              <a:t>calorie</a:t>
            </a:r>
            <a:r>
              <a:rPr dirty="0" sz="29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9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35">
                <a:solidFill>
                  <a:srgbClr val="FFFFFF"/>
                </a:solidFill>
                <a:latin typeface="Verdana"/>
                <a:cs typeface="Verdana"/>
              </a:rPr>
              <a:t>sugar-</a:t>
            </a:r>
            <a:r>
              <a:rPr dirty="0" sz="2900" spc="-20">
                <a:solidFill>
                  <a:srgbClr val="FFFFFF"/>
                </a:solidFill>
                <a:latin typeface="Verdana"/>
                <a:cs typeface="Verdana"/>
              </a:rPr>
              <a:t>free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alternatives.</a:t>
            </a:r>
            <a:endParaRPr sz="2900">
              <a:latin typeface="Verdana"/>
              <a:cs typeface="Verdana"/>
            </a:endParaRPr>
          </a:p>
          <a:p>
            <a:pPr marL="326390" marR="31115" indent="-314325">
              <a:lnSpc>
                <a:spcPts val="4100"/>
              </a:lnSpc>
              <a:spcBef>
                <a:spcPts val="229"/>
              </a:spcBef>
              <a:buFont typeface="Arial"/>
              <a:buChar char="•"/>
              <a:tabLst>
                <a:tab pos="326390" algn="l"/>
              </a:tabLst>
            </a:pP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0">
                <a:solidFill>
                  <a:srgbClr val="FFFFFF"/>
                </a:solidFill>
                <a:latin typeface="Verdana"/>
                <a:cs typeface="Verdana"/>
              </a:rPr>
              <a:t>contrast,</a:t>
            </a:r>
            <a:r>
              <a:rPr dirty="0" sz="29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60">
                <a:solidFill>
                  <a:srgbClr val="FFFFFF"/>
                </a:solidFill>
                <a:latin typeface="Verdana"/>
                <a:cs typeface="Verdana"/>
              </a:rPr>
              <a:t>fastest-</a:t>
            </a:r>
            <a:r>
              <a:rPr dirty="0" sz="2900" spc="-105">
                <a:solidFill>
                  <a:srgbClr val="FFFFFF"/>
                </a:solidFill>
                <a:latin typeface="Verdana"/>
                <a:cs typeface="Verdana"/>
              </a:rPr>
              <a:t>growing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0">
                <a:solidFill>
                  <a:srgbClr val="FFFFFF"/>
                </a:solidFill>
                <a:latin typeface="Verdana"/>
                <a:cs typeface="Verdana"/>
              </a:rPr>
              <a:t>segment</a:t>
            </a:r>
            <a:r>
              <a:rPr dirty="0" sz="29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9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5">
                <a:solidFill>
                  <a:srgbClr val="FFFFFF"/>
                </a:solidFill>
                <a:latin typeface="Verdana"/>
                <a:cs typeface="Verdana"/>
              </a:rPr>
              <a:t>Online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0">
                <a:solidFill>
                  <a:srgbClr val="FFFFFF"/>
                </a:solidFill>
                <a:latin typeface="Verdana"/>
                <a:cs typeface="Verdana"/>
              </a:rPr>
              <a:t>Sales,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fueled</a:t>
            </a:r>
            <a:r>
              <a:rPr dirty="0" sz="29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5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5">
                <a:solidFill>
                  <a:srgbClr val="FFFFFF"/>
                </a:solidFill>
                <a:latin typeface="Verdana"/>
                <a:cs typeface="Verdana"/>
              </a:rPr>
              <a:t>evolving</a:t>
            </a:r>
            <a:r>
              <a:rPr dirty="0" sz="29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60">
                <a:solidFill>
                  <a:srgbClr val="FFFFFF"/>
                </a:solidFill>
                <a:latin typeface="Verdana"/>
                <a:cs typeface="Verdana"/>
              </a:rPr>
              <a:t>consumer</a:t>
            </a:r>
            <a:r>
              <a:rPr dirty="0" sz="29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30">
                <a:solidFill>
                  <a:srgbClr val="FFFFFF"/>
                </a:solidFill>
                <a:latin typeface="Verdana"/>
                <a:cs typeface="Verdana"/>
              </a:rPr>
              <a:t>preferences</a:t>
            </a:r>
            <a:r>
              <a:rPr dirty="0" sz="29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9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endParaRPr sz="2900">
              <a:latin typeface="Verdana"/>
              <a:cs typeface="Verdana"/>
            </a:endParaRPr>
          </a:p>
          <a:p>
            <a:pPr marL="326390" marR="126364">
              <a:lnSpc>
                <a:spcPts val="4090"/>
              </a:lnSpc>
              <a:spcBef>
                <a:spcPts val="15"/>
              </a:spcBef>
            </a:pPr>
            <a:r>
              <a:rPr dirty="0" sz="2900" spc="-30">
                <a:solidFill>
                  <a:srgbClr val="FFFFFF"/>
                </a:solidFill>
                <a:latin typeface="Verdana"/>
                <a:cs typeface="Verdana"/>
              </a:rPr>
              <a:t>convenience</a:t>
            </a:r>
            <a:r>
              <a:rPr dirty="0" sz="29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55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9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55">
                <a:solidFill>
                  <a:srgbClr val="FFFFFF"/>
                </a:solidFill>
                <a:latin typeface="Verdana"/>
                <a:cs typeface="Verdana"/>
              </a:rPr>
              <a:t>e-</a:t>
            </a:r>
            <a:r>
              <a:rPr dirty="0" sz="2900" spc="-80">
                <a:solidFill>
                  <a:srgbClr val="FFFFFF"/>
                </a:solidFill>
                <a:latin typeface="Verdana"/>
                <a:cs typeface="Verdana"/>
              </a:rPr>
              <a:t>commerce,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65">
                <a:solidFill>
                  <a:srgbClr val="FFFFFF"/>
                </a:solidFill>
                <a:latin typeface="Verdana"/>
                <a:cs typeface="Verdana"/>
              </a:rPr>
              <a:t>allowing</a:t>
            </a:r>
            <a:r>
              <a:rPr dirty="0" sz="29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65">
                <a:solidFill>
                  <a:srgbClr val="FFFFFF"/>
                </a:solidFill>
                <a:latin typeface="Verdana"/>
                <a:cs typeface="Verdana"/>
              </a:rPr>
              <a:t>consumers</a:t>
            </a:r>
            <a:r>
              <a:rPr dirty="0" sz="29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5">
                <a:solidFill>
                  <a:srgbClr val="FFFFFF"/>
                </a:solidFill>
                <a:latin typeface="Verdana"/>
                <a:cs typeface="Verdana"/>
              </a:rPr>
              <a:t>to shop</a:t>
            </a:r>
            <a:r>
              <a:rPr dirty="0" sz="29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9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90">
                <a:solidFill>
                  <a:srgbClr val="FFFFFF"/>
                </a:solidFill>
                <a:latin typeface="Verdana"/>
                <a:cs typeface="Verdana"/>
              </a:rPr>
              <a:t>grape</a:t>
            </a:r>
            <a:r>
              <a:rPr dirty="0" sz="29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5">
                <a:solidFill>
                  <a:srgbClr val="FFFFFF"/>
                </a:solidFill>
                <a:latin typeface="Verdana"/>
                <a:cs typeface="Verdana"/>
              </a:rPr>
              <a:t>soda</a:t>
            </a:r>
            <a:r>
              <a:rPr dirty="0" sz="29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60">
                <a:solidFill>
                  <a:srgbClr val="FFFFFF"/>
                </a:solidFill>
                <a:latin typeface="Verdana"/>
                <a:cs typeface="Verdana"/>
              </a:rPr>
              <a:t>easily</a:t>
            </a:r>
            <a:r>
              <a:rPr dirty="0" sz="29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9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80">
                <a:solidFill>
                  <a:srgbClr val="FFFFFF"/>
                </a:solidFill>
                <a:latin typeface="Verdana"/>
                <a:cs typeface="Verdana"/>
              </a:rPr>
              <a:t>have</a:t>
            </a:r>
            <a:r>
              <a:rPr dirty="0" sz="29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35">
                <a:solidFill>
                  <a:srgbClr val="FFFFFF"/>
                </a:solidFill>
                <a:latin typeface="Verdana"/>
                <a:cs typeface="Verdana"/>
              </a:rPr>
              <a:t>delivered</a:t>
            </a:r>
            <a:r>
              <a:rPr dirty="0" sz="29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9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endParaRPr sz="2900">
              <a:latin typeface="Verdana"/>
              <a:cs typeface="Verdana"/>
            </a:endParaRPr>
          </a:p>
          <a:p>
            <a:pPr marL="326390">
              <a:lnSpc>
                <a:spcPct val="100000"/>
              </a:lnSpc>
              <a:spcBef>
                <a:spcPts val="390"/>
              </a:spcBef>
            </a:pP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doorstep.</a:t>
            </a:r>
            <a:endParaRPr sz="2900">
              <a:latin typeface="Verdana"/>
              <a:cs typeface="Verdana"/>
            </a:endParaRPr>
          </a:p>
          <a:p>
            <a:pPr marL="326390" marR="363220" indent="-314325">
              <a:lnSpc>
                <a:spcPct val="117800"/>
              </a:lnSpc>
              <a:spcBef>
                <a:spcPts val="5"/>
              </a:spcBef>
              <a:buFont typeface="Arial"/>
              <a:buChar char="•"/>
              <a:tabLst>
                <a:tab pos="326390" algn="l"/>
              </a:tabLst>
            </a:pPr>
            <a:r>
              <a:rPr dirty="0" sz="2900" spc="-8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95">
                <a:solidFill>
                  <a:srgbClr val="FFFFFF"/>
                </a:solidFill>
                <a:latin typeface="Verdana"/>
                <a:cs typeface="Verdana"/>
              </a:rPr>
              <a:t>Supermarkets/Hypermarkets</a:t>
            </a:r>
            <a:r>
              <a:rPr dirty="0" sz="29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90">
                <a:solidFill>
                  <a:srgbClr val="FFFFFF"/>
                </a:solidFill>
                <a:latin typeface="Verdana"/>
                <a:cs typeface="Verdana"/>
              </a:rPr>
              <a:t>segment</a:t>
            </a:r>
            <a:r>
              <a:rPr dirty="0" sz="29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9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expected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9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85">
                <a:solidFill>
                  <a:srgbClr val="FFFFFF"/>
                </a:solidFill>
                <a:latin typeface="Verdana"/>
                <a:cs typeface="Verdana"/>
              </a:rPr>
              <a:t>expand</a:t>
            </a:r>
            <a:r>
              <a:rPr dirty="0" sz="29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5">
                <a:solidFill>
                  <a:srgbClr val="FFFFFF"/>
                </a:solidFill>
                <a:latin typeface="Verdana"/>
                <a:cs typeface="Verdana"/>
              </a:rPr>
              <a:t>at</a:t>
            </a:r>
            <a:r>
              <a:rPr dirty="0" sz="29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5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29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75">
                <a:solidFill>
                  <a:srgbClr val="FFFFFF"/>
                </a:solidFill>
                <a:latin typeface="Verdana"/>
                <a:cs typeface="Verdana"/>
              </a:rPr>
              <a:t>CAGR</a:t>
            </a:r>
            <a:r>
              <a:rPr dirty="0" sz="29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65">
                <a:solidFill>
                  <a:srgbClr val="FFFFFF"/>
                </a:solidFill>
                <a:latin typeface="Verdana"/>
                <a:cs typeface="Verdana"/>
              </a:rPr>
              <a:t>retaining</a:t>
            </a:r>
            <a:r>
              <a:rPr dirty="0" sz="29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position </a:t>
            </a:r>
            <a:r>
              <a:rPr dirty="0" sz="2900" spc="-45">
                <a:solidFill>
                  <a:srgbClr val="FFFFFF"/>
                </a:solidFill>
                <a:latin typeface="Verdana"/>
                <a:cs typeface="Verdana"/>
              </a:rPr>
              <a:t>throughout</a:t>
            </a:r>
            <a:r>
              <a:rPr dirty="0" sz="29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0">
                <a:solidFill>
                  <a:srgbClr val="FFFFFF"/>
                </a:solidFill>
                <a:latin typeface="Verdana"/>
                <a:cs typeface="Verdana"/>
              </a:rPr>
              <a:t>forecast</a:t>
            </a:r>
            <a:r>
              <a:rPr dirty="0" sz="29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period.</a:t>
            </a:r>
            <a:endParaRPr sz="2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90906" rIns="0" bIns="0" rtlCol="0" vert="horz">
            <a:spAutoFit/>
          </a:bodyPr>
          <a:lstStyle/>
          <a:p>
            <a:pPr marL="9530715">
              <a:lnSpc>
                <a:spcPct val="100000"/>
              </a:lnSpc>
              <a:spcBef>
                <a:spcPts val="95"/>
              </a:spcBef>
            </a:pPr>
            <a:r>
              <a:rPr dirty="0" spc="-235"/>
              <a:t>KEY</a:t>
            </a:r>
            <a:r>
              <a:rPr dirty="0" spc="-725"/>
              <a:t> </a:t>
            </a:r>
            <a:r>
              <a:rPr dirty="0" spc="-95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7033" y="522224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-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-1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732" y="847470"/>
            <a:ext cx="6065520" cy="140081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000" spc="-565">
                <a:latin typeface="Arial Black"/>
                <a:cs typeface="Arial Black"/>
              </a:rPr>
              <a:t>Contact</a:t>
            </a:r>
            <a:r>
              <a:rPr dirty="0" sz="9000" spc="-865">
                <a:latin typeface="Arial Black"/>
                <a:cs typeface="Arial Black"/>
              </a:rPr>
              <a:t> </a:t>
            </a:r>
            <a:r>
              <a:rPr dirty="0" sz="9000" spc="-775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6939"/>
            <a:ext cx="3724655" cy="2368295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63245" rIns="0" bIns="0" rtlCol="0" vert="horz">
            <a:spAutoFit/>
          </a:bodyPr>
          <a:lstStyle/>
          <a:p>
            <a:pPr algn="ctr" marR="447675">
              <a:lnSpc>
                <a:spcPct val="100000"/>
              </a:lnSpc>
              <a:spcBef>
                <a:spcPts val="4435"/>
              </a:spcBef>
            </a:pPr>
            <a:r>
              <a:rPr dirty="0"/>
              <a:t>COGNITIVE</a:t>
            </a:r>
            <a:r>
              <a:rPr dirty="0" spc="-95"/>
              <a:t> </a:t>
            </a:r>
            <a:r>
              <a:rPr dirty="0"/>
              <a:t>MARKET</a:t>
            </a:r>
            <a:r>
              <a:rPr dirty="0" spc="-65"/>
              <a:t> </a:t>
            </a:r>
            <a:r>
              <a:rPr dirty="0" spc="-10"/>
              <a:t>RESEARCH</a:t>
            </a:r>
          </a:p>
          <a:p>
            <a:pPr algn="ctr" marR="728345">
              <a:lnSpc>
                <a:spcPct val="100000"/>
              </a:lnSpc>
              <a:spcBef>
                <a:spcPts val="2355"/>
              </a:spcBef>
              <a:tabLst>
                <a:tab pos="1049655" algn="l"/>
                <a:tab pos="1814830" algn="l"/>
                <a:tab pos="5433060" algn="l"/>
                <a:tab pos="5749290" algn="l"/>
                <a:tab pos="6816090" algn="l"/>
              </a:tabLst>
            </a:pPr>
            <a:r>
              <a:rPr dirty="0" sz="3500" spc="235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312</a:t>
            </a:r>
            <a:r>
              <a:rPr dirty="0" sz="3500" spc="-51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spc="145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020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54" b="0">
                <a:latin typeface="Lato"/>
                <a:cs typeface="Lato"/>
              </a:rPr>
              <a:t>8123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0732 </a:t>
            </a:r>
            <a:endParaRPr sz="3500">
              <a:latin typeface="Lato"/>
              <a:cs typeface="Lato"/>
            </a:endParaRPr>
          </a:p>
          <a:p>
            <a:pPr algn="ctr" marR="728345">
              <a:lnSpc>
                <a:spcPct val="100000"/>
              </a:lnSpc>
              <a:spcBef>
                <a:spcPts val="705"/>
              </a:spcBef>
              <a:tabLst>
                <a:tab pos="1490345" algn="l"/>
                <a:tab pos="2884805" algn="l"/>
              </a:tabLst>
            </a:pPr>
            <a:r>
              <a:rPr dirty="0" sz="3500" spc="275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170" b="0">
                <a:latin typeface="Lato"/>
                <a:cs typeface="Lato"/>
              </a:rPr>
              <a:t>91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983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8611 </a:t>
            </a:r>
            <a:endParaRPr sz="3500">
              <a:latin typeface="Lato"/>
              <a:cs typeface="Lato"/>
            </a:endParaRPr>
          </a:p>
          <a:p>
            <a:pPr algn="ctr" marR="506730">
              <a:lnSpc>
                <a:spcPct val="100000"/>
              </a:lnSpc>
              <a:spcBef>
                <a:spcPts val="2045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00" b="0">
                <a:latin typeface="Lato"/>
                <a:cs typeface="Lato"/>
              </a:rPr>
              <a:t> </a:t>
            </a:r>
            <a:r>
              <a:rPr dirty="0" sz="3500" spc="335" b="0">
                <a:latin typeface="Lato"/>
                <a:cs typeface="Lato"/>
              </a:rPr>
              <a:t>cognitivemarketresearch.</a:t>
            </a:r>
            <a:r>
              <a:rPr dirty="0" sz="3500" spc="-495" b="0">
                <a:latin typeface="Lato"/>
                <a:cs typeface="Lato"/>
              </a:rPr>
              <a:t> </a:t>
            </a:r>
            <a:r>
              <a:rPr dirty="0" sz="3500" spc="20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10"/>
              </a:spcBef>
              <a:tabLst>
                <a:tab pos="2085339" algn="l"/>
                <a:tab pos="3183890" algn="l"/>
                <a:tab pos="4415155" algn="l"/>
                <a:tab pos="6487160" algn="l"/>
                <a:tab pos="6870065" algn="l"/>
              </a:tabLst>
            </a:pPr>
            <a:r>
              <a:rPr dirty="0" sz="4100" spc="32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0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8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25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sng" sz="4100" spc="380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http://tinyurl.com/3p84m52c </a:t>
            </a:r>
            <a:endParaRPr sz="410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100">
              <a:latin typeface="Lato"/>
              <a:cs typeface="Lato"/>
            </a:endParaRPr>
          </a:p>
          <a:p>
            <a:pPr algn="ctr" marL="415925">
              <a:lnSpc>
                <a:spcPts val="3620"/>
              </a:lnSpc>
              <a:tabLst>
                <a:tab pos="1965960" algn="l"/>
                <a:tab pos="3047365" algn="l"/>
                <a:tab pos="3926204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0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7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64820">
              <a:lnSpc>
                <a:spcPts val="3620"/>
              </a:lnSpc>
            </a:pPr>
            <a:r>
              <a:rPr dirty="0" u="sng" sz="3200" spc="30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 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2024-01-10T11:12:27Z</dcterms:created>
  <dcterms:modified xsi:type="dcterms:W3CDTF">2024-01-10T11:12:27Z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2024-01-10T00:00:00Z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2024-01-10T00:00:00Z</vt:filetime>
  </property>
  <property fmtid="{D5CDD505-2E9C-101B-9397-08002B2CF9AE}" pid="5" name="Producer">
    <vt:lpwstr>3-Heights(TM) PDF Security Shell 4.8.25.2 (http://www.pdf-tools.com)</vt:lpwstr>
  </property>
</Properties>
</file>