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jp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73545" y="327089"/>
            <a:ext cx="16412844" cy="787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7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9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7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9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7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2484" y="2157221"/>
            <a:ext cx="3952890" cy="1066796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91059" y="1537334"/>
            <a:ext cx="2790824" cy="2390774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099876" y="1795552"/>
            <a:ext cx="2847974" cy="1876424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22484" y="3784868"/>
            <a:ext cx="2914649" cy="1057259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730233" y="4251563"/>
            <a:ext cx="3362340" cy="1181099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585526" y="4103872"/>
            <a:ext cx="2867024" cy="1666859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42976" y="5143515"/>
            <a:ext cx="2466974" cy="2200259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232830" y="5603930"/>
            <a:ext cx="2505074" cy="2209799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188293" y="5773810"/>
            <a:ext cx="3648059" cy="206690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52568" y="8117128"/>
            <a:ext cx="3381390" cy="1638299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226966" y="8008467"/>
            <a:ext cx="2857499" cy="2114549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300204" y="7873593"/>
            <a:ext cx="2771774" cy="212405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7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2706" y="118878"/>
            <a:ext cx="17002587" cy="22500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7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78745" y="4031462"/>
            <a:ext cx="15871190" cy="41992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9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Relationship Id="rId3" Type="http://schemas.openxmlformats.org/officeDocument/2006/relationships/image" Target="../media/image18.png"/><Relationship Id="rId4" Type="http://schemas.openxmlformats.org/officeDocument/2006/relationships/image" Target="../media/image19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Relationship Id="rId3" Type="http://schemas.openxmlformats.org/officeDocument/2006/relationships/image" Target="../media/image22.png"/><Relationship Id="rId4" Type="http://schemas.openxmlformats.org/officeDocument/2006/relationships/image" Target="../media/image23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Relationship Id="rId3" Type="http://schemas.openxmlformats.org/officeDocument/2006/relationships/image" Target="../media/image29.png"/><Relationship Id="rId4" Type="http://schemas.openxmlformats.org/officeDocument/2006/relationships/hyperlink" Target="http://tinyurl.com/36585vty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9809918" y="9218929"/>
            <a:ext cx="677100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10">
                <a:latin typeface="Arial"/>
                <a:cs typeface="Arial"/>
              </a:rPr>
              <a:t>Global,Regional,CountryAnalysis</a:t>
            </a:r>
            <a:endParaRPr sz="3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109153" y="2733803"/>
            <a:ext cx="8077834" cy="2701925"/>
          </a:xfrm>
          <a:prstGeom prst="rect">
            <a:avLst/>
          </a:prstGeom>
        </p:spPr>
        <p:txBody>
          <a:bodyPr wrap="square" lIns="0" tIns="384175" rIns="0" bIns="0" rtlCol="0" vert="horz">
            <a:spAutoFit/>
          </a:bodyPr>
          <a:lstStyle/>
          <a:p>
            <a:pPr marL="12700" marR="5080">
              <a:lnSpc>
                <a:spcPct val="75600"/>
              </a:lnSpc>
              <a:spcBef>
                <a:spcPts val="3025"/>
              </a:spcBef>
            </a:pPr>
            <a:r>
              <a:rPr dirty="0" sz="10000" spc="1975" b="0">
                <a:latin typeface="Yanone Kaffeesatz Thin"/>
                <a:cs typeface="Yanone Kaffeesatz Thin"/>
              </a:rPr>
              <a:t>GLOBAL </a:t>
            </a:r>
            <a:r>
              <a:rPr dirty="0" sz="10000" spc="1925" b="0">
                <a:latin typeface="Yanone Kaffeesatz Thin"/>
                <a:cs typeface="Yanone Kaffeesatz Thin"/>
              </a:rPr>
              <a:t>GRANOLA</a:t>
            </a:r>
            <a:r>
              <a:rPr dirty="0" sz="10000" spc="155" b="0">
                <a:latin typeface="Yanone Kaffeesatz Thin"/>
                <a:cs typeface="Yanone Kaffeesatz Thin"/>
              </a:rPr>
              <a:t> </a:t>
            </a:r>
            <a:r>
              <a:rPr dirty="0" sz="10000" spc="2020" b="0">
                <a:latin typeface="Yanone Kaffeesatz Thin"/>
                <a:cs typeface="Yanone Kaffeesatz Thin"/>
              </a:rPr>
              <a:t>BAR</a:t>
            </a:r>
            <a:endParaRPr sz="10000">
              <a:latin typeface="Yanone Kaffeesatz Thin"/>
              <a:cs typeface="Yanone Kaffeesatz Thi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8109153" y="5038854"/>
            <a:ext cx="9583420" cy="2701925"/>
          </a:xfrm>
          <a:prstGeom prst="rect">
            <a:avLst/>
          </a:prstGeom>
        </p:spPr>
        <p:txBody>
          <a:bodyPr wrap="square" lIns="0" tIns="384175" rIns="0" bIns="0" rtlCol="0" vert="horz">
            <a:spAutoFit/>
          </a:bodyPr>
          <a:lstStyle/>
          <a:p>
            <a:pPr marL="12700" marR="5080">
              <a:lnSpc>
                <a:spcPct val="75600"/>
              </a:lnSpc>
              <a:spcBef>
                <a:spcPts val="3025"/>
              </a:spcBef>
            </a:pPr>
            <a:r>
              <a:rPr dirty="0" sz="10000" spc="2110" b="0">
                <a:latin typeface="Yanone Kaffeesatz Thin"/>
                <a:cs typeface="Yanone Kaffeesatz Thin"/>
              </a:rPr>
              <a:t>MARKET</a:t>
            </a:r>
            <a:r>
              <a:rPr dirty="0" sz="10000" spc="165" b="0">
                <a:latin typeface="Yanone Kaffeesatz Thin"/>
                <a:cs typeface="Yanone Kaffeesatz Thin"/>
              </a:rPr>
              <a:t> </a:t>
            </a:r>
            <a:r>
              <a:rPr dirty="0" sz="10000" spc="2115" b="0">
                <a:latin typeface="Yanone Kaffeesatz Thin"/>
                <a:cs typeface="Yanone Kaffeesatz Thin"/>
              </a:rPr>
              <a:t>REPORT </a:t>
            </a:r>
            <a:r>
              <a:rPr dirty="0" sz="10000" spc="965" b="0">
                <a:latin typeface="Yanone Kaffeesatz Thin"/>
                <a:cs typeface="Yanone Kaffeesatz Thin"/>
              </a:rPr>
              <a:t>2024</a:t>
            </a:r>
            <a:endParaRPr sz="100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00679" rIns="0" bIns="0" rtlCol="0" vert="horz">
            <a:spAutoFit/>
          </a:bodyPr>
          <a:lstStyle/>
          <a:p>
            <a:pPr marL="1096645">
              <a:lnSpc>
                <a:spcPct val="100000"/>
              </a:lnSpc>
              <a:spcBef>
                <a:spcPts val="100"/>
              </a:spcBef>
            </a:pPr>
            <a:r>
              <a:rPr dirty="0" sz="7000" spc="-195">
                <a:solidFill>
                  <a:srgbClr val="FFFFFF"/>
                </a:solidFill>
              </a:rPr>
              <a:t>INTRODUCTION</a:t>
            </a:r>
            <a:endParaRPr sz="7000"/>
          </a:p>
        </p:txBody>
      </p:sp>
      <p:sp>
        <p:nvSpPr>
          <p:cNvPr id="4" name="object 4" descr=""/>
          <p:cNvSpPr txBox="1"/>
          <p:nvPr/>
        </p:nvSpPr>
        <p:spPr>
          <a:xfrm>
            <a:off x="395552" y="2505154"/>
            <a:ext cx="9530715" cy="6972934"/>
          </a:xfrm>
          <a:prstGeom prst="rect">
            <a:avLst/>
          </a:prstGeom>
        </p:spPr>
        <p:txBody>
          <a:bodyPr wrap="square" lIns="0" tIns="100965" rIns="0" bIns="0" rtlCol="0" vert="horz">
            <a:spAutoFit/>
          </a:bodyPr>
          <a:lstStyle/>
          <a:p>
            <a:pPr marL="12700" marR="210820">
              <a:lnSpc>
                <a:spcPts val="3379"/>
              </a:lnSpc>
              <a:spcBef>
                <a:spcPts val="795"/>
              </a:spcBef>
            </a:pPr>
            <a:r>
              <a:rPr dirty="0" sz="3400" spc="-9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400" spc="-3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95">
                <a:solidFill>
                  <a:srgbClr val="FFFFFF"/>
                </a:solidFill>
                <a:latin typeface="Verdana"/>
                <a:cs typeface="Verdana"/>
              </a:rPr>
              <a:t>granola</a:t>
            </a:r>
            <a:r>
              <a:rPr dirty="0" sz="3400" spc="-3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70">
                <a:solidFill>
                  <a:srgbClr val="FFFFFF"/>
                </a:solidFill>
                <a:latin typeface="Verdana"/>
                <a:cs typeface="Verdana"/>
              </a:rPr>
              <a:t>bars</a:t>
            </a:r>
            <a:r>
              <a:rPr dirty="0" sz="3400" spc="-3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3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3400" spc="-3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7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3400" spc="-3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0">
                <a:solidFill>
                  <a:srgbClr val="FFFFFF"/>
                </a:solidFill>
                <a:latin typeface="Verdana"/>
                <a:cs typeface="Verdana"/>
              </a:rPr>
              <a:t>experiencing </a:t>
            </a:r>
            <a:r>
              <a:rPr dirty="0" sz="3400" spc="-80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34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45">
                <a:solidFill>
                  <a:srgbClr val="FFFFFF"/>
                </a:solidFill>
                <a:latin typeface="Verdana"/>
                <a:cs typeface="Verdana"/>
              </a:rPr>
              <a:t>due</a:t>
            </a:r>
            <a:r>
              <a:rPr dirty="0" sz="34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4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20">
                <a:solidFill>
                  <a:srgbClr val="FFFFFF"/>
                </a:solidFill>
                <a:latin typeface="Verdana"/>
                <a:cs typeface="Verdana"/>
              </a:rPr>
              <a:t>growing</a:t>
            </a:r>
            <a:r>
              <a:rPr dirty="0" sz="34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65">
                <a:solidFill>
                  <a:srgbClr val="FFFFFF"/>
                </a:solidFill>
                <a:latin typeface="Verdana"/>
                <a:cs typeface="Verdana"/>
              </a:rPr>
              <a:t>consumer</a:t>
            </a:r>
            <a:r>
              <a:rPr dirty="0" sz="34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0">
                <a:solidFill>
                  <a:srgbClr val="FFFFFF"/>
                </a:solidFill>
                <a:latin typeface="Verdana"/>
                <a:cs typeface="Verdana"/>
              </a:rPr>
              <a:t>awareness </a:t>
            </a:r>
            <a:r>
              <a:rPr dirty="0" sz="3400" spc="55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400" spc="-3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50">
                <a:solidFill>
                  <a:srgbClr val="FFFFFF"/>
                </a:solidFill>
                <a:latin typeface="Verdana"/>
                <a:cs typeface="Verdana"/>
              </a:rPr>
              <a:t>health</a:t>
            </a:r>
            <a:r>
              <a:rPr dirty="0" sz="3400" spc="-3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400" spc="-3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95">
                <a:solidFill>
                  <a:srgbClr val="FFFFFF"/>
                </a:solidFill>
                <a:latin typeface="Verdana"/>
                <a:cs typeface="Verdana"/>
              </a:rPr>
              <a:t>wellness,</a:t>
            </a:r>
            <a:r>
              <a:rPr dirty="0" sz="3400" spc="-3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70">
                <a:solidFill>
                  <a:srgbClr val="FFFFFF"/>
                </a:solidFill>
                <a:latin typeface="Verdana"/>
                <a:cs typeface="Verdana"/>
              </a:rPr>
              <a:t>driving</a:t>
            </a:r>
            <a:r>
              <a:rPr dirty="0" sz="3400" spc="-3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70">
                <a:solidFill>
                  <a:srgbClr val="FFFFFF"/>
                </a:solidFill>
                <a:latin typeface="Verdana"/>
                <a:cs typeface="Verdana"/>
              </a:rPr>
              <a:t>demand</a:t>
            </a:r>
            <a:r>
              <a:rPr dirty="0" sz="3400" spc="-3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25">
                <a:solidFill>
                  <a:srgbClr val="FFFFFF"/>
                </a:solidFill>
                <a:latin typeface="Verdana"/>
                <a:cs typeface="Verdana"/>
              </a:rPr>
              <a:t>for </a:t>
            </a:r>
            <a:r>
              <a:rPr dirty="0" sz="3400" spc="-65">
                <a:solidFill>
                  <a:srgbClr val="FFFFFF"/>
                </a:solidFill>
                <a:latin typeface="Verdana"/>
                <a:cs typeface="Verdana"/>
              </a:rPr>
              <a:t>convenient,</a:t>
            </a:r>
            <a:r>
              <a:rPr dirty="0" sz="34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40">
                <a:solidFill>
                  <a:srgbClr val="FFFFFF"/>
                </a:solidFill>
                <a:latin typeface="Verdana"/>
                <a:cs typeface="Verdana"/>
              </a:rPr>
              <a:t>nutritious</a:t>
            </a:r>
            <a:r>
              <a:rPr dirty="0" sz="34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45">
                <a:solidFill>
                  <a:srgbClr val="FFFFFF"/>
                </a:solidFill>
                <a:latin typeface="Verdana"/>
                <a:cs typeface="Verdana"/>
              </a:rPr>
              <a:t>snacks.</a:t>
            </a:r>
            <a:r>
              <a:rPr dirty="0" sz="34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80">
                <a:solidFill>
                  <a:srgbClr val="FFFFFF"/>
                </a:solidFill>
                <a:latin typeface="Verdana"/>
                <a:cs typeface="Verdana"/>
              </a:rPr>
              <a:t>Granola</a:t>
            </a:r>
            <a:r>
              <a:rPr dirty="0" sz="34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20">
                <a:solidFill>
                  <a:srgbClr val="FFFFFF"/>
                </a:solidFill>
                <a:latin typeface="Verdana"/>
                <a:cs typeface="Verdana"/>
              </a:rPr>
              <a:t>bars </a:t>
            </a:r>
            <a:r>
              <a:rPr dirty="0" sz="3400" spc="-105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3400" spc="-3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30">
                <a:solidFill>
                  <a:srgbClr val="FFFFFF"/>
                </a:solidFill>
                <a:latin typeface="Verdana"/>
                <a:cs typeface="Verdana"/>
              </a:rPr>
              <a:t>perceived</a:t>
            </a:r>
            <a:r>
              <a:rPr dirty="0" sz="3400" spc="-3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35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3400" spc="-3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7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400" spc="-3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70">
                <a:solidFill>
                  <a:srgbClr val="FFFFFF"/>
                </a:solidFill>
                <a:latin typeface="Verdana"/>
                <a:cs typeface="Verdana"/>
              </a:rPr>
              <a:t>wholesome</a:t>
            </a:r>
            <a:r>
              <a:rPr dirty="0" sz="3400" spc="-3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400" spc="-3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10">
                <a:solidFill>
                  <a:srgbClr val="FFFFFF"/>
                </a:solidFill>
                <a:latin typeface="Verdana"/>
                <a:cs typeface="Verdana"/>
              </a:rPr>
              <a:t>on-</a:t>
            </a:r>
            <a:r>
              <a:rPr dirty="0" sz="3400" spc="-95">
                <a:solidFill>
                  <a:srgbClr val="FFFFFF"/>
                </a:solidFill>
                <a:latin typeface="Verdana"/>
                <a:cs typeface="Verdana"/>
              </a:rPr>
              <a:t>the-</a:t>
            </a:r>
            <a:r>
              <a:rPr dirty="0" sz="3400" spc="-25">
                <a:solidFill>
                  <a:srgbClr val="FFFFFF"/>
                </a:solidFill>
                <a:latin typeface="Verdana"/>
                <a:cs typeface="Verdana"/>
              </a:rPr>
              <a:t>go </a:t>
            </a:r>
            <a:r>
              <a:rPr dirty="0" sz="3400" spc="-50">
                <a:solidFill>
                  <a:srgbClr val="FFFFFF"/>
                </a:solidFill>
                <a:latin typeface="Verdana"/>
                <a:cs typeface="Verdana"/>
              </a:rPr>
              <a:t>option,</a:t>
            </a:r>
            <a:r>
              <a:rPr dirty="0" sz="34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often</a:t>
            </a:r>
            <a:r>
              <a:rPr dirty="0" sz="34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55">
                <a:solidFill>
                  <a:srgbClr val="FFFFFF"/>
                </a:solidFill>
                <a:latin typeface="Verdana"/>
                <a:cs typeface="Verdana"/>
              </a:rPr>
              <a:t>containing</a:t>
            </a:r>
            <a:r>
              <a:rPr dirty="0" sz="34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14">
                <a:solidFill>
                  <a:srgbClr val="FFFFFF"/>
                </a:solidFill>
                <a:latin typeface="Verdana"/>
                <a:cs typeface="Verdana"/>
              </a:rPr>
              <a:t>oats,</a:t>
            </a:r>
            <a:r>
              <a:rPr dirty="0" sz="34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14">
                <a:solidFill>
                  <a:srgbClr val="FFFFFF"/>
                </a:solidFill>
                <a:latin typeface="Verdana"/>
                <a:cs typeface="Verdana"/>
              </a:rPr>
              <a:t>nuts,</a:t>
            </a:r>
            <a:r>
              <a:rPr dirty="0" sz="34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0">
                <a:solidFill>
                  <a:srgbClr val="FFFFFF"/>
                </a:solidFill>
                <a:latin typeface="Verdana"/>
                <a:cs typeface="Verdana"/>
              </a:rPr>
              <a:t>seeds, </a:t>
            </a:r>
            <a:r>
              <a:rPr dirty="0" sz="34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4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20">
                <a:solidFill>
                  <a:srgbClr val="FFFFFF"/>
                </a:solidFill>
                <a:latin typeface="Verdana"/>
                <a:cs typeface="Verdana"/>
              </a:rPr>
              <a:t>dried</a:t>
            </a:r>
            <a:r>
              <a:rPr dirty="0" sz="34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75">
                <a:solidFill>
                  <a:srgbClr val="FFFFFF"/>
                </a:solidFill>
                <a:latin typeface="Verdana"/>
                <a:cs typeface="Verdana"/>
              </a:rPr>
              <a:t>fruits.</a:t>
            </a:r>
            <a:r>
              <a:rPr dirty="0" sz="34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45">
                <a:solidFill>
                  <a:srgbClr val="FFFFFF"/>
                </a:solidFill>
                <a:latin typeface="Verdana"/>
                <a:cs typeface="Verdana"/>
              </a:rPr>
              <a:t>Additionally,</a:t>
            </a:r>
            <a:r>
              <a:rPr dirty="0" sz="34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4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0">
                <a:solidFill>
                  <a:srgbClr val="FFFFFF"/>
                </a:solidFill>
                <a:latin typeface="Verdana"/>
                <a:cs typeface="Verdana"/>
              </a:rPr>
              <a:t>trend </a:t>
            </a:r>
            <a:r>
              <a:rPr dirty="0" sz="3400" spc="-55">
                <a:solidFill>
                  <a:srgbClr val="FFFFFF"/>
                </a:solidFill>
                <a:latin typeface="Verdana"/>
                <a:cs typeface="Verdana"/>
              </a:rPr>
              <a:t>towards</a:t>
            </a:r>
            <a:r>
              <a:rPr dirty="0" sz="3400" spc="-3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14">
                <a:solidFill>
                  <a:srgbClr val="FFFFFF"/>
                </a:solidFill>
                <a:latin typeface="Verdana"/>
                <a:cs typeface="Verdana"/>
              </a:rPr>
              <a:t>snacking</a:t>
            </a:r>
            <a:r>
              <a:rPr dirty="0" sz="3400" spc="-3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55">
                <a:solidFill>
                  <a:srgbClr val="FFFFFF"/>
                </a:solidFill>
                <a:latin typeface="Verdana"/>
                <a:cs typeface="Verdana"/>
              </a:rPr>
              <a:t>between</a:t>
            </a:r>
            <a:r>
              <a:rPr dirty="0" sz="34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05">
                <a:solidFill>
                  <a:srgbClr val="FFFFFF"/>
                </a:solidFill>
                <a:latin typeface="Verdana"/>
                <a:cs typeface="Verdana"/>
              </a:rPr>
              <a:t>meals</a:t>
            </a:r>
            <a:r>
              <a:rPr dirty="0" sz="3400" spc="-3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4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25">
                <a:solidFill>
                  <a:srgbClr val="FFFFFF"/>
                </a:solidFill>
                <a:latin typeface="Verdana"/>
                <a:cs typeface="Verdana"/>
              </a:rPr>
              <a:t>the </a:t>
            </a:r>
            <a:r>
              <a:rPr dirty="0" sz="3400" spc="-55">
                <a:solidFill>
                  <a:srgbClr val="FFFFFF"/>
                </a:solidFill>
                <a:latin typeface="Verdana"/>
                <a:cs typeface="Verdana"/>
              </a:rPr>
              <a:t>desire</a:t>
            </a:r>
            <a:r>
              <a:rPr dirty="0" sz="34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34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35">
                <a:solidFill>
                  <a:srgbClr val="FFFFFF"/>
                </a:solidFill>
                <a:latin typeface="Verdana"/>
                <a:cs typeface="Verdana"/>
              </a:rPr>
              <a:t>energy-</a:t>
            </a:r>
            <a:r>
              <a:rPr dirty="0" sz="3400" spc="-80">
                <a:solidFill>
                  <a:srgbClr val="FFFFFF"/>
                </a:solidFill>
                <a:latin typeface="Verdana"/>
                <a:cs typeface="Verdana"/>
              </a:rPr>
              <a:t>boosting,</a:t>
            </a:r>
            <a:r>
              <a:rPr dirty="0" sz="34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85">
                <a:solidFill>
                  <a:srgbClr val="FFFFFF"/>
                </a:solidFill>
                <a:latin typeface="Verdana"/>
                <a:cs typeface="Verdana"/>
              </a:rPr>
              <a:t>satiating</a:t>
            </a:r>
            <a:r>
              <a:rPr dirty="0" sz="340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0">
                <a:solidFill>
                  <a:srgbClr val="FFFFFF"/>
                </a:solidFill>
                <a:latin typeface="Verdana"/>
                <a:cs typeface="Verdana"/>
              </a:rPr>
              <a:t>snacks contribute</a:t>
            </a:r>
            <a:r>
              <a:rPr dirty="0" sz="34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4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3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34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0">
                <a:solidFill>
                  <a:srgbClr val="FFFFFF"/>
                </a:solidFill>
                <a:latin typeface="Verdana"/>
                <a:cs typeface="Verdana"/>
              </a:rPr>
              <a:t>expansion.</a:t>
            </a:r>
            <a:endParaRPr sz="3400">
              <a:latin typeface="Verdana"/>
              <a:cs typeface="Verdana"/>
            </a:endParaRPr>
          </a:p>
          <a:p>
            <a:pPr marL="12700">
              <a:lnSpc>
                <a:spcPts val="2980"/>
              </a:lnSpc>
            </a:pPr>
            <a:r>
              <a:rPr dirty="0" sz="3400" spc="-40">
                <a:solidFill>
                  <a:srgbClr val="FFFFFF"/>
                </a:solidFill>
                <a:latin typeface="Verdana"/>
                <a:cs typeface="Verdana"/>
              </a:rPr>
              <a:t>Manufacturers</a:t>
            </a:r>
            <a:r>
              <a:rPr dirty="0" sz="34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05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34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55">
                <a:solidFill>
                  <a:srgbClr val="FFFFFF"/>
                </a:solidFill>
                <a:latin typeface="Verdana"/>
                <a:cs typeface="Verdana"/>
              </a:rPr>
              <a:t>responding</a:t>
            </a:r>
            <a:r>
              <a:rPr dirty="0" sz="34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50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34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0">
                <a:solidFill>
                  <a:srgbClr val="FFFFFF"/>
                </a:solidFill>
                <a:latin typeface="Verdana"/>
                <a:cs typeface="Verdana"/>
              </a:rPr>
              <a:t>diverse</a:t>
            </a:r>
            <a:endParaRPr sz="3400">
              <a:latin typeface="Verdana"/>
              <a:cs typeface="Verdana"/>
            </a:endParaRPr>
          </a:p>
          <a:p>
            <a:pPr marL="12700" marR="5080">
              <a:lnSpc>
                <a:spcPts val="3379"/>
              </a:lnSpc>
              <a:spcBef>
                <a:spcPts val="345"/>
              </a:spcBef>
            </a:pPr>
            <a:r>
              <a:rPr dirty="0" sz="3400" spc="-80">
                <a:solidFill>
                  <a:srgbClr val="FFFFFF"/>
                </a:solidFill>
                <a:latin typeface="Verdana"/>
                <a:cs typeface="Verdana"/>
              </a:rPr>
              <a:t>flavors,</a:t>
            </a:r>
            <a:r>
              <a:rPr dirty="0" sz="34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70">
                <a:solidFill>
                  <a:srgbClr val="FFFFFF"/>
                </a:solidFill>
                <a:latin typeface="Verdana"/>
                <a:cs typeface="Verdana"/>
              </a:rPr>
              <a:t>organic</a:t>
            </a:r>
            <a:r>
              <a:rPr dirty="0" sz="34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55">
                <a:solidFill>
                  <a:srgbClr val="FFFFFF"/>
                </a:solidFill>
                <a:latin typeface="Verdana"/>
                <a:cs typeface="Verdana"/>
              </a:rPr>
              <a:t>options,</a:t>
            </a:r>
            <a:r>
              <a:rPr dirty="0" sz="34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4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0">
                <a:solidFill>
                  <a:srgbClr val="FFFFFF"/>
                </a:solidFill>
                <a:latin typeface="Verdana"/>
                <a:cs typeface="Verdana"/>
              </a:rPr>
              <a:t>innovative </a:t>
            </a:r>
            <a:r>
              <a:rPr dirty="0" sz="3400" spc="-90">
                <a:solidFill>
                  <a:srgbClr val="FFFFFF"/>
                </a:solidFill>
                <a:latin typeface="Verdana"/>
                <a:cs typeface="Verdana"/>
              </a:rPr>
              <a:t>ingredients,</a:t>
            </a:r>
            <a:r>
              <a:rPr dirty="0" sz="34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75">
                <a:solidFill>
                  <a:srgbClr val="FFFFFF"/>
                </a:solidFill>
                <a:latin typeface="Verdana"/>
                <a:cs typeface="Verdana"/>
              </a:rPr>
              <a:t>appealing</a:t>
            </a:r>
            <a:r>
              <a:rPr dirty="0" sz="34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4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7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4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40">
                <a:solidFill>
                  <a:srgbClr val="FFFFFF"/>
                </a:solidFill>
                <a:latin typeface="Verdana"/>
                <a:cs typeface="Verdana"/>
              </a:rPr>
              <a:t>broader</a:t>
            </a:r>
            <a:r>
              <a:rPr dirty="0" sz="34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0">
                <a:solidFill>
                  <a:srgbClr val="FFFFFF"/>
                </a:solidFill>
                <a:latin typeface="Verdana"/>
                <a:cs typeface="Verdana"/>
              </a:rPr>
              <a:t>consumer </a:t>
            </a:r>
            <a:r>
              <a:rPr dirty="0" sz="3400" spc="-135">
                <a:solidFill>
                  <a:srgbClr val="FFFFFF"/>
                </a:solidFill>
                <a:latin typeface="Verdana"/>
                <a:cs typeface="Verdana"/>
              </a:rPr>
              <a:t>base.</a:t>
            </a:r>
            <a:r>
              <a:rPr dirty="0" sz="34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9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4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60">
                <a:solidFill>
                  <a:srgbClr val="FFFFFF"/>
                </a:solidFill>
                <a:latin typeface="Verdana"/>
                <a:cs typeface="Verdana"/>
              </a:rPr>
              <a:t>convenience,</a:t>
            </a:r>
            <a:r>
              <a:rPr dirty="0" sz="34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35">
                <a:solidFill>
                  <a:srgbClr val="FFFFFF"/>
                </a:solidFill>
                <a:latin typeface="Verdana"/>
                <a:cs typeface="Verdana"/>
              </a:rPr>
              <a:t>nutritional</a:t>
            </a:r>
            <a:r>
              <a:rPr dirty="0" sz="34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30">
                <a:solidFill>
                  <a:srgbClr val="FFFFFF"/>
                </a:solidFill>
                <a:latin typeface="Verdana"/>
                <a:cs typeface="Verdana"/>
              </a:rPr>
              <a:t>value,</a:t>
            </a:r>
            <a:r>
              <a:rPr dirty="0" sz="34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25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3400" spc="-75">
                <a:solidFill>
                  <a:srgbClr val="FFFFFF"/>
                </a:solidFill>
                <a:latin typeface="Verdana"/>
                <a:cs typeface="Verdana"/>
              </a:rPr>
              <a:t>evolving</a:t>
            </a:r>
            <a:r>
              <a:rPr dirty="0" sz="34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product</a:t>
            </a:r>
            <a:r>
              <a:rPr dirty="0" sz="34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50">
                <a:solidFill>
                  <a:srgbClr val="FFFFFF"/>
                </a:solidFill>
                <a:latin typeface="Verdana"/>
                <a:cs typeface="Verdana"/>
              </a:rPr>
              <a:t>offerings</a:t>
            </a:r>
            <a:r>
              <a:rPr dirty="0" sz="34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collectively</a:t>
            </a:r>
            <a:r>
              <a:rPr dirty="0" sz="34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0">
                <a:solidFill>
                  <a:srgbClr val="FFFFFF"/>
                </a:solidFill>
                <a:latin typeface="Verdana"/>
                <a:cs typeface="Verdana"/>
              </a:rPr>
              <a:t>propel </a:t>
            </a:r>
            <a:r>
              <a:rPr dirty="0" sz="34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400" spc="-3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80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3400" spc="-3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55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400" spc="-3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400" spc="-3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80">
                <a:solidFill>
                  <a:srgbClr val="FFFFFF"/>
                </a:solidFill>
                <a:latin typeface="Verdana"/>
                <a:cs typeface="Verdana"/>
              </a:rPr>
              <a:t>Granola</a:t>
            </a:r>
            <a:r>
              <a:rPr dirty="0" sz="3400" spc="-3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85">
                <a:solidFill>
                  <a:srgbClr val="FFFFFF"/>
                </a:solidFill>
                <a:latin typeface="Verdana"/>
                <a:cs typeface="Verdana"/>
              </a:rPr>
              <a:t>Bars</a:t>
            </a:r>
            <a:r>
              <a:rPr dirty="0" sz="3400" spc="-3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0">
                <a:solidFill>
                  <a:srgbClr val="FFFFFF"/>
                </a:solidFill>
                <a:latin typeface="Verdana"/>
                <a:cs typeface="Verdana"/>
              </a:rPr>
              <a:t>Market.</a:t>
            </a:r>
            <a:endParaRPr sz="3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6223802"/>
            <a:ext cx="11346180" cy="2257425"/>
          </a:xfrm>
          <a:custGeom>
            <a:avLst/>
            <a:gdLst/>
            <a:ahLst/>
            <a:cxnLst/>
            <a:rect l="l" t="t" r="r" b="b"/>
            <a:pathLst>
              <a:path w="11346180" h="2257425">
                <a:moveTo>
                  <a:pt x="11059902" y="2257225"/>
                </a:moveTo>
                <a:lnTo>
                  <a:pt x="285728" y="2257225"/>
                </a:lnTo>
                <a:lnTo>
                  <a:pt x="240779" y="2253666"/>
                </a:lnTo>
                <a:lnTo>
                  <a:pt x="197320" y="2243197"/>
                </a:lnTo>
                <a:lnTo>
                  <a:pt x="156141" y="2226138"/>
                </a:lnTo>
                <a:lnTo>
                  <a:pt x="118010" y="2202809"/>
                </a:lnTo>
                <a:lnTo>
                  <a:pt x="83694" y="2173528"/>
                </a:lnTo>
                <a:lnTo>
                  <a:pt x="54411" y="2139213"/>
                </a:lnTo>
                <a:lnTo>
                  <a:pt x="31083" y="2101080"/>
                </a:lnTo>
                <a:lnTo>
                  <a:pt x="14026" y="2059900"/>
                </a:lnTo>
                <a:lnTo>
                  <a:pt x="3559" y="2016443"/>
                </a:lnTo>
                <a:lnTo>
                  <a:pt x="0" y="1971476"/>
                </a:lnTo>
                <a:lnTo>
                  <a:pt x="0" y="285749"/>
                </a:lnTo>
                <a:lnTo>
                  <a:pt x="3559" y="240771"/>
                </a:lnTo>
                <a:lnTo>
                  <a:pt x="14026" y="197312"/>
                </a:lnTo>
                <a:lnTo>
                  <a:pt x="31083" y="156136"/>
                </a:lnTo>
                <a:lnTo>
                  <a:pt x="54411" y="118010"/>
                </a:lnTo>
                <a:lnTo>
                  <a:pt x="83694" y="83697"/>
                </a:lnTo>
                <a:lnTo>
                  <a:pt x="118010" y="54405"/>
                </a:lnTo>
                <a:lnTo>
                  <a:pt x="156141" y="31074"/>
                </a:lnTo>
                <a:lnTo>
                  <a:pt x="197320" y="14020"/>
                </a:lnTo>
                <a:lnTo>
                  <a:pt x="240779" y="3557"/>
                </a:lnTo>
                <a:lnTo>
                  <a:pt x="285748" y="0"/>
                </a:lnTo>
                <a:lnTo>
                  <a:pt x="11059883" y="0"/>
                </a:lnTo>
                <a:lnTo>
                  <a:pt x="11104859" y="3557"/>
                </a:lnTo>
                <a:lnTo>
                  <a:pt x="11148319" y="14020"/>
                </a:lnTo>
                <a:lnTo>
                  <a:pt x="11189494" y="31074"/>
                </a:lnTo>
                <a:lnTo>
                  <a:pt x="11227621" y="54405"/>
                </a:lnTo>
                <a:lnTo>
                  <a:pt x="11261933" y="83697"/>
                </a:lnTo>
                <a:lnTo>
                  <a:pt x="11291214" y="118010"/>
                </a:lnTo>
                <a:lnTo>
                  <a:pt x="11314543" y="156136"/>
                </a:lnTo>
                <a:lnTo>
                  <a:pt x="11331602" y="197312"/>
                </a:lnTo>
                <a:lnTo>
                  <a:pt x="11342071" y="240771"/>
                </a:lnTo>
                <a:lnTo>
                  <a:pt x="11345631" y="285749"/>
                </a:lnTo>
                <a:lnTo>
                  <a:pt x="11345631" y="1971476"/>
                </a:lnTo>
                <a:lnTo>
                  <a:pt x="11342071" y="2016443"/>
                </a:lnTo>
                <a:lnTo>
                  <a:pt x="11331602" y="2059900"/>
                </a:lnTo>
                <a:lnTo>
                  <a:pt x="11314543" y="2101080"/>
                </a:lnTo>
                <a:lnTo>
                  <a:pt x="11291214" y="2139213"/>
                </a:lnTo>
                <a:lnTo>
                  <a:pt x="11261933" y="2173528"/>
                </a:lnTo>
                <a:lnTo>
                  <a:pt x="11227621" y="2202809"/>
                </a:lnTo>
                <a:lnTo>
                  <a:pt x="11189494" y="2226138"/>
                </a:lnTo>
                <a:lnTo>
                  <a:pt x="11148319" y="2243197"/>
                </a:lnTo>
                <a:lnTo>
                  <a:pt x="11104859" y="2253666"/>
                </a:lnTo>
                <a:lnTo>
                  <a:pt x="11059902" y="2257225"/>
                </a:lnTo>
                <a:close/>
              </a:path>
            </a:pathLst>
          </a:custGeom>
          <a:solidFill>
            <a:srgbClr val="5D341A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 descr=""/>
          <p:cNvGrpSpPr/>
          <p:nvPr/>
        </p:nvGrpSpPr>
        <p:grpSpPr>
          <a:xfrm>
            <a:off x="0" y="3394100"/>
            <a:ext cx="11346180" cy="2257425"/>
            <a:chOff x="0" y="3394100"/>
            <a:chExt cx="11346180" cy="2257425"/>
          </a:xfrm>
        </p:grpSpPr>
        <p:sp>
          <p:nvSpPr>
            <p:cNvPr id="5" name="object 5" descr=""/>
            <p:cNvSpPr/>
            <p:nvPr/>
          </p:nvSpPr>
          <p:spPr>
            <a:xfrm>
              <a:off x="0" y="3394100"/>
              <a:ext cx="11346180" cy="2257425"/>
            </a:xfrm>
            <a:custGeom>
              <a:avLst/>
              <a:gdLst/>
              <a:ahLst/>
              <a:cxnLst/>
              <a:rect l="l" t="t" r="r" b="b"/>
              <a:pathLst>
                <a:path w="11346180" h="2257425">
                  <a:moveTo>
                    <a:pt x="11059903" y="2257225"/>
                  </a:moveTo>
                  <a:lnTo>
                    <a:pt x="285728" y="2257225"/>
                  </a:lnTo>
                  <a:lnTo>
                    <a:pt x="240779" y="2253666"/>
                  </a:lnTo>
                  <a:lnTo>
                    <a:pt x="197320" y="2243197"/>
                  </a:lnTo>
                  <a:lnTo>
                    <a:pt x="156141" y="2226138"/>
                  </a:lnTo>
                  <a:lnTo>
                    <a:pt x="118010" y="2202809"/>
                  </a:lnTo>
                  <a:lnTo>
                    <a:pt x="83694" y="2173528"/>
                  </a:lnTo>
                  <a:lnTo>
                    <a:pt x="54411" y="2139201"/>
                  </a:lnTo>
                  <a:lnTo>
                    <a:pt x="31083" y="2101067"/>
                  </a:lnTo>
                  <a:lnTo>
                    <a:pt x="14026" y="2059892"/>
                  </a:lnTo>
                  <a:lnTo>
                    <a:pt x="3559" y="2016440"/>
                  </a:lnTo>
                  <a:lnTo>
                    <a:pt x="0" y="1971476"/>
                  </a:lnTo>
                  <a:lnTo>
                    <a:pt x="0" y="285749"/>
                  </a:lnTo>
                  <a:lnTo>
                    <a:pt x="3559" y="240771"/>
                  </a:lnTo>
                  <a:lnTo>
                    <a:pt x="14026" y="197310"/>
                  </a:lnTo>
                  <a:lnTo>
                    <a:pt x="31083" y="156130"/>
                  </a:lnTo>
                  <a:lnTo>
                    <a:pt x="54411" y="117994"/>
                  </a:lnTo>
                  <a:lnTo>
                    <a:pt x="83694" y="83667"/>
                  </a:lnTo>
                  <a:lnTo>
                    <a:pt x="118010" y="54389"/>
                  </a:lnTo>
                  <a:lnTo>
                    <a:pt x="156141" y="31068"/>
                  </a:lnTo>
                  <a:lnTo>
                    <a:pt x="197320" y="14018"/>
                  </a:lnTo>
                  <a:lnTo>
                    <a:pt x="240779" y="3557"/>
                  </a:lnTo>
                  <a:lnTo>
                    <a:pt x="285749" y="0"/>
                  </a:lnTo>
                  <a:lnTo>
                    <a:pt x="11059882" y="0"/>
                  </a:lnTo>
                  <a:lnTo>
                    <a:pt x="11104859" y="3557"/>
                  </a:lnTo>
                  <a:lnTo>
                    <a:pt x="11148319" y="14018"/>
                  </a:lnTo>
                  <a:lnTo>
                    <a:pt x="11189494" y="31068"/>
                  </a:lnTo>
                  <a:lnTo>
                    <a:pt x="11227621" y="54389"/>
                  </a:lnTo>
                  <a:lnTo>
                    <a:pt x="11261933" y="83667"/>
                  </a:lnTo>
                  <a:lnTo>
                    <a:pt x="11291214" y="117994"/>
                  </a:lnTo>
                  <a:lnTo>
                    <a:pt x="11314543" y="156130"/>
                  </a:lnTo>
                  <a:lnTo>
                    <a:pt x="11331602" y="197310"/>
                  </a:lnTo>
                  <a:lnTo>
                    <a:pt x="11342071" y="240771"/>
                  </a:lnTo>
                  <a:lnTo>
                    <a:pt x="11345631" y="285749"/>
                  </a:lnTo>
                  <a:lnTo>
                    <a:pt x="11345631" y="1971476"/>
                  </a:lnTo>
                  <a:lnTo>
                    <a:pt x="11342071" y="2016440"/>
                  </a:lnTo>
                  <a:lnTo>
                    <a:pt x="11331602" y="2059892"/>
                  </a:lnTo>
                  <a:lnTo>
                    <a:pt x="11314543" y="2101067"/>
                  </a:lnTo>
                  <a:lnTo>
                    <a:pt x="11291214" y="2139201"/>
                  </a:lnTo>
                  <a:lnTo>
                    <a:pt x="11261933" y="2173528"/>
                  </a:lnTo>
                  <a:lnTo>
                    <a:pt x="11227621" y="2202809"/>
                  </a:lnTo>
                  <a:lnTo>
                    <a:pt x="11189494" y="2226138"/>
                  </a:lnTo>
                  <a:lnTo>
                    <a:pt x="11148319" y="2243197"/>
                  </a:lnTo>
                  <a:lnTo>
                    <a:pt x="11104859" y="2253666"/>
                  </a:lnTo>
                  <a:lnTo>
                    <a:pt x="11059903" y="2257225"/>
                  </a:lnTo>
                  <a:close/>
                </a:path>
              </a:pathLst>
            </a:custGeom>
            <a:solidFill>
              <a:srgbClr val="5D341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223846" y="3929486"/>
              <a:ext cx="0" cy="1186815"/>
            </a:xfrm>
            <a:custGeom>
              <a:avLst/>
              <a:gdLst/>
              <a:ahLst/>
              <a:cxnLst/>
              <a:rect l="l" t="t" r="r" b="b"/>
              <a:pathLst>
                <a:path w="0" h="1186814">
                  <a:moveTo>
                    <a:pt x="0" y="1186367"/>
                  </a:moveTo>
                  <a:lnTo>
                    <a:pt x="0" y="0"/>
                  </a:lnTo>
                </a:path>
              </a:pathLst>
            </a:custGeom>
            <a:ln w="476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/>
          <p:nvPr/>
        </p:nvSpPr>
        <p:spPr>
          <a:xfrm>
            <a:off x="3223846" y="6759188"/>
            <a:ext cx="0" cy="1186815"/>
          </a:xfrm>
          <a:custGeom>
            <a:avLst/>
            <a:gdLst/>
            <a:ahLst/>
            <a:cxnLst/>
            <a:rect l="l" t="t" r="r" b="b"/>
            <a:pathLst>
              <a:path w="0" h="1186815">
                <a:moveTo>
                  <a:pt x="0" y="1186367"/>
                </a:moveTo>
                <a:lnTo>
                  <a:pt x="0" y="0"/>
                </a:lnTo>
              </a:path>
            </a:pathLst>
          </a:custGeom>
          <a:ln w="4762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0" y="0"/>
            <a:ext cx="18286730" cy="1285875"/>
          </a:xfrm>
          <a:custGeom>
            <a:avLst/>
            <a:gdLst/>
            <a:ahLst/>
            <a:cxnLst/>
            <a:rect l="l" t="t" r="r" b="b"/>
            <a:pathLst>
              <a:path w="18286730" h="1285875">
                <a:moveTo>
                  <a:pt x="18286596" y="1285384"/>
                </a:moveTo>
                <a:lnTo>
                  <a:pt x="0" y="1285384"/>
                </a:lnTo>
                <a:lnTo>
                  <a:pt x="0" y="0"/>
                </a:lnTo>
                <a:lnTo>
                  <a:pt x="18286596" y="0"/>
                </a:lnTo>
                <a:lnTo>
                  <a:pt x="18286596" y="1285384"/>
                </a:lnTo>
                <a:close/>
              </a:path>
            </a:pathLst>
          </a:custGeom>
          <a:solidFill>
            <a:srgbClr val="43211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5116141" y="3552595"/>
            <a:ext cx="4202430" cy="1763395"/>
          </a:xfrm>
          <a:prstGeom prst="rect">
            <a:avLst/>
          </a:prstGeom>
        </p:spPr>
        <p:txBody>
          <a:bodyPr wrap="square" lIns="0" tIns="141605" rIns="0" bIns="0" rtlCol="0" vert="horz">
            <a:spAutoFit/>
          </a:bodyPr>
          <a:lstStyle/>
          <a:p>
            <a:pPr marL="151765">
              <a:lnSpc>
                <a:spcPct val="100000"/>
              </a:lnSpc>
              <a:spcBef>
                <a:spcPts val="1115"/>
              </a:spcBef>
            </a:pPr>
            <a:r>
              <a:rPr dirty="0" sz="4850" spc="110" b="1">
                <a:solidFill>
                  <a:srgbClr val="FFFFFF"/>
                </a:solidFill>
                <a:latin typeface="Trebuchet MS"/>
                <a:cs typeface="Trebuchet MS"/>
              </a:rPr>
              <a:t>MARKET</a:t>
            </a:r>
            <a:r>
              <a:rPr dirty="0" sz="4850" spc="-16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850" spc="195" b="1">
                <a:solidFill>
                  <a:srgbClr val="FFFFFF"/>
                </a:solidFill>
                <a:latin typeface="Trebuchet MS"/>
                <a:cs typeface="Trebuchet MS"/>
              </a:rPr>
              <a:t>SIZE</a:t>
            </a:r>
            <a:endParaRPr sz="48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19"/>
              </a:spcBef>
            </a:pPr>
            <a:r>
              <a:rPr dirty="0" sz="4850" spc="135" b="1">
                <a:solidFill>
                  <a:srgbClr val="FFFFFF"/>
                </a:solidFill>
                <a:latin typeface="Trebuchet MS"/>
                <a:cs typeface="Trebuchet MS"/>
              </a:rPr>
              <a:t>USD</a:t>
            </a:r>
            <a:r>
              <a:rPr dirty="0" sz="4850" spc="-204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850" spc="-114" b="1">
                <a:solidFill>
                  <a:srgbClr val="FFFFFF"/>
                </a:solidFill>
                <a:latin typeface="Trebuchet MS"/>
                <a:cs typeface="Trebuchet MS"/>
              </a:rPr>
              <a:t>4.8</a:t>
            </a:r>
            <a:r>
              <a:rPr dirty="0" sz="4850" spc="-20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850" spc="-30" b="1">
                <a:solidFill>
                  <a:srgbClr val="FFFFFF"/>
                </a:solidFill>
                <a:latin typeface="Trebuchet MS"/>
                <a:cs typeface="Trebuchet MS"/>
              </a:rPr>
              <a:t>billion</a:t>
            </a:r>
            <a:endParaRPr sz="4850">
              <a:latin typeface="Trebuchet MS"/>
              <a:cs typeface="Trebuchet M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6213853" y="6408693"/>
            <a:ext cx="1621790" cy="176339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09220" marR="5080" indent="-97155">
              <a:lnSpc>
                <a:spcPct val="117600"/>
              </a:lnSpc>
              <a:spcBef>
                <a:spcPts val="90"/>
              </a:spcBef>
            </a:pPr>
            <a:r>
              <a:rPr dirty="0" sz="4850" spc="45" b="1">
                <a:solidFill>
                  <a:srgbClr val="FFFFFF"/>
                </a:solidFill>
                <a:latin typeface="Trebuchet MS"/>
                <a:cs typeface="Trebuchet MS"/>
              </a:rPr>
              <a:t>CAGR </a:t>
            </a:r>
            <a:r>
              <a:rPr dirty="0" sz="4850" spc="35" b="1">
                <a:solidFill>
                  <a:srgbClr val="FFFFFF"/>
                </a:solidFill>
                <a:latin typeface="Trebuchet MS"/>
                <a:cs typeface="Trebuchet MS"/>
              </a:rPr>
              <a:t>5.5%</a:t>
            </a:r>
            <a:endParaRPr sz="4850">
              <a:latin typeface="Trebuchet MS"/>
              <a:cs typeface="Trebuchet M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813263" y="4111193"/>
            <a:ext cx="1451610" cy="7702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4850" spc="-25" b="1">
                <a:solidFill>
                  <a:srgbClr val="FFFFFF"/>
                </a:solidFill>
                <a:latin typeface="Trebuchet MS"/>
                <a:cs typeface="Trebuchet MS"/>
              </a:rPr>
              <a:t>2023</a:t>
            </a:r>
            <a:endParaRPr sz="4850">
              <a:latin typeface="Trebuchet MS"/>
              <a:cs typeface="Trebuchet MS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678050" y="6521571"/>
            <a:ext cx="1722120" cy="14941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ts val="5760"/>
              </a:lnSpc>
              <a:spcBef>
                <a:spcPts val="135"/>
              </a:spcBef>
            </a:pPr>
            <a:r>
              <a:rPr dirty="0" sz="4850" spc="-10" b="1">
                <a:solidFill>
                  <a:srgbClr val="FFFFFF"/>
                </a:solidFill>
                <a:latin typeface="Trebuchet MS"/>
                <a:cs typeface="Trebuchet MS"/>
              </a:rPr>
              <a:t>2023-</a:t>
            </a:r>
            <a:endParaRPr sz="4850">
              <a:latin typeface="Trebuchet MS"/>
              <a:cs typeface="Trebuchet MS"/>
            </a:endParaRPr>
          </a:p>
          <a:p>
            <a:pPr marL="142240">
              <a:lnSpc>
                <a:spcPts val="5760"/>
              </a:lnSpc>
            </a:pPr>
            <a:r>
              <a:rPr dirty="0" sz="4850" spc="-20" b="1">
                <a:solidFill>
                  <a:srgbClr val="FFFFFF"/>
                </a:solidFill>
                <a:latin typeface="Trebuchet MS"/>
                <a:cs typeface="Trebuchet MS"/>
              </a:rPr>
              <a:t>2030</a:t>
            </a:r>
            <a:endParaRPr sz="485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486400">
              <a:lnSpc>
                <a:spcPct val="100000"/>
              </a:lnSpc>
              <a:spcBef>
                <a:spcPts val="100"/>
              </a:spcBef>
            </a:pPr>
            <a:r>
              <a:rPr dirty="0" sz="6500" spc="-245">
                <a:solidFill>
                  <a:srgbClr val="FFFFFF"/>
                </a:solidFill>
              </a:rPr>
              <a:t>KEY</a:t>
            </a:r>
            <a:r>
              <a:rPr dirty="0" sz="6500" spc="-670">
                <a:solidFill>
                  <a:srgbClr val="FFFFFF"/>
                </a:solidFill>
              </a:rPr>
              <a:t> </a:t>
            </a:r>
            <a:r>
              <a:rPr dirty="0" sz="6500" spc="-395">
                <a:solidFill>
                  <a:srgbClr val="FFFFFF"/>
                </a:solidFill>
              </a:rPr>
              <a:t>INSIGHTS</a:t>
            </a:r>
            <a:endParaRPr sz="65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0" y="3616726"/>
            <a:ext cx="11321415" cy="3854450"/>
            <a:chOff x="0" y="3616726"/>
            <a:chExt cx="11321415" cy="3854450"/>
          </a:xfrm>
        </p:grpSpPr>
        <p:sp>
          <p:nvSpPr>
            <p:cNvPr id="4" name="object 4" descr=""/>
            <p:cNvSpPr/>
            <p:nvPr/>
          </p:nvSpPr>
          <p:spPr>
            <a:xfrm>
              <a:off x="3426469" y="3616726"/>
              <a:ext cx="7894955" cy="3854450"/>
            </a:xfrm>
            <a:custGeom>
              <a:avLst/>
              <a:gdLst/>
              <a:ahLst/>
              <a:cxnLst/>
              <a:rect l="l" t="t" r="r" b="b"/>
              <a:pathLst>
                <a:path w="7894955" h="3854450">
                  <a:moveTo>
                    <a:pt x="7791173" y="3854220"/>
                  </a:moveTo>
                  <a:lnTo>
                    <a:pt x="103329" y="3854220"/>
                  </a:lnTo>
                  <a:lnTo>
                    <a:pt x="63187" y="3846087"/>
                  </a:lnTo>
                  <a:lnTo>
                    <a:pt x="30327" y="3823910"/>
                  </a:lnTo>
                  <a:lnTo>
                    <a:pt x="8142" y="3791051"/>
                  </a:lnTo>
                  <a:lnTo>
                    <a:pt x="0" y="3750868"/>
                  </a:lnTo>
                  <a:lnTo>
                    <a:pt x="0" y="103357"/>
                  </a:lnTo>
                  <a:lnTo>
                    <a:pt x="8142" y="63187"/>
                  </a:lnTo>
                  <a:lnTo>
                    <a:pt x="30327" y="30327"/>
                  </a:lnTo>
                  <a:lnTo>
                    <a:pt x="63187" y="8142"/>
                  </a:lnTo>
                  <a:lnTo>
                    <a:pt x="103357" y="0"/>
                  </a:lnTo>
                  <a:lnTo>
                    <a:pt x="7791145" y="0"/>
                  </a:lnTo>
                  <a:lnTo>
                    <a:pt x="7831327" y="8142"/>
                  </a:lnTo>
                  <a:lnTo>
                    <a:pt x="7864186" y="30327"/>
                  </a:lnTo>
                  <a:lnTo>
                    <a:pt x="7886363" y="63187"/>
                  </a:lnTo>
                  <a:lnTo>
                    <a:pt x="7894502" y="103357"/>
                  </a:lnTo>
                  <a:lnTo>
                    <a:pt x="7894502" y="3750868"/>
                  </a:lnTo>
                  <a:lnTo>
                    <a:pt x="7886363" y="3791051"/>
                  </a:lnTo>
                  <a:lnTo>
                    <a:pt x="7864186" y="3823910"/>
                  </a:lnTo>
                  <a:lnTo>
                    <a:pt x="7831327" y="3846087"/>
                  </a:lnTo>
                  <a:lnTo>
                    <a:pt x="7791173" y="3854220"/>
                  </a:lnTo>
                  <a:close/>
                </a:path>
              </a:pathLst>
            </a:custGeom>
            <a:solidFill>
              <a:srgbClr val="434B5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0" y="4856683"/>
              <a:ext cx="5015865" cy="1176655"/>
            </a:xfrm>
            <a:custGeom>
              <a:avLst/>
              <a:gdLst/>
              <a:ahLst/>
              <a:cxnLst/>
              <a:rect l="l" t="t" r="r" b="b"/>
              <a:pathLst>
                <a:path w="5015865" h="1176654">
                  <a:moveTo>
                    <a:pt x="0" y="1176040"/>
                  </a:moveTo>
                  <a:lnTo>
                    <a:pt x="0" y="0"/>
                  </a:lnTo>
                  <a:lnTo>
                    <a:pt x="4593427" y="0"/>
                  </a:lnTo>
                  <a:lnTo>
                    <a:pt x="5015666" y="1176040"/>
                  </a:lnTo>
                  <a:lnTo>
                    <a:pt x="0" y="117604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/>
          <p:nvPr/>
        </p:nvSpPr>
        <p:spPr>
          <a:xfrm>
            <a:off x="0" y="0"/>
            <a:ext cx="18286730" cy="1408430"/>
          </a:xfrm>
          <a:custGeom>
            <a:avLst/>
            <a:gdLst/>
            <a:ahLst/>
            <a:cxnLst/>
            <a:rect l="l" t="t" r="r" b="b"/>
            <a:pathLst>
              <a:path w="18286730" h="1408430">
                <a:moveTo>
                  <a:pt x="18286162" y="1407897"/>
                </a:moveTo>
                <a:lnTo>
                  <a:pt x="0" y="1407897"/>
                </a:lnTo>
                <a:lnTo>
                  <a:pt x="0" y="0"/>
                </a:lnTo>
                <a:lnTo>
                  <a:pt x="18286162" y="0"/>
                </a:lnTo>
                <a:lnTo>
                  <a:pt x="18286162" y="1407897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04151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35">
                <a:solidFill>
                  <a:srgbClr val="FFFFFF"/>
                </a:solidFill>
              </a:rPr>
              <a:t>REVENUE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40">
                <a:solidFill>
                  <a:srgbClr val="FFFFFF"/>
                </a:solidFill>
              </a:rPr>
              <a:t>MARKET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200">
                <a:solidFill>
                  <a:srgbClr val="FFFFFF"/>
                </a:solidFill>
              </a:rPr>
              <a:t>SHARE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0">
                <a:solidFill>
                  <a:srgbClr val="FFFFFF"/>
                </a:solidFill>
              </a:rPr>
              <a:t>BY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80">
                <a:solidFill>
                  <a:srgbClr val="FFFFFF"/>
                </a:solidFill>
              </a:rPr>
              <a:t>SEGMENTS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30">
                <a:solidFill>
                  <a:srgbClr val="FFFFFF"/>
                </a:solidFill>
              </a:rPr>
              <a:t>2022</a:t>
            </a:r>
            <a:endParaRPr sz="6000"/>
          </a:p>
        </p:txBody>
      </p:sp>
      <p:sp>
        <p:nvSpPr>
          <p:cNvPr id="8" name="object 8" descr=""/>
          <p:cNvSpPr txBox="1"/>
          <p:nvPr/>
        </p:nvSpPr>
        <p:spPr>
          <a:xfrm>
            <a:off x="1128054" y="4918728"/>
            <a:ext cx="2759710" cy="1037590"/>
          </a:xfrm>
          <a:prstGeom prst="rect">
            <a:avLst/>
          </a:prstGeom>
        </p:spPr>
        <p:txBody>
          <a:bodyPr wrap="square" lIns="0" tIns="107315" rIns="0" bIns="0" rtlCol="0" vert="horz">
            <a:spAutoFit/>
          </a:bodyPr>
          <a:lstStyle/>
          <a:p>
            <a:pPr marL="419734" marR="5080" indent="-407670">
              <a:lnSpc>
                <a:spcPts val="3610"/>
              </a:lnSpc>
              <a:spcBef>
                <a:spcPts val="845"/>
              </a:spcBef>
            </a:pPr>
            <a:r>
              <a:rPr dirty="0" sz="3600" spc="195">
                <a:solidFill>
                  <a:srgbClr val="43B4BD"/>
                </a:solidFill>
                <a:latin typeface="Trebuchet MS"/>
                <a:cs typeface="Trebuchet MS"/>
              </a:rPr>
              <a:t>Distribution </a:t>
            </a:r>
            <a:r>
              <a:rPr dirty="0" sz="3600" spc="280">
                <a:solidFill>
                  <a:srgbClr val="43B4BD"/>
                </a:solidFill>
                <a:latin typeface="Trebuchet MS"/>
                <a:cs typeface="Trebuchet MS"/>
              </a:rPr>
              <a:t>Channel</a:t>
            </a:r>
            <a:endParaRPr sz="3600">
              <a:latin typeface="Trebuchet MS"/>
              <a:cs typeface="Trebuchet MS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58597" y="4054083"/>
            <a:ext cx="123825" cy="123825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58597" y="4587483"/>
            <a:ext cx="123825" cy="123825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58597" y="5120883"/>
            <a:ext cx="123825" cy="123825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58597" y="5654283"/>
            <a:ext cx="123825" cy="123825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58597" y="6187683"/>
            <a:ext cx="123825" cy="123825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58597" y="6721083"/>
            <a:ext cx="123825" cy="123825"/>
          </a:xfrm>
          <a:prstGeom prst="rect">
            <a:avLst/>
          </a:prstGeom>
        </p:spPr>
      </p:pic>
      <p:sp>
        <p:nvSpPr>
          <p:cNvPr id="15" name="object 15" descr=""/>
          <p:cNvSpPr txBox="1"/>
          <p:nvPr/>
        </p:nvSpPr>
        <p:spPr>
          <a:xfrm>
            <a:off x="5650697" y="3765158"/>
            <a:ext cx="3823335" cy="3225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Supermarkets Hypermarkets </a:t>
            </a:r>
            <a:r>
              <a:rPr dirty="0" sz="3000" spc="55">
                <a:solidFill>
                  <a:srgbClr val="FFFFFF"/>
                </a:solidFill>
                <a:latin typeface="Verdana"/>
                <a:cs typeface="Verdana"/>
              </a:rPr>
              <a:t>Online</a:t>
            </a:r>
            <a:r>
              <a:rPr dirty="0" sz="30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stores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Convenience</a:t>
            </a:r>
            <a:r>
              <a:rPr dirty="0" sz="3000" spc="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Stores 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Specialty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Stores Others</a:t>
            </a:r>
            <a:endParaRPr sz="3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311761"/>
            <a:ext cx="11801489" cy="897254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0" spc="105"/>
              <a:t>Global</a:t>
            </a:r>
            <a:r>
              <a:rPr dirty="0" sz="5000" spc="-135"/>
              <a:t> </a:t>
            </a:r>
            <a:r>
              <a:rPr dirty="0" sz="5000"/>
              <a:t>Granola</a:t>
            </a:r>
            <a:r>
              <a:rPr dirty="0" sz="5000" spc="-130"/>
              <a:t> </a:t>
            </a:r>
            <a:r>
              <a:rPr dirty="0" sz="5000"/>
              <a:t>Bar</a:t>
            </a:r>
            <a:r>
              <a:rPr dirty="0" sz="5000" spc="-130"/>
              <a:t> </a:t>
            </a:r>
            <a:r>
              <a:rPr dirty="0" sz="5000"/>
              <a:t>Market</a:t>
            </a:r>
            <a:r>
              <a:rPr dirty="0" sz="5000" spc="-130"/>
              <a:t> </a:t>
            </a:r>
            <a:r>
              <a:rPr dirty="0" sz="5000"/>
              <a:t>Revenue</a:t>
            </a:r>
            <a:r>
              <a:rPr dirty="0" sz="5000" spc="-135"/>
              <a:t> </a:t>
            </a:r>
            <a:r>
              <a:rPr dirty="0" sz="5000"/>
              <a:t>share</a:t>
            </a:r>
            <a:r>
              <a:rPr dirty="0" sz="5000" spc="-130"/>
              <a:t> </a:t>
            </a:r>
            <a:r>
              <a:rPr dirty="0" sz="5000" spc="135"/>
              <a:t>for</a:t>
            </a:r>
            <a:r>
              <a:rPr dirty="0" sz="5000" spc="-130"/>
              <a:t> </a:t>
            </a:r>
            <a:r>
              <a:rPr dirty="0" sz="5000" spc="-20"/>
              <a:t>2022</a:t>
            </a:r>
            <a:endParaRPr sz="5000"/>
          </a:p>
        </p:txBody>
      </p:sp>
      <p:sp>
        <p:nvSpPr>
          <p:cNvPr id="4" name="object 4" descr=""/>
          <p:cNvSpPr txBox="1"/>
          <p:nvPr/>
        </p:nvSpPr>
        <p:spPr>
          <a:xfrm>
            <a:off x="10433743" y="4745300"/>
            <a:ext cx="6890384" cy="2101850"/>
          </a:xfrm>
          <a:prstGeom prst="rect">
            <a:avLst/>
          </a:prstGeom>
        </p:spPr>
        <p:txBody>
          <a:bodyPr wrap="square" lIns="0" tIns="82550" rIns="0" bIns="0" rtlCol="0" vert="horz">
            <a:spAutoFit/>
          </a:bodyPr>
          <a:lstStyle/>
          <a:p>
            <a:pPr marL="2579370" marR="5080" indent="-2567305">
              <a:lnSpc>
                <a:spcPts val="7950"/>
              </a:lnSpc>
              <a:spcBef>
                <a:spcPts val="650"/>
              </a:spcBef>
            </a:pPr>
            <a:r>
              <a:rPr dirty="0" sz="7000" spc="1570" b="0">
                <a:latin typeface="Yanone Kaffeesatz Thin"/>
                <a:cs typeface="Yanone Kaffeesatz Thin"/>
              </a:rPr>
              <a:t>NORTH</a:t>
            </a:r>
            <a:r>
              <a:rPr dirty="0" sz="7000" spc="560" b="0">
                <a:latin typeface="Yanone Kaffeesatz Thin"/>
                <a:cs typeface="Yanone Kaffeesatz Thin"/>
              </a:rPr>
              <a:t> </a:t>
            </a:r>
            <a:r>
              <a:rPr dirty="0" sz="7000" spc="1535" b="0">
                <a:latin typeface="Yanone Kaffeesatz Thin"/>
                <a:cs typeface="Yanone Kaffeesatz Thin"/>
              </a:rPr>
              <a:t>AMERICA </a:t>
            </a:r>
            <a:r>
              <a:rPr dirty="0" sz="7000" spc="725" b="0">
                <a:latin typeface="Yanone Kaffeesatz Thin"/>
                <a:cs typeface="Yanone Kaffeesatz Thin"/>
              </a:rPr>
              <a:t>38%</a:t>
            </a:r>
            <a:endParaRPr sz="70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5675345" y="1486232"/>
            <a:ext cx="9451975" cy="3483610"/>
          </a:xfrm>
          <a:custGeom>
            <a:avLst/>
            <a:gdLst/>
            <a:ahLst/>
            <a:cxnLst/>
            <a:rect l="l" t="t" r="r" b="b"/>
            <a:pathLst>
              <a:path w="9451975" h="3483610">
                <a:moveTo>
                  <a:pt x="9279821" y="3483588"/>
                </a:moveTo>
                <a:lnTo>
                  <a:pt x="171751" y="3483588"/>
                </a:lnTo>
                <a:lnTo>
                  <a:pt x="126199" y="3477442"/>
                </a:lnTo>
                <a:lnTo>
                  <a:pt x="85185" y="3460093"/>
                </a:lnTo>
                <a:lnTo>
                  <a:pt x="50402" y="3433201"/>
                </a:lnTo>
                <a:lnTo>
                  <a:pt x="23505" y="3398420"/>
                </a:lnTo>
                <a:lnTo>
                  <a:pt x="6152" y="3357403"/>
                </a:lnTo>
                <a:lnTo>
                  <a:pt x="0" y="3311808"/>
                </a:lnTo>
                <a:lnTo>
                  <a:pt x="0" y="171772"/>
                </a:lnTo>
                <a:lnTo>
                  <a:pt x="6152" y="126183"/>
                </a:lnTo>
                <a:lnTo>
                  <a:pt x="23505" y="85171"/>
                </a:lnTo>
                <a:lnTo>
                  <a:pt x="50402" y="50391"/>
                </a:lnTo>
                <a:lnTo>
                  <a:pt x="85185" y="23499"/>
                </a:lnTo>
                <a:lnTo>
                  <a:pt x="126199" y="6150"/>
                </a:lnTo>
                <a:lnTo>
                  <a:pt x="171784" y="0"/>
                </a:lnTo>
                <a:lnTo>
                  <a:pt x="9279788" y="0"/>
                </a:lnTo>
                <a:lnTo>
                  <a:pt x="9325373" y="6150"/>
                </a:lnTo>
                <a:lnTo>
                  <a:pt x="9366387" y="23499"/>
                </a:lnTo>
                <a:lnTo>
                  <a:pt x="9401170" y="50391"/>
                </a:lnTo>
                <a:lnTo>
                  <a:pt x="9428067" y="85171"/>
                </a:lnTo>
                <a:lnTo>
                  <a:pt x="9445420" y="126183"/>
                </a:lnTo>
                <a:lnTo>
                  <a:pt x="9451573" y="171772"/>
                </a:lnTo>
                <a:lnTo>
                  <a:pt x="9451573" y="3311808"/>
                </a:lnTo>
                <a:lnTo>
                  <a:pt x="9445420" y="3357403"/>
                </a:lnTo>
                <a:lnTo>
                  <a:pt x="9428067" y="3398420"/>
                </a:lnTo>
                <a:lnTo>
                  <a:pt x="9401170" y="3433201"/>
                </a:lnTo>
                <a:lnTo>
                  <a:pt x="9366387" y="3460093"/>
                </a:lnTo>
                <a:lnTo>
                  <a:pt x="9325373" y="3477442"/>
                </a:lnTo>
                <a:lnTo>
                  <a:pt x="9279821" y="3483588"/>
                </a:lnTo>
                <a:close/>
              </a:path>
            </a:pathLst>
          </a:custGeom>
          <a:solidFill>
            <a:srgbClr val="1E2F4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4793437" y="5311657"/>
            <a:ext cx="10333355" cy="3907790"/>
          </a:xfrm>
          <a:custGeom>
            <a:avLst/>
            <a:gdLst/>
            <a:ahLst/>
            <a:cxnLst/>
            <a:rect l="l" t="t" r="r" b="b"/>
            <a:pathLst>
              <a:path w="10333355" h="3907790">
                <a:moveTo>
                  <a:pt x="10161921" y="3907383"/>
                </a:moveTo>
                <a:lnTo>
                  <a:pt x="171528" y="3907383"/>
                </a:lnTo>
                <a:lnTo>
                  <a:pt x="126170" y="3901261"/>
                </a:lnTo>
                <a:lnTo>
                  <a:pt x="85163" y="3883908"/>
                </a:lnTo>
                <a:lnTo>
                  <a:pt x="50387" y="3857011"/>
                </a:lnTo>
                <a:lnTo>
                  <a:pt x="23497" y="3822227"/>
                </a:lnTo>
                <a:lnTo>
                  <a:pt x="6150" y="3781214"/>
                </a:lnTo>
                <a:lnTo>
                  <a:pt x="0" y="3735629"/>
                </a:lnTo>
                <a:lnTo>
                  <a:pt x="0" y="171784"/>
                </a:lnTo>
                <a:lnTo>
                  <a:pt x="6150" y="126199"/>
                </a:lnTo>
                <a:lnTo>
                  <a:pt x="23497" y="85185"/>
                </a:lnTo>
                <a:lnTo>
                  <a:pt x="50387" y="50402"/>
                </a:lnTo>
                <a:lnTo>
                  <a:pt x="85163" y="23505"/>
                </a:lnTo>
                <a:lnTo>
                  <a:pt x="126170" y="6152"/>
                </a:lnTo>
                <a:lnTo>
                  <a:pt x="171753" y="0"/>
                </a:lnTo>
                <a:lnTo>
                  <a:pt x="10161696" y="0"/>
                </a:lnTo>
                <a:lnTo>
                  <a:pt x="10207282" y="6152"/>
                </a:lnTo>
                <a:lnTo>
                  <a:pt x="10248295" y="23505"/>
                </a:lnTo>
                <a:lnTo>
                  <a:pt x="10283078" y="50402"/>
                </a:lnTo>
                <a:lnTo>
                  <a:pt x="10309975" y="85185"/>
                </a:lnTo>
                <a:lnTo>
                  <a:pt x="10327328" y="126199"/>
                </a:lnTo>
                <a:lnTo>
                  <a:pt x="10333203" y="169729"/>
                </a:lnTo>
                <a:lnTo>
                  <a:pt x="10333203" y="3737684"/>
                </a:lnTo>
                <a:lnTo>
                  <a:pt x="10327328" y="3781214"/>
                </a:lnTo>
                <a:lnTo>
                  <a:pt x="10309975" y="3822227"/>
                </a:lnTo>
                <a:lnTo>
                  <a:pt x="10283078" y="3857011"/>
                </a:lnTo>
                <a:lnTo>
                  <a:pt x="10248295" y="3883908"/>
                </a:lnTo>
                <a:lnTo>
                  <a:pt x="10207282" y="3901261"/>
                </a:lnTo>
                <a:lnTo>
                  <a:pt x="10161921" y="3907383"/>
                </a:lnTo>
                <a:close/>
              </a:path>
            </a:pathLst>
          </a:custGeom>
          <a:solidFill>
            <a:srgbClr val="DC6B18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" name="object 5" descr=""/>
          <p:cNvGrpSpPr/>
          <p:nvPr/>
        </p:nvGrpSpPr>
        <p:grpSpPr>
          <a:xfrm>
            <a:off x="3466094" y="1486232"/>
            <a:ext cx="11656060" cy="3483610"/>
            <a:chOff x="3466094" y="1486232"/>
            <a:chExt cx="11656060" cy="3483610"/>
          </a:xfrm>
        </p:grpSpPr>
        <p:sp>
          <p:nvSpPr>
            <p:cNvPr id="6" name="object 6" descr=""/>
            <p:cNvSpPr/>
            <p:nvPr/>
          </p:nvSpPr>
          <p:spPr>
            <a:xfrm>
              <a:off x="4793437" y="1486232"/>
              <a:ext cx="10328910" cy="3483610"/>
            </a:xfrm>
            <a:custGeom>
              <a:avLst/>
              <a:gdLst/>
              <a:ahLst/>
              <a:cxnLst/>
              <a:rect l="l" t="t" r="r" b="b"/>
              <a:pathLst>
                <a:path w="10328910" h="3483610">
                  <a:moveTo>
                    <a:pt x="10161729" y="3483588"/>
                  </a:moveTo>
                  <a:lnTo>
                    <a:pt x="171721" y="3483588"/>
                  </a:lnTo>
                  <a:lnTo>
                    <a:pt x="126170" y="3477442"/>
                  </a:lnTo>
                  <a:lnTo>
                    <a:pt x="85163" y="3460093"/>
                  </a:lnTo>
                  <a:lnTo>
                    <a:pt x="50387" y="3433201"/>
                  </a:lnTo>
                  <a:lnTo>
                    <a:pt x="23497" y="3398420"/>
                  </a:lnTo>
                  <a:lnTo>
                    <a:pt x="6150" y="3357403"/>
                  </a:lnTo>
                  <a:lnTo>
                    <a:pt x="0" y="3311808"/>
                  </a:lnTo>
                  <a:lnTo>
                    <a:pt x="0" y="171772"/>
                  </a:lnTo>
                  <a:lnTo>
                    <a:pt x="6150" y="126183"/>
                  </a:lnTo>
                  <a:lnTo>
                    <a:pt x="23497" y="85171"/>
                  </a:lnTo>
                  <a:lnTo>
                    <a:pt x="50387" y="50391"/>
                  </a:lnTo>
                  <a:lnTo>
                    <a:pt x="85163" y="23499"/>
                  </a:lnTo>
                  <a:lnTo>
                    <a:pt x="126170" y="6150"/>
                  </a:lnTo>
                  <a:lnTo>
                    <a:pt x="171754" y="0"/>
                  </a:lnTo>
                  <a:lnTo>
                    <a:pt x="10161696" y="0"/>
                  </a:lnTo>
                  <a:lnTo>
                    <a:pt x="10207282" y="6150"/>
                  </a:lnTo>
                  <a:lnTo>
                    <a:pt x="10248295" y="23499"/>
                  </a:lnTo>
                  <a:lnTo>
                    <a:pt x="10283078" y="50391"/>
                  </a:lnTo>
                  <a:lnTo>
                    <a:pt x="10309975" y="85171"/>
                  </a:lnTo>
                  <a:lnTo>
                    <a:pt x="10327328" y="126183"/>
                  </a:lnTo>
                  <a:lnTo>
                    <a:pt x="10328294" y="133337"/>
                  </a:lnTo>
                  <a:lnTo>
                    <a:pt x="10328294" y="3350249"/>
                  </a:lnTo>
                  <a:lnTo>
                    <a:pt x="10309975" y="3398420"/>
                  </a:lnTo>
                  <a:lnTo>
                    <a:pt x="10283078" y="3433201"/>
                  </a:lnTo>
                  <a:lnTo>
                    <a:pt x="10248295" y="3460093"/>
                  </a:lnTo>
                  <a:lnTo>
                    <a:pt x="10207282" y="3477442"/>
                  </a:lnTo>
                  <a:lnTo>
                    <a:pt x="10161729" y="3483588"/>
                  </a:lnTo>
                  <a:close/>
                </a:path>
              </a:pathLst>
            </a:custGeom>
            <a:solidFill>
              <a:srgbClr val="452A1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466094" y="2025191"/>
              <a:ext cx="2650490" cy="2406015"/>
            </a:xfrm>
            <a:custGeom>
              <a:avLst/>
              <a:gdLst/>
              <a:ahLst/>
              <a:cxnLst/>
              <a:rect l="l" t="t" r="r" b="b"/>
              <a:pathLst>
                <a:path w="2650490" h="2406015">
                  <a:moveTo>
                    <a:pt x="2482870" y="2405655"/>
                  </a:moveTo>
                  <a:lnTo>
                    <a:pt x="171785" y="2405655"/>
                  </a:lnTo>
                  <a:lnTo>
                    <a:pt x="126199" y="2399505"/>
                  </a:lnTo>
                  <a:lnTo>
                    <a:pt x="85185" y="2382157"/>
                  </a:lnTo>
                  <a:lnTo>
                    <a:pt x="50402" y="2355268"/>
                  </a:lnTo>
                  <a:lnTo>
                    <a:pt x="23505" y="2320492"/>
                  </a:lnTo>
                  <a:lnTo>
                    <a:pt x="6152" y="2279484"/>
                  </a:lnTo>
                  <a:lnTo>
                    <a:pt x="0" y="2233901"/>
                  </a:lnTo>
                  <a:lnTo>
                    <a:pt x="0" y="171775"/>
                  </a:lnTo>
                  <a:lnTo>
                    <a:pt x="6152" y="126186"/>
                  </a:lnTo>
                  <a:lnTo>
                    <a:pt x="23505" y="85173"/>
                  </a:lnTo>
                  <a:lnTo>
                    <a:pt x="50402" y="50393"/>
                  </a:lnTo>
                  <a:lnTo>
                    <a:pt x="85185" y="23500"/>
                  </a:lnTo>
                  <a:lnTo>
                    <a:pt x="126199" y="6151"/>
                  </a:lnTo>
                  <a:lnTo>
                    <a:pt x="171784" y="0"/>
                  </a:lnTo>
                  <a:lnTo>
                    <a:pt x="2482870" y="0"/>
                  </a:lnTo>
                  <a:lnTo>
                    <a:pt x="2528467" y="6151"/>
                  </a:lnTo>
                  <a:lnTo>
                    <a:pt x="2569483" y="23500"/>
                  </a:lnTo>
                  <a:lnTo>
                    <a:pt x="2604264" y="50393"/>
                  </a:lnTo>
                  <a:lnTo>
                    <a:pt x="2631156" y="85173"/>
                  </a:lnTo>
                  <a:lnTo>
                    <a:pt x="2648505" y="126186"/>
                  </a:lnTo>
                  <a:lnTo>
                    <a:pt x="2649992" y="137212"/>
                  </a:lnTo>
                  <a:lnTo>
                    <a:pt x="2649992" y="2268460"/>
                  </a:lnTo>
                  <a:lnTo>
                    <a:pt x="2631156" y="2320492"/>
                  </a:lnTo>
                  <a:lnTo>
                    <a:pt x="2604264" y="2355268"/>
                  </a:lnTo>
                  <a:lnTo>
                    <a:pt x="2569483" y="2382157"/>
                  </a:lnTo>
                  <a:lnTo>
                    <a:pt x="2528467" y="2399505"/>
                  </a:lnTo>
                  <a:lnTo>
                    <a:pt x="2482870" y="2405655"/>
                  </a:lnTo>
                  <a:close/>
                </a:path>
              </a:pathLst>
            </a:custGeom>
            <a:solidFill>
              <a:srgbClr val="DC6B1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/>
          <p:nvPr/>
        </p:nvSpPr>
        <p:spPr>
          <a:xfrm>
            <a:off x="3161080" y="5889863"/>
            <a:ext cx="2959735" cy="2406015"/>
          </a:xfrm>
          <a:custGeom>
            <a:avLst/>
            <a:gdLst/>
            <a:ahLst/>
            <a:cxnLst/>
            <a:rect l="l" t="t" r="r" b="b"/>
            <a:pathLst>
              <a:path w="2959735" h="2406015">
                <a:moveTo>
                  <a:pt x="2787883" y="2405664"/>
                </a:moveTo>
                <a:lnTo>
                  <a:pt x="171785" y="2405664"/>
                </a:lnTo>
                <a:lnTo>
                  <a:pt x="126199" y="2399514"/>
                </a:lnTo>
                <a:lnTo>
                  <a:pt x="85185" y="2382166"/>
                </a:lnTo>
                <a:lnTo>
                  <a:pt x="50402" y="2355277"/>
                </a:lnTo>
                <a:lnTo>
                  <a:pt x="23505" y="2320501"/>
                </a:lnTo>
                <a:lnTo>
                  <a:pt x="6152" y="2279493"/>
                </a:lnTo>
                <a:lnTo>
                  <a:pt x="0" y="2233910"/>
                </a:lnTo>
                <a:lnTo>
                  <a:pt x="0" y="171784"/>
                </a:lnTo>
                <a:lnTo>
                  <a:pt x="6152" y="126199"/>
                </a:lnTo>
                <a:lnTo>
                  <a:pt x="23505" y="85185"/>
                </a:lnTo>
                <a:lnTo>
                  <a:pt x="50402" y="50402"/>
                </a:lnTo>
                <a:lnTo>
                  <a:pt x="85185" y="23505"/>
                </a:lnTo>
                <a:lnTo>
                  <a:pt x="126199" y="6152"/>
                </a:lnTo>
                <a:lnTo>
                  <a:pt x="171784" y="0"/>
                </a:lnTo>
                <a:lnTo>
                  <a:pt x="2787884" y="0"/>
                </a:lnTo>
                <a:lnTo>
                  <a:pt x="2833480" y="6152"/>
                </a:lnTo>
                <a:lnTo>
                  <a:pt x="2874496" y="23505"/>
                </a:lnTo>
                <a:lnTo>
                  <a:pt x="2909278" y="50402"/>
                </a:lnTo>
                <a:lnTo>
                  <a:pt x="2936170" y="85185"/>
                </a:lnTo>
                <a:lnTo>
                  <a:pt x="2953518" y="126199"/>
                </a:lnTo>
                <a:lnTo>
                  <a:pt x="2959669" y="171784"/>
                </a:lnTo>
                <a:lnTo>
                  <a:pt x="2959669" y="2233910"/>
                </a:lnTo>
                <a:lnTo>
                  <a:pt x="2953518" y="2279493"/>
                </a:lnTo>
                <a:lnTo>
                  <a:pt x="2936170" y="2320501"/>
                </a:lnTo>
                <a:lnTo>
                  <a:pt x="2909278" y="2355277"/>
                </a:lnTo>
                <a:lnTo>
                  <a:pt x="2874496" y="2382166"/>
                </a:lnTo>
                <a:lnTo>
                  <a:pt x="2833480" y="2399514"/>
                </a:lnTo>
                <a:lnTo>
                  <a:pt x="2787883" y="2405664"/>
                </a:lnTo>
                <a:close/>
              </a:path>
            </a:pathLst>
          </a:custGeom>
          <a:solidFill>
            <a:srgbClr val="452A1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6034399" y="2826001"/>
            <a:ext cx="696595" cy="804545"/>
          </a:xfrm>
          <a:custGeom>
            <a:avLst/>
            <a:gdLst/>
            <a:ahLst/>
            <a:cxnLst/>
            <a:rect l="l" t="t" r="r" b="b"/>
            <a:pathLst>
              <a:path w="696595" h="804545">
                <a:moveTo>
                  <a:pt x="0" y="804036"/>
                </a:moveTo>
                <a:lnTo>
                  <a:pt x="0" y="0"/>
                </a:lnTo>
                <a:lnTo>
                  <a:pt x="696285" y="402012"/>
                </a:lnTo>
                <a:lnTo>
                  <a:pt x="13" y="804036"/>
                </a:lnTo>
                <a:close/>
              </a:path>
            </a:pathLst>
          </a:custGeom>
          <a:solidFill>
            <a:srgbClr val="DC6B1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6034399" y="6690695"/>
            <a:ext cx="696595" cy="804545"/>
          </a:xfrm>
          <a:custGeom>
            <a:avLst/>
            <a:gdLst/>
            <a:ahLst/>
            <a:cxnLst/>
            <a:rect l="l" t="t" r="r" b="b"/>
            <a:pathLst>
              <a:path w="696595" h="804545">
                <a:moveTo>
                  <a:pt x="0" y="804031"/>
                </a:moveTo>
                <a:lnTo>
                  <a:pt x="0" y="0"/>
                </a:lnTo>
                <a:lnTo>
                  <a:pt x="696285" y="402000"/>
                </a:lnTo>
                <a:lnTo>
                  <a:pt x="0" y="804031"/>
                </a:lnTo>
                <a:close/>
              </a:path>
            </a:pathLst>
          </a:custGeom>
          <a:solidFill>
            <a:srgbClr val="452A1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3847141" y="2841027"/>
            <a:ext cx="1892935" cy="5867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650" spc="50">
                <a:solidFill>
                  <a:srgbClr val="FFFFFF"/>
                </a:solidFill>
                <a:latin typeface="Arial Black"/>
                <a:cs typeface="Arial Black"/>
              </a:rPr>
              <a:t>Drivers</a:t>
            </a:r>
            <a:endParaRPr sz="3650">
              <a:latin typeface="Arial Black"/>
              <a:cs typeface="Arial Black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3439595" y="6763770"/>
            <a:ext cx="2707640" cy="5867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650" spc="-10">
                <a:solidFill>
                  <a:srgbClr val="FFFFFF"/>
                </a:solidFill>
                <a:latin typeface="Arial Black"/>
                <a:cs typeface="Arial Black"/>
              </a:rPr>
              <a:t>Restraints</a:t>
            </a:r>
            <a:endParaRPr sz="3650">
              <a:latin typeface="Arial Black"/>
              <a:cs typeface="Arial Black"/>
            </a:endParaRPr>
          </a:p>
        </p:txBody>
      </p:sp>
      <p:pic>
        <p:nvPicPr>
          <p:cNvPr id="13" name="object 1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30826" y="1946912"/>
            <a:ext cx="142875" cy="142875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30826" y="3804287"/>
            <a:ext cx="142875" cy="142875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7473676" y="1613525"/>
            <a:ext cx="6920230" cy="312102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just" marL="12700" marR="394970">
              <a:lnSpc>
                <a:spcPct val="116100"/>
              </a:lnSpc>
              <a:spcBef>
                <a:spcPts val="95"/>
              </a:spcBef>
            </a:pPr>
            <a:r>
              <a:rPr dirty="0" sz="3500" spc="505" b="0">
                <a:solidFill>
                  <a:srgbClr val="FFFFFF"/>
                </a:solidFill>
                <a:latin typeface="Yanone Kaffeesatz Thin"/>
                <a:cs typeface="Yanone Kaffeesatz Thin"/>
              </a:rPr>
              <a:t>Increasing</a:t>
            </a:r>
            <a:r>
              <a:rPr dirty="0" sz="3500" spc="28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515" b="0">
                <a:solidFill>
                  <a:srgbClr val="FFFFFF"/>
                </a:solidFill>
                <a:latin typeface="Yanone Kaffeesatz Thin"/>
                <a:cs typeface="Yanone Kaffeesatz Thin"/>
              </a:rPr>
              <a:t>Health</a:t>
            </a:r>
            <a:r>
              <a:rPr dirty="0" sz="3500" spc="29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509" b="0">
                <a:solidFill>
                  <a:srgbClr val="FFFFFF"/>
                </a:solidFill>
                <a:latin typeface="Yanone Kaffeesatz Thin"/>
                <a:cs typeface="Yanone Kaffeesatz Thin"/>
              </a:rPr>
              <a:t>and</a:t>
            </a:r>
            <a:r>
              <a:rPr dirty="0" sz="3500" spc="28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509" b="0">
                <a:solidFill>
                  <a:srgbClr val="FFFFFF"/>
                </a:solidFill>
                <a:latin typeface="Yanone Kaffeesatz Thin"/>
                <a:cs typeface="Yanone Kaffeesatz Thin"/>
              </a:rPr>
              <a:t>Wellness </a:t>
            </a:r>
            <a:r>
              <a:rPr dirty="0" sz="3500" spc="540" b="0">
                <a:solidFill>
                  <a:srgbClr val="FFFFFF"/>
                </a:solidFill>
                <a:latin typeface="Yanone Kaffeesatz Thin"/>
                <a:cs typeface="Yanone Kaffeesatz Thin"/>
              </a:rPr>
              <a:t>Trends</a:t>
            </a:r>
            <a:r>
              <a:rPr dirty="0" sz="3500" spc="28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409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3500" spc="28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540" b="0">
                <a:solidFill>
                  <a:srgbClr val="FFFFFF"/>
                </a:solidFill>
                <a:latin typeface="Yanone Kaffeesatz Thin"/>
                <a:cs typeface="Yanone Kaffeesatz Thin"/>
              </a:rPr>
              <a:t>Provide</a:t>
            </a:r>
            <a:r>
              <a:rPr dirty="0" sz="3500" spc="28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500" b="0">
                <a:solidFill>
                  <a:srgbClr val="FFFFFF"/>
                </a:solidFill>
                <a:latin typeface="Yanone Kaffeesatz Thin"/>
                <a:cs typeface="Yanone Kaffeesatz Thin"/>
              </a:rPr>
              <a:t>Viable</a:t>
            </a:r>
            <a:r>
              <a:rPr dirty="0" sz="3500" spc="28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495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 </a:t>
            </a:r>
            <a:r>
              <a:rPr dirty="0" sz="3500" spc="434" b="0">
                <a:solidFill>
                  <a:srgbClr val="FFFFFF"/>
                </a:solidFill>
                <a:latin typeface="Yanone Kaffeesatz Thin"/>
                <a:cs typeface="Yanone Kaffeesatz Thin"/>
              </a:rPr>
              <a:t>Output</a:t>
            </a:r>
            <a:endParaRPr sz="3500">
              <a:latin typeface="Yanone Kaffeesatz Thin"/>
              <a:cs typeface="Yanone Kaffeesatz Thin"/>
            </a:endParaRPr>
          </a:p>
          <a:p>
            <a:pPr algn="just" marL="12700" marR="5080">
              <a:lnSpc>
                <a:spcPts val="4880"/>
              </a:lnSpc>
              <a:spcBef>
                <a:spcPts val="90"/>
              </a:spcBef>
            </a:pPr>
            <a:r>
              <a:rPr dirty="0" sz="3500" spc="54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Growing</a:t>
            </a:r>
            <a:r>
              <a:rPr dirty="0" sz="3500" spc="29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490" b="0">
                <a:solidFill>
                  <a:srgbClr val="FFFFFF"/>
                </a:solidFill>
                <a:latin typeface="Yanone Kaffeesatz Thin"/>
                <a:cs typeface="Yanone Kaffeesatz Thin"/>
              </a:rPr>
              <a:t>Innovative</a:t>
            </a:r>
            <a:r>
              <a:rPr dirty="0" sz="3500" spc="29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475" b="0">
                <a:solidFill>
                  <a:srgbClr val="FFFFFF"/>
                </a:solidFill>
                <a:latin typeface="Yanone Kaffeesatz Thin"/>
                <a:cs typeface="Yanone Kaffeesatz Thin"/>
              </a:rPr>
              <a:t>Ingredients</a:t>
            </a:r>
            <a:r>
              <a:rPr dirty="0" sz="3500" spc="29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385" b="0">
                <a:solidFill>
                  <a:srgbClr val="FFFFFF"/>
                </a:solidFill>
                <a:latin typeface="Yanone Kaffeesatz Thin"/>
                <a:cs typeface="Yanone Kaffeesatz Thin"/>
              </a:rPr>
              <a:t>to </a:t>
            </a:r>
            <a:r>
              <a:rPr dirty="0" sz="3500" spc="545" b="0">
                <a:solidFill>
                  <a:srgbClr val="FFFFFF"/>
                </a:solidFill>
                <a:latin typeface="Yanone Kaffeesatz Thin"/>
                <a:cs typeface="Yanone Kaffeesatz Thin"/>
              </a:rPr>
              <a:t>Propel</a:t>
            </a:r>
            <a:r>
              <a:rPr dirty="0" sz="3500" spc="29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505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3500" spc="29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52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3500">
              <a:latin typeface="Yanone Kaffeesatz Thin"/>
              <a:cs typeface="Yanone Kaffeesatz Thin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6718076" y="6579536"/>
            <a:ext cx="7790815" cy="12636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95"/>
              </a:spcBef>
            </a:pPr>
            <a:r>
              <a:rPr dirty="0" sz="3500" spc="505" b="0">
                <a:solidFill>
                  <a:srgbClr val="FFFFFF"/>
                </a:solidFill>
                <a:latin typeface="Yanone Kaffeesatz Thin"/>
                <a:cs typeface="Yanone Kaffeesatz Thin"/>
              </a:rPr>
              <a:t>Increasing</a:t>
            </a:r>
            <a:r>
              <a:rPr dirty="0" sz="3500" spc="30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495" b="0">
                <a:solidFill>
                  <a:srgbClr val="FFFFFF"/>
                </a:solidFill>
                <a:latin typeface="Yanone Kaffeesatz Thin"/>
                <a:cs typeface="Yanone Kaffeesatz Thin"/>
              </a:rPr>
              <a:t>Allergen</a:t>
            </a:r>
            <a:r>
              <a:rPr dirty="0" sz="3500" spc="30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585" b="0">
                <a:solidFill>
                  <a:srgbClr val="FFFFFF"/>
                </a:solidFill>
                <a:latin typeface="Yanone Kaffeesatz Thin"/>
                <a:cs typeface="Yanone Kaffeesatz Thin"/>
              </a:rPr>
              <a:t>Concerns</a:t>
            </a:r>
            <a:r>
              <a:rPr dirty="0" sz="3500" spc="30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480" b="0">
                <a:solidFill>
                  <a:srgbClr val="FFFFFF"/>
                </a:solidFill>
                <a:latin typeface="Yanone Kaffeesatz Thin"/>
                <a:cs typeface="Yanone Kaffeesatz Thin"/>
              </a:rPr>
              <a:t>Restrict </a:t>
            </a:r>
            <a:r>
              <a:rPr dirty="0" sz="3500" spc="505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3500" spc="29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3500" spc="52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35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89236" y="349490"/>
            <a:ext cx="910971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60"/>
              <a:t>AUTHOR'S</a:t>
            </a:r>
            <a:r>
              <a:rPr dirty="0" sz="6000" spc="-570"/>
              <a:t> </a:t>
            </a:r>
            <a:r>
              <a:rPr dirty="0" sz="6000" spc="-135"/>
              <a:t>PERSPECTIVE</a:t>
            </a:r>
            <a:endParaRPr sz="6000"/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2900" y="1904789"/>
            <a:ext cx="123825" cy="123825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2900" y="2971589"/>
            <a:ext cx="123825" cy="123825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2900" y="4571789"/>
            <a:ext cx="123825" cy="123825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42900" y="6171989"/>
            <a:ext cx="123825" cy="123825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42900" y="7772189"/>
            <a:ext cx="123825" cy="123825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635000" y="1615864"/>
            <a:ext cx="9400540" cy="8026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972819">
              <a:lnSpc>
                <a:spcPct val="116700"/>
              </a:lnSpc>
              <a:spcBef>
                <a:spcPts val="95"/>
              </a:spcBef>
            </a:pPr>
            <a:r>
              <a:rPr dirty="0" sz="3000">
                <a:latin typeface="Verdana"/>
                <a:cs typeface="Verdana"/>
              </a:rPr>
              <a:t>The</a:t>
            </a:r>
            <a:r>
              <a:rPr dirty="0" sz="3000" spc="-19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Global</a:t>
            </a:r>
            <a:r>
              <a:rPr dirty="0" sz="3000" spc="-185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Granola</a:t>
            </a:r>
            <a:r>
              <a:rPr dirty="0" sz="3000" spc="-18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Bar</a:t>
            </a:r>
            <a:r>
              <a:rPr dirty="0" sz="3000" spc="-18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Market</a:t>
            </a:r>
            <a:r>
              <a:rPr dirty="0" sz="3000" spc="-185">
                <a:latin typeface="Verdana"/>
                <a:cs typeface="Verdana"/>
              </a:rPr>
              <a:t> </a:t>
            </a:r>
            <a:r>
              <a:rPr dirty="0" sz="3000" spc="-75">
                <a:latin typeface="Verdana"/>
                <a:cs typeface="Verdana"/>
              </a:rPr>
              <a:t>is</a:t>
            </a:r>
            <a:r>
              <a:rPr dirty="0" sz="3000" spc="-19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witnessing </a:t>
            </a:r>
            <a:r>
              <a:rPr dirty="0" sz="3000">
                <a:latin typeface="Verdana"/>
                <a:cs typeface="Verdana"/>
              </a:rPr>
              <a:t>significant</a:t>
            </a:r>
            <a:r>
              <a:rPr dirty="0" sz="3000" spc="-190">
                <a:latin typeface="Verdana"/>
                <a:cs typeface="Verdana"/>
              </a:rPr>
              <a:t> </a:t>
            </a:r>
            <a:r>
              <a:rPr dirty="0" sz="3000" spc="75">
                <a:latin typeface="Verdana"/>
                <a:cs typeface="Verdana"/>
              </a:rPr>
              <a:t>growth</a:t>
            </a:r>
            <a:r>
              <a:rPr dirty="0" sz="3000" spc="-19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in</a:t>
            </a:r>
            <a:r>
              <a:rPr dirty="0" sz="3000" spc="-190">
                <a:latin typeface="Verdana"/>
                <a:cs typeface="Verdana"/>
              </a:rPr>
              <a:t> </a:t>
            </a:r>
            <a:r>
              <a:rPr dirty="0" sz="3000" spc="50">
                <a:latin typeface="Verdana"/>
                <a:cs typeface="Verdana"/>
              </a:rPr>
              <a:t>the</a:t>
            </a:r>
            <a:r>
              <a:rPr dirty="0" sz="3000" spc="-19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near</a:t>
            </a:r>
            <a:r>
              <a:rPr dirty="0" sz="3000" spc="-19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future.</a:t>
            </a:r>
            <a:endParaRPr sz="3000">
              <a:latin typeface="Verdana"/>
              <a:cs typeface="Verdana"/>
            </a:endParaRPr>
          </a:p>
          <a:p>
            <a:pPr marL="12700" marR="612140">
              <a:lnSpc>
                <a:spcPts val="4200"/>
              </a:lnSpc>
              <a:spcBef>
                <a:spcPts val="240"/>
              </a:spcBef>
            </a:pPr>
            <a:r>
              <a:rPr dirty="0" sz="3000">
                <a:latin typeface="Verdana"/>
                <a:cs typeface="Verdana"/>
              </a:rPr>
              <a:t>Fruit</a:t>
            </a:r>
            <a:r>
              <a:rPr dirty="0" sz="3000" spc="-210">
                <a:latin typeface="Verdana"/>
                <a:cs typeface="Verdana"/>
              </a:rPr>
              <a:t> </a:t>
            </a:r>
            <a:r>
              <a:rPr dirty="0" sz="3000" spc="-65">
                <a:latin typeface="Verdana"/>
                <a:cs typeface="Verdana"/>
              </a:rPr>
              <a:t>flavors</a:t>
            </a:r>
            <a:r>
              <a:rPr dirty="0" sz="3000" spc="-210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have</a:t>
            </a:r>
            <a:r>
              <a:rPr dirty="0" sz="3000" spc="-204">
                <a:latin typeface="Verdana"/>
                <a:cs typeface="Verdana"/>
              </a:rPr>
              <a:t> </a:t>
            </a:r>
            <a:r>
              <a:rPr dirty="0" sz="3000" spc="55">
                <a:latin typeface="Verdana"/>
                <a:cs typeface="Verdana"/>
              </a:rPr>
              <a:t>captured</a:t>
            </a:r>
            <a:r>
              <a:rPr dirty="0" sz="3000" spc="-210">
                <a:latin typeface="Verdana"/>
                <a:cs typeface="Verdana"/>
              </a:rPr>
              <a:t> </a:t>
            </a:r>
            <a:r>
              <a:rPr dirty="0" sz="3000" spc="50">
                <a:latin typeface="Verdana"/>
                <a:cs typeface="Verdana"/>
              </a:rPr>
              <a:t>the</a:t>
            </a:r>
            <a:r>
              <a:rPr dirty="0" sz="3000" spc="-204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largest</a:t>
            </a:r>
            <a:r>
              <a:rPr dirty="0" sz="3000" spc="-21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market </a:t>
            </a:r>
            <a:r>
              <a:rPr dirty="0" sz="3000" spc="-25">
                <a:latin typeface="Verdana"/>
                <a:cs typeface="Verdana"/>
              </a:rPr>
              <a:t>share</a:t>
            </a:r>
            <a:r>
              <a:rPr dirty="0" sz="3000" spc="-21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in</a:t>
            </a:r>
            <a:r>
              <a:rPr dirty="0" sz="3000" spc="-210">
                <a:latin typeface="Verdana"/>
                <a:cs typeface="Verdana"/>
              </a:rPr>
              <a:t> </a:t>
            </a:r>
            <a:r>
              <a:rPr dirty="0" sz="3000" spc="50">
                <a:latin typeface="Verdana"/>
                <a:cs typeface="Verdana"/>
              </a:rPr>
              <a:t>the</a:t>
            </a:r>
            <a:r>
              <a:rPr dirty="0" sz="3000" spc="-21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Granola</a:t>
            </a:r>
            <a:r>
              <a:rPr dirty="0" sz="3000" spc="-21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Bars</a:t>
            </a:r>
            <a:r>
              <a:rPr dirty="0" sz="3000" spc="-21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market</a:t>
            </a:r>
            <a:r>
              <a:rPr dirty="0" sz="3000" spc="-210">
                <a:latin typeface="Verdana"/>
                <a:cs typeface="Verdana"/>
              </a:rPr>
              <a:t> </a:t>
            </a:r>
            <a:r>
              <a:rPr dirty="0" sz="3000" spc="90">
                <a:latin typeface="Verdana"/>
                <a:cs typeface="Verdana"/>
              </a:rPr>
              <a:t>due</a:t>
            </a:r>
            <a:r>
              <a:rPr dirty="0" sz="3000" spc="-21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to</a:t>
            </a:r>
            <a:r>
              <a:rPr dirty="0" sz="3000" spc="-21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their </a:t>
            </a:r>
            <a:r>
              <a:rPr dirty="0" sz="3000">
                <a:latin typeface="Verdana"/>
                <a:cs typeface="Verdana"/>
              </a:rPr>
              <a:t>widespread</a:t>
            </a:r>
            <a:r>
              <a:rPr dirty="0" sz="3000" spc="-55">
                <a:latin typeface="Verdana"/>
                <a:cs typeface="Verdana"/>
              </a:rPr>
              <a:t> </a:t>
            </a:r>
            <a:r>
              <a:rPr dirty="0" sz="3000" spc="60">
                <a:latin typeface="Verdana"/>
                <a:cs typeface="Verdana"/>
              </a:rPr>
              <a:t>consumer</a:t>
            </a:r>
            <a:r>
              <a:rPr dirty="0" sz="3000" spc="-55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appeal.</a:t>
            </a:r>
            <a:endParaRPr sz="3000">
              <a:latin typeface="Verdana"/>
              <a:cs typeface="Verdana"/>
            </a:endParaRPr>
          </a:p>
          <a:p>
            <a:pPr marL="12700" marR="365760">
              <a:lnSpc>
                <a:spcPts val="4200"/>
              </a:lnSpc>
            </a:pPr>
            <a:r>
              <a:rPr dirty="0" sz="3000" spc="-55">
                <a:latin typeface="Verdana"/>
                <a:cs typeface="Verdana"/>
              </a:rPr>
              <a:t>Nuts,</a:t>
            </a:r>
            <a:r>
              <a:rPr dirty="0" sz="3000" spc="-240">
                <a:latin typeface="Verdana"/>
                <a:cs typeface="Verdana"/>
              </a:rPr>
              <a:t> </a:t>
            </a:r>
            <a:r>
              <a:rPr dirty="0" sz="3000" spc="60">
                <a:latin typeface="Verdana"/>
                <a:cs typeface="Verdana"/>
              </a:rPr>
              <a:t>such</a:t>
            </a:r>
            <a:r>
              <a:rPr dirty="0" sz="3000" spc="-235">
                <a:latin typeface="Verdana"/>
                <a:cs typeface="Verdana"/>
              </a:rPr>
              <a:t> </a:t>
            </a:r>
            <a:r>
              <a:rPr dirty="0" sz="3000" spc="-80">
                <a:latin typeface="Verdana"/>
                <a:cs typeface="Verdana"/>
              </a:rPr>
              <a:t>as</a:t>
            </a:r>
            <a:r>
              <a:rPr dirty="0" sz="3000" spc="-24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almonds,</a:t>
            </a:r>
            <a:r>
              <a:rPr dirty="0" sz="3000" spc="-235">
                <a:latin typeface="Verdana"/>
                <a:cs typeface="Verdana"/>
              </a:rPr>
              <a:t> </a:t>
            </a:r>
            <a:r>
              <a:rPr dirty="0" sz="3000" spc="-35">
                <a:latin typeface="Verdana"/>
                <a:cs typeface="Verdana"/>
              </a:rPr>
              <a:t>walnuts,</a:t>
            </a:r>
            <a:r>
              <a:rPr dirty="0" sz="3000" spc="-235">
                <a:latin typeface="Verdana"/>
                <a:cs typeface="Verdana"/>
              </a:rPr>
              <a:t> </a:t>
            </a:r>
            <a:r>
              <a:rPr dirty="0" sz="3000" spc="-20">
                <a:latin typeface="Verdana"/>
                <a:cs typeface="Verdana"/>
              </a:rPr>
              <a:t>or</a:t>
            </a:r>
            <a:r>
              <a:rPr dirty="0" sz="3000" spc="-240">
                <a:latin typeface="Verdana"/>
                <a:cs typeface="Verdana"/>
              </a:rPr>
              <a:t> </a:t>
            </a:r>
            <a:r>
              <a:rPr dirty="0" sz="3000" spc="-30">
                <a:latin typeface="Verdana"/>
                <a:cs typeface="Verdana"/>
              </a:rPr>
              <a:t>peanuts,</a:t>
            </a:r>
            <a:r>
              <a:rPr dirty="0" sz="3000" spc="-235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are </a:t>
            </a:r>
            <a:r>
              <a:rPr dirty="0" sz="3000">
                <a:latin typeface="Verdana"/>
                <a:cs typeface="Verdana"/>
              </a:rPr>
              <a:t>rich</a:t>
            </a:r>
            <a:r>
              <a:rPr dirty="0" sz="3000" spc="-21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in</a:t>
            </a:r>
            <a:r>
              <a:rPr dirty="0" sz="3000" spc="-210">
                <a:latin typeface="Verdana"/>
                <a:cs typeface="Verdana"/>
              </a:rPr>
              <a:t> </a:t>
            </a:r>
            <a:r>
              <a:rPr dirty="0" sz="3000" spc="-30">
                <a:latin typeface="Verdana"/>
                <a:cs typeface="Verdana"/>
              </a:rPr>
              <a:t>protein,</a:t>
            </a:r>
            <a:r>
              <a:rPr dirty="0" sz="3000" spc="-21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healthy</a:t>
            </a:r>
            <a:r>
              <a:rPr dirty="0" sz="3000" spc="-215">
                <a:latin typeface="Verdana"/>
                <a:cs typeface="Verdana"/>
              </a:rPr>
              <a:t> </a:t>
            </a:r>
            <a:r>
              <a:rPr dirty="0" sz="3000" spc="-130">
                <a:latin typeface="Verdana"/>
                <a:cs typeface="Verdana"/>
              </a:rPr>
              <a:t>fats,</a:t>
            </a:r>
            <a:r>
              <a:rPr dirty="0" sz="3000" spc="-210">
                <a:latin typeface="Verdana"/>
                <a:cs typeface="Verdana"/>
              </a:rPr>
              <a:t> </a:t>
            </a:r>
            <a:r>
              <a:rPr dirty="0" sz="3000" spc="75">
                <a:latin typeface="Verdana"/>
                <a:cs typeface="Verdana"/>
              </a:rPr>
              <a:t>and</a:t>
            </a:r>
            <a:r>
              <a:rPr dirty="0" sz="3000" spc="-21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essential nutrients.</a:t>
            </a:r>
            <a:endParaRPr sz="3000">
              <a:latin typeface="Verdana"/>
              <a:cs typeface="Verdana"/>
            </a:endParaRPr>
          </a:p>
          <a:p>
            <a:pPr marL="12700" marR="125730">
              <a:lnSpc>
                <a:spcPts val="4200"/>
              </a:lnSpc>
            </a:pPr>
            <a:r>
              <a:rPr dirty="0" sz="3000">
                <a:latin typeface="Verdana"/>
                <a:cs typeface="Verdana"/>
              </a:rPr>
              <a:t>Conventional</a:t>
            </a:r>
            <a:r>
              <a:rPr dirty="0" sz="3000" spc="-14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granola</a:t>
            </a:r>
            <a:r>
              <a:rPr dirty="0" sz="3000" spc="-135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bars</a:t>
            </a:r>
            <a:r>
              <a:rPr dirty="0" sz="3000" spc="-140">
                <a:latin typeface="Verdana"/>
                <a:cs typeface="Verdana"/>
              </a:rPr>
              <a:t> </a:t>
            </a:r>
            <a:r>
              <a:rPr dirty="0" sz="3000" spc="-20">
                <a:latin typeface="Verdana"/>
                <a:cs typeface="Verdana"/>
              </a:rPr>
              <a:t>typically</a:t>
            </a:r>
            <a:r>
              <a:rPr dirty="0" sz="3000" spc="-135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incorporate </a:t>
            </a:r>
            <a:r>
              <a:rPr dirty="0" sz="3000">
                <a:latin typeface="Verdana"/>
                <a:cs typeface="Verdana"/>
              </a:rPr>
              <a:t>traditional</a:t>
            </a:r>
            <a:r>
              <a:rPr dirty="0" sz="3000" spc="-13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ingredients</a:t>
            </a:r>
            <a:r>
              <a:rPr dirty="0" sz="3000" spc="-130">
                <a:latin typeface="Verdana"/>
                <a:cs typeface="Verdana"/>
              </a:rPr>
              <a:t> </a:t>
            </a:r>
            <a:r>
              <a:rPr dirty="0" sz="3000" spc="75">
                <a:latin typeface="Verdana"/>
                <a:cs typeface="Verdana"/>
              </a:rPr>
              <a:t>and</a:t>
            </a:r>
            <a:r>
              <a:rPr dirty="0" sz="3000" spc="-135">
                <a:latin typeface="Verdana"/>
                <a:cs typeface="Verdana"/>
              </a:rPr>
              <a:t> </a:t>
            </a:r>
            <a:r>
              <a:rPr dirty="0" sz="3000" spc="65">
                <a:latin typeface="Verdana"/>
                <a:cs typeface="Verdana"/>
              </a:rPr>
              <a:t>production</a:t>
            </a:r>
            <a:r>
              <a:rPr dirty="0" sz="3000" spc="-13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methods, </a:t>
            </a:r>
            <a:r>
              <a:rPr dirty="0" sz="3000" spc="50">
                <a:latin typeface="Verdana"/>
                <a:cs typeface="Verdana"/>
              </a:rPr>
              <a:t>appealing</a:t>
            </a:r>
            <a:r>
              <a:rPr dirty="0" sz="3000" spc="-19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to</a:t>
            </a:r>
            <a:r>
              <a:rPr dirty="0" sz="3000" spc="-195">
                <a:latin typeface="Verdana"/>
                <a:cs typeface="Verdana"/>
              </a:rPr>
              <a:t> </a:t>
            </a:r>
            <a:r>
              <a:rPr dirty="0" sz="3000" spc="-45">
                <a:latin typeface="Verdana"/>
                <a:cs typeface="Verdana"/>
              </a:rPr>
              <a:t>a</a:t>
            </a:r>
            <a:r>
              <a:rPr dirty="0" sz="3000" spc="-19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broad</a:t>
            </a:r>
            <a:r>
              <a:rPr dirty="0" sz="3000" spc="-195">
                <a:latin typeface="Verdana"/>
                <a:cs typeface="Verdana"/>
              </a:rPr>
              <a:t> </a:t>
            </a:r>
            <a:r>
              <a:rPr dirty="0" sz="3000" spc="60">
                <a:latin typeface="Verdana"/>
                <a:cs typeface="Verdana"/>
              </a:rPr>
              <a:t>consumer</a:t>
            </a:r>
            <a:r>
              <a:rPr dirty="0" sz="3000" spc="-19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base.</a:t>
            </a:r>
            <a:endParaRPr sz="3000">
              <a:latin typeface="Verdana"/>
              <a:cs typeface="Verdana"/>
            </a:endParaRPr>
          </a:p>
          <a:p>
            <a:pPr marL="12700" marR="5080">
              <a:lnSpc>
                <a:spcPts val="4200"/>
              </a:lnSpc>
            </a:pPr>
            <a:r>
              <a:rPr dirty="0" sz="3000">
                <a:latin typeface="Verdana"/>
                <a:cs typeface="Verdana"/>
              </a:rPr>
              <a:t>The</a:t>
            </a:r>
            <a:r>
              <a:rPr dirty="0" sz="3000" spc="-245">
                <a:latin typeface="Verdana"/>
                <a:cs typeface="Verdana"/>
              </a:rPr>
              <a:t> </a:t>
            </a:r>
            <a:r>
              <a:rPr dirty="0" sz="3000" spc="75">
                <a:latin typeface="Verdana"/>
                <a:cs typeface="Verdana"/>
              </a:rPr>
              <a:t>wide</a:t>
            </a:r>
            <a:r>
              <a:rPr dirty="0" sz="3000" spc="-240">
                <a:latin typeface="Verdana"/>
                <a:cs typeface="Verdana"/>
              </a:rPr>
              <a:t> </a:t>
            </a:r>
            <a:r>
              <a:rPr dirty="0" sz="3000" spc="-65">
                <a:latin typeface="Verdana"/>
                <a:cs typeface="Verdana"/>
              </a:rPr>
              <a:t>variety</a:t>
            </a:r>
            <a:r>
              <a:rPr dirty="0" sz="3000" spc="-24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of</a:t>
            </a:r>
            <a:r>
              <a:rPr dirty="0" sz="3000" spc="-240">
                <a:latin typeface="Verdana"/>
                <a:cs typeface="Verdana"/>
              </a:rPr>
              <a:t> </a:t>
            </a:r>
            <a:r>
              <a:rPr dirty="0" sz="3000" spc="-45">
                <a:latin typeface="Verdana"/>
                <a:cs typeface="Verdana"/>
              </a:rPr>
              <a:t>brands,</a:t>
            </a:r>
            <a:r>
              <a:rPr dirty="0" sz="3000" spc="-245">
                <a:latin typeface="Verdana"/>
                <a:cs typeface="Verdana"/>
              </a:rPr>
              <a:t> </a:t>
            </a:r>
            <a:r>
              <a:rPr dirty="0" sz="3000" spc="-114">
                <a:latin typeface="Verdana"/>
                <a:cs typeface="Verdana"/>
              </a:rPr>
              <a:t>flavors,</a:t>
            </a:r>
            <a:r>
              <a:rPr dirty="0" sz="3000" spc="-240">
                <a:latin typeface="Verdana"/>
                <a:cs typeface="Verdana"/>
              </a:rPr>
              <a:t> </a:t>
            </a:r>
            <a:r>
              <a:rPr dirty="0" sz="3000" spc="75">
                <a:latin typeface="Verdana"/>
                <a:cs typeface="Verdana"/>
              </a:rPr>
              <a:t>and</a:t>
            </a:r>
            <a:r>
              <a:rPr dirty="0" sz="3000" spc="-245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specialty </a:t>
            </a:r>
            <a:r>
              <a:rPr dirty="0" sz="3000">
                <a:latin typeface="Verdana"/>
                <a:cs typeface="Verdana"/>
              </a:rPr>
              <a:t>options</a:t>
            </a:r>
            <a:r>
              <a:rPr dirty="0" sz="3000" spc="-210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available</a:t>
            </a:r>
            <a:r>
              <a:rPr dirty="0" sz="3000" spc="-210">
                <a:latin typeface="Verdana"/>
                <a:cs typeface="Verdana"/>
              </a:rPr>
              <a:t> </a:t>
            </a:r>
            <a:r>
              <a:rPr dirty="0" sz="3000" spc="-35">
                <a:latin typeface="Verdana"/>
                <a:cs typeface="Verdana"/>
              </a:rPr>
              <a:t>online,</a:t>
            </a:r>
            <a:r>
              <a:rPr dirty="0" sz="3000" spc="-210">
                <a:latin typeface="Verdana"/>
                <a:cs typeface="Verdana"/>
              </a:rPr>
              <a:t> </a:t>
            </a:r>
            <a:r>
              <a:rPr dirty="0" sz="3000" spc="80">
                <a:latin typeface="Verdana"/>
                <a:cs typeface="Verdana"/>
              </a:rPr>
              <a:t>coupled</a:t>
            </a:r>
            <a:r>
              <a:rPr dirty="0" sz="3000" spc="-210">
                <a:latin typeface="Verdana"/>
                <a:cs typeface="Verdana"/>
              </a:rPr>
              <a:t> </a:t>
            </a:r>
            <a:r>
              <a:rPr dirty="0" sz="3000" spc="70">
                <a:latin typeface="Verdana"/>
                <a:cs typeface="Verdana"/>
              </a:rPr>
              <a:t>with</a:t>
            </a:r>
            <a:r>
              <a:rPr dirty="0" sz="3000" spc="-210">
                <a:latin typeface="Verdana"/>
                <a:cs typeface="Verdana"/>
              </a:rPr>
              <a:t> </a:t>
            </a:r>
            <a:r>
              <a:rPr dirty="0" sz="3000" spc="50">
                <a:latin typeface="Verdana"/>
                <a:cs typeface="Verdana"/>
              </a:rPr>
              <a:t>the</a:t>
            </a:r>
            <a:r>
              <a:rPr dirty="0" sz="3000" spc="-210">
                <a:latin typeface="Verdana"/>
                <a:cs typeface="Verdana"/>
              </a:rPr>
              <a:t> </a:t>
            </a:r>
            <a:r>
              <a:rPr dirty="0" sz="3000" spc="-35">
                <a:latin typeface="Verdana"/>
                <a:cs typeface="Verdana"/>
              </a:rPr>
              <a:t>ease</a:t>
            </a:r>
            <a:r>
              <a:rPr dirty="0" sz="3000" spc="-210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of </a:t>
            </a:r>
            <a:r>
              <a:rPr dirty="0" sz="3000">
                <a:latin typeface="Verdana"/>
                <a:cs typeface="Verdana"/>
              </a:rPr>
              <a:t>doorstep</a:t>
            </a:r>
            <a:r>
              <a:rPr dirty="0" sz="3000" spc="-170">
                <a:latin typeface="Verdana"/>
                <a:cs typeface="Verdana"/>
              </a:rPr>
              <a:t> </a:t>
            </a:r>
            <a:r>
              <a:rPr dirty="0" sz="3000" spc="-85">
                <a:latin typeface="Verdana"/>
                <a:cs typeface="Verdana"/>
              </a:rPr>
              <a:t>delivery,</a:t>
            </a:r>
            <a:r>
              <a:rPr dirty="0" sz="3000" spc="-17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appeals</a:t>
            </a:r>
            <a:r>
              <a:rPr dirty="0" sz="3000" spc="-17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to</a:t>
            </a:r>
            <a:r>
              <a:rPr dirty="0" sz="3000" spc="-170">
                <a:latin typeface="Verdana"/>
                <a:cs typeface="Verdana"/>
              </a:rPr>
              <a:t> </a:t>
            </a:r>
            <a:r>
              <a:rPr dirty="0" sz="3000" spc="-45">
                <a:latin typeface="Verdana"/>
                <a:cs typeface="Verdana"/>
              </a:rPr>
              <a:t>a</a:t>
            </a:r>
            <a:r>
              <a:rPr dirty="0" sz="3000" spc="-17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tech-</a:t>
            </a:r>
            <a:r>
              <a:rPr dirty="0" sz="3000" spc="-130">
                <a:latin typeface="Verdana"/>
                <a:cs typeface="Verdana"/>
              </a:rPr>
              <a:t>savvy</a:t>
            </a:r>
            <a:r>
              <a:rPr dirty="0" sz="3000" spc="-170">
                <a:latin typeface="Verdana"/>
                <a:cs typeface="Verdana"/>
              </a:rPr>
              <a:t> </a:t>
            </a:r>
            <a:r>
              <a:rPr dirty="0" sz="3000" spc="50">
                <a:latin typeface="Verdana"/>
                <a:cs typeface="Verdana"/>
              </a:rPr>
              <a:t>and </a:t>
            </a:r>
            <a:r>
              <a:rPr dirty="0" sz="3000">
                <a:latin typeface="Verdana"/>
                <a:cs typeface="Verdana"/>
              </a:rPr>
              <a:t>time-conscious</a:t>
            </a:r>
            <a:r>
              <a:rPr dirty="0" sz="3000" spc="-60">
                <a:latin typeface="Verdana"/>
                <a:cs typeface="Verdana"/>
              </a:rPr>
              <a:t> </a:t>
            </a:r>
            <a:r>
              <a:rPr dirty="0" sz="3000" spc="60">
                <a:latin typeface="Verdana"/>
                <a:cs typeface="Verdana"/>
              </a:rPr>
              <a:t>consumer</a:t>
            </a:r>
            <a:r>
              <a:rPr dirty="0" sz="3000" spc="-55">
                <a:latin typeface="Verdana"/>
                <a:cs typeface="Verdana"/>
              </a:rPr>
              <a:t> </a:t>
            </a:r>
            <a:r>
              <a:rPr dirty="0" sz="3000" spc="-20">
                <a:latin typeface="Verdana"/>
                <a:cs typeface="Verdana"/>
              </a:rPr>
              <a:t>base</a:t>
            </a:r>
            <a:endParaRPr sz="3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01828" rIns="0" bIns="0" rtlCol="0" vert="horz">
            <a:spAutoFit/>
          </a:bodyPr>
          <a:lstStyle/>
          <a:p>
            <a:pPr marL="5748655">
              <a:lnSpc>
                <a:spcPct val="100000"/>
              </a:lnSpc>
              <a:spcBef>
                <a:spcPts val="100"/>
              </a:spcBef>
            </a:pPr>
            <a:r>
              <a:rPr dirty="0" spc="-235"/>
              <a:t>KEY</a:t>
            </a:r>
            <a:r>
              <a:rPr dirty="0" spc="-695"/>
              <a:t> </a:t>
            </a:r>
            <a:r>
              <a:rPr dirty="0" spc="-80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28517" y="617537"/>
            <a:ext cx="3532504" cy="5549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450" b="1">
                <a:latin typeface="Georgia"/>
                <a:cs typeface="Georgia"/>
              </a:rPr>
              <a:t>For</a:t>
            </a:r>
            <a:r>
              <a:rPr dirty="0" sz="3450" spc="5" b="1">
                <a:latin typeface="Georgia"/>
                <a:cs typeface="Georgia"/>
              </a:rPr>
              <a:t> </a:t>
            </a:r>
            <a:r>
              <a:rPr dirty="0" sz="3450" b="1">
                <a:latin typeface="Georgia"/>
                <a:cs typeface="Georgia"/>
              </a:rPr>
              <a:t>Full</a:t>
            </a:r>
            <a:r>
              <a:rPr dirty="0" sz="3450" spc="5" b="1">
                <a:latin typeface="Georgia"/>
                <a:cs typeface="Georgia"/>
              </a:rPr>
              <a:t> </a:t>
            </a:r>
            <a:r>
              <a:rPr dirty="0" sz="3450" spc="-10" b="1">
                <a:latin typeface="Georgia"/>
                <a:cs typeface="Georgia"/>
              </a:rPr>
              <a:t>Report</a:t>
            </a:r>
            <a:endParaRPr sz="345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925508" y="884260"/>
            <a:ext cx="6436995" cy="148463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50" spc="-585">
                <a:latin typeface="Arial Black"/>
                <a:cs typeface="Arial Black"/>
              </a:rPr>
              <a:t>Contact</a:t>
            </a:r>
            <a:r>
              <a:rPr dirty="0" sz="9550" spc="-925">
                <a:latin typeface="Arial Black"/>
                <a:cs typeface="Arial Black"/>
              </a:rPr>
              <a:t> </a:t>
            </a:r>
            <a:r>
              <a:rPr dirty="0" sz="9550" spc="-810">
                <a:latin typeface="Arial Black"/>
                <a:cs typeface="Arial Black"/>
              </a:rPr>
              <a:t>us</a:t>
            </a:r>
            <a:endParaRPr sz="955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31232" y="2209769"/>
            <a:ext cx="3324240" cy="2114537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278765" rIns="0" bIns="0" rtlCol="0" vert="horz">
            <a:spAutoFit/>
          </a:bodyPr>
          <a:lstStyle/>
          <a:p>
            <a:pPr marL="954405">
              <a:lnSpc>
                <a:spcPct val="100000"/>
              </a:lnSpc>
              <a:spcBef>
                <a:spcPts val="2195"/>
              </a:spcBef>
            </a:pPr>
            <a:r>
              <a:rPr dirty="0"/>
              <a:t>COGNITIVE</a:t>
            </a:r>
            <a:r>
              <a:rPr dirty="0" spc="-45"/>
              <a:t> </a:t>
            </a:r>
            <a:r>
              <a:rPr dirty="0"/>
              <a:t>MARKET</a:t>
            </a:r>
            <a:r>
              <a:rPr dirty="0" spc="-30"/>
              <a:t> </a:t>
            </a:r>
            <a:r>
              <a:rPr dirty="0" spc="-10"/>
              <a:t>RESEARCH</a:t>
            </a:r>
          </a:p>
          <a:p>
            <a:pPr algn="ctr" marR="48260">
              <a:lnSpc>
                <a:spcPct val="100000"/>
              </a:lnSpc>
              <a:spcBef>
                <a:spcPts val="1060"/>
              </a:spcBef>
              <a:tabLst>
                <a:tab pos="1051560" algn="l"/>
                <a:tab pos="1816100" algn="l"/>
                <a:tab pos="5425440" algn="l"/>
                <a:tab pos="5740400" algn="l"/>
                <a:tab pos="6808470" algn="l"/>
              </a:tabLst>
            </a:pPr>
            <a:r>
              <a:rPr dirty="0" sz="3500" spc="240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312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150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020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60" b="0">
                <a:latin typeface="Lato"/>
                <a:cs typeface="Lato"/>
              </a:rPr>
              <a:t>8123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0732</a:t>
            </a:r>
            <a:endParaRPr sz="3500">
              <a:latin typeface="Lato"/>
              <a:cs typeface="Lato"/>
            </a:endParaRPr>
          </a:p>
          <a:p>
            <a:pPr algn="ctr" marR="47625">
              <a:lnSpc>
                <a:spcPct val="100000"/>
              </a:lnSpc>
              <a:spcBef>
                <a:spcPts val="655"/>
              </a:spcBef>
              <a:tabLst>
                <a:tab pos="1488440" algn="l"/>
                <a:tab pos="2883535" algn="l"/>
              </a:tabLst>
            </a:pPr>
            <a:r>
              <a:rPr dirty="0" sz="3500" spc="280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10" b="0">
                <a:latin typeface="Lato"/>
                <a:cs typeface="Lato"/>
              </a:rPr>
              <a:t>(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175" b="0">
                <a:latin typeface="Lato"/>
                <a:cs typeface="Lato"/>
              </a:rPr>
              <a:t>91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983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8611</a:t>
            </a:r>
            <a:endParaRPr sz="3500">
              <a:latin typeface="Lato"/>
              <a:cs typeface="Lato"/>
            </a:endParaRPr>
          </a:p>
          <a:p>
            <a:pPr algn="ctr" marR="830580">
              <a:lnSpc>
                <a:spcPct val="100000"/>
              </a:lnSpc>
              <a:spcBef>
                <a:spcPts val="1060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05" b="0">
                <a:latin typeface="Lato"/>
                <a:cs typeface="Lato"/>
              </a:rPr>
              <a:t> </a:t>
            </a:r>
            <a:r>
              <a:rPr dirty="0" sz="3500" spc="335" b="0">
                <a:latin typeface="Lato"/>
                <a:cs typeface="Lato"/>
              </a:rPr>
              <a:t>cognitivemarketresearch.</a:t>
            </a:r>
            <a:r>
              <a:rPr dirty="0" sz="3500" spc="-500" b="0">
                <a:latin typeface="Lato"/>
                <a:cs typeface="Lato"/>
              </a:rPr>
              <a:t> </a:t>
            </a:r>
            <a:r>
              <a:rPr dirty="0" sz="3500" spc="204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1880"/>
              </a:spcBef>
              <a:tabLst>
                <a:tab pos="2216150" algn="l"/>
                <a:tab pos="3385820" algn="l"/>
                <a:tab pos="4694555" algn="l"/>
                <a:tab pos="6899275" algn="l"/>
                <a:tab pos="7292340" algn="l"/>
              </a:tabLst>
            </a:pPr>
            <a:r>
              <a:rPr dirty="0" sz="4350" spc="350" b="0">
                <a:latin typeface="Lato"/>
                <a:cs typeface="Lato"/>
              </a:rPr>
              <a:t>Access</a:t>
            </a:r>
            <a:r>
              <a:rPr dirty="0" sz="4350" b="0">
                <a:latin typeface="Lato"/>
                <a:cs typeface="Lato"/>
              </a:rPr>
              <a:t>	</a:t>
            </a:r>
            <a:r>
              <a:rPr dirty="0" sz="4350" spc="265" b="0">
                <a:latin typeface="Lato"/>
                <a:cs typeface="Lato"/>
              </a:rPr>
              <a:t>the</a:t>
            </a:r>
            <a:r>
              <a:rPr dirty="0" sz="4350" b="0">
                <a:latin typeface="Lato"/>
                <a:cs typeface="Lato"/>
              </a:rPr>
              <a:t>	</a:t>
            </a:r>
            <a:r>
              <a:rPr dirty="0" sz="4350" spc="305" b="0">
                <a:latin typeface="Lato"/>
                <a:cs typeface="Lato"/>
              </a:rPr>
              <a:t>Full</a:t>
            </a:r>
            <a:r>
              <a:rPr dirty="0" sz="4350" b="0">
                <a:latin typeface="Lato"/>
                <a:cs typeface="Lato"/>
              </a:rPr>
              <a:t>	</a:t>
            </a:r>
            <a:r>
              <a:rPr dirty="0" sz="4350" spc="350" b="0">
                <a:latin typeface="Lato"/>
                <a:cs typeface="Lato"/>
              </a:rPr>
              <a:t>Report</a:t>
            </a:r>
            <a:r>
              <a:rPr dirty="0" sz="4350" b="0">
                <a:latin typeface="Lato"/>
                <a:cs typeface="Lato"/>
              </a:rPr>
              <a:t>	</a:t>
            </a:r>
            <a:r>
              <a:rPr dirty="0" sz="4350" spc="-50" b="0">
                <a:latin typeface="Lato"/>
                <a:cs typeface="Lato"/>
              </a:rPr>
              <a:t>:</a:t>
            </a:r>
            <a:r>
              <a:rPr dirty="0" sz="4350" b="0">
                <a:latin typeface="Lato"/>
                <a:cs typeface="Lato"/>
              </a:rPr>
              <a:t>	</a:t>
            </a:r>
            <a:r>
              <a:rPr dirty="0" u="heavy" sz="4350" spc="405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4"/>
              </a:rPr>
              <a:t>http://tinyurl.com/36585vty </a:t>
            </a:r>
            <a:endParaRPr sz="4350">
              <a:latin typeface="Lato"/>
              <a:cs typeface="Lato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281563" y="9111042"/>
            <a:ext cx="8209915" cy="82867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algn="ctr">
              <a:lnSpc>
                <a:spcPts val="3145"/>
              </a:lnSpc>
              <a:spcBef>
                <a:spcPts val="130"/>
              </a:spcBef>
              <a:tabLst>
                <a:tab pos="1358900" algn="l"/>
                <a:tab pos="2310130" algn="l"/>
                <a:tab pos="3081020" algn="l"/>
              </a:tabLst>
            </a:pPr>
            <a:r>
              <a:rPr dirty="0" sz="2800" spc="229">
                <a:latin typeface="Lato"/>
                <a:cs typeface="Lato"/>
              </a:rPr>
              <a:t>Please</a:t>
            </a:r>
            <a:r>
              <a:rPr dirty="0" sz="2800">
                <a:latin typeface="Lato"/>
                <a:cs typeface="Lato"/>
              </a:rPr>
              <a:t>	</a:t>
            </a:r>
            <a:r>
              <a:rPr dirty="0" sz="2800" spc="204">
                <a:latin typeface="Lato"/>
                <a:cs typeface="Lato"/>
              </a:rPr>
              <a:t>visit</a:t>
            </a:r>
            <a:r>
              <a:rPr dirty="0" sz="2800">
                <a:latin typeface="Lato"/>
                <a:cs typeface="Lato"/>
              </a:rPr>
              <a:t>	</a:t>
            </a:r>
            <a:r>
              <a:rPr dirty="0" sz="2800" spc="170">
                <a:latin typeface="Lato"/>
                <a:cs typeface="Lato"/>
              </a:rPr>
              <a:t>our</a:t>
            </a:r>
            <a:r>
              <a:rPr dirty="0" sz="2800">
                <a:latin typeface="Lato"/>
                <a:cs typeface="Lato"/>
              </a:rPr>
              <a:t>	</a:t>
            </a:r>
            <a:r>
              <a:rPr dirty="0" sz="2800" spc="245">
                <a:latin typeface="Lato"/>
                <a:cs typeface="Lato"/>
              </a:rPr>
              <a:t>website:</a:t>
            </a:r>
            <a:endParaRPr sz="2800">
              <a:latin typeface="Lato"/>
              <a:cs typeface="Lato"/>
            </a:endParaRPr>
          </a:p>
          <a:p>
            <a:pPr algn="ctr">
              <a:lnSpc>
                <a:spcPts val="3145"/>
              </a:lnSpc>
            </a:pPr>
            <a:r>
              <a:rPr dirty="0" u="heavy" sz="2800" spc="27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5"/>
              </a:rPr>
              <a:t>https://www.cognitivemarketresearch.com</a:t>
            </a:r>
            <a:endParaRPr sz="28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Timothy Kessler</dc:creator>
  <cp:keywords>DAF8Gsi9zAg,BAFWDJyds2Y</cp:keywords>
  <dc:title>Granola Bar Market Report</dc:title>
  <dcterms:created xsi:type="dcterms:W3CDTF">2024-02-07T11:31:06Z</dcterms:created>
  <dcterms:modified xsi:type="dcterms:W3CDTF">2024-02-07T11:31:06Z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2024-02-07T00:00:00Z</vt:filetime>
  </property>
  <property fmtid="{D5CDD505-2E9C-101B-9397-08002B2CF9AE}" pid="3" name="Creator">
    <vt:lpwstr>Canva</vt:lpwstr>
  </property>
  <property fmtid="{D5CDD505-2E9C-101B-9397-08002B2CF9AE}" pid="4" name="LastSaved">
    <vt:filetime>2024-02-07T00:00:00Z</vt:filetime>
  </property>
  <property fmtid="{D5CDD505-2E9C-101B-9397-08002B2CF9AE}" pid="5" name="Producer">
    <vt:lpwstr>3-Heights(TM) PDF Security Shell 4.8.25.2 (http://www.pdf-tools.com)</vt:lpwstr>
  </property>
</Properties>
</file>