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jpg"/><Relationship Id="rId11" Type="http://schemas.openxmlformats.org/officeDocument/2006/relationships/image" Target="../media/image11.png"/><Relationship Id="rId12" Type="http://schemas.openxmlformats.org/officeDocument/2006/relationships/image" Target="../media/image12.jpg"/><Relationship Id="rId13" Type="http://schemas.openxmlformats.org/officeDocument/2006/relationships/image" Target="../media/image13.png"/><Relationship Id="rId14" Type="http://schemas.openxmlformats.org/officeDocument/2006/relationships/image" Target="../media/image14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15" y="1573719"/>
            <a:ext cx="10537690" cy="86613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9905" cy="1257300"/>
          </a:xfrm>
          <a:custGeom>
            <a:avLst/>
            <a:gdLst/>
            <a:ahLst/>
            <a:cxnLst/>
            <a:rect l="l" t="t" r="r" b="b"/>
            <a:pathLst>
              <a:path w="18289905" h="1257300">
                <a:moveTo>
                  <a:pt x="18289807" y="1257301"/>
                </a:moveTo>
                <a:lnTo>
                  <a:pt x="0" y="1257301"/>
                </a:lnTo>
                <a:lnTo>
                  <a:pt x="0" y="0"/>
                </a:lnTo>
                <a:lnTo>
                  <a:pt x="18289807" y="0"/>
                </a:lnTo>
                <a:lnTo>
                  <a:pt x="18289807" y="125730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3081" y="277558"/>
            <a:ext cx="16381837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1207" y="2364961"/>
            <a:ext cx="5076840" cy="113347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30883" y="2166137"/>
            <a:ext cx="2552699" cy="143825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325934" y="2128536"/>
            <a:ext cx="3619499" cy="14763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13714" y="3796253"/>
            <a:ext cx="5124449" cy="149540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02823" y="5291556"/>
            <a:ext cx="4171949" cy="193355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655216" y="4130664"/>
            <a:ext cx="5343509" cy="111440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83622" y="5815431"/>
            <a:ext cx="3743339" cy="95249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987546" y="5815431"/>
            <a:ext cx="3971939" cy="95249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403707" y="7520558"/>
            <a:ext cx="5886449" cy="86675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473829" y="7322453"/>
            <a:ext cx="3733799" cy="126682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552145" y="7146340"/>
            <a:ext cx="2735854" cy="1438274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20069" y="8913022"/>
            <a:ext cx="4857749" cy="11048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8634730" cy="10287635"/>
          </a:xfrm>
          <a:custGeom>
            <a:avLst/>
            <a:gdLst/>
            <a:ahLst/>
            <a:cxnLst/>
            <a:rect l="l" t="t" r="r" b="b"/>
            <a:pathLst>
              <a:path w="8634730" h="10287635">
                <a:moveTo>
                  <a:pt x="8634510" y="10287210"/>
                </a:moveTo>
                <a:lnTo>
                  <a:pt x="0" y="10287210"/>
                </a:lnTo>
                <a:lnTo>
                  <a:pt x="0" y="0"/>
                </a:lnTo>
                <a:lnTo>
                  <a:pt x="8634510" y="0"/>
                </a:lnTo>
                <a:lnTo>
                  <a:pt x="8634510" y="10287210"/>
                </a:lnTo>
                <a:close/>
              </a:path>
            </a:pathLst>
          </a:custGeom>
          <a:solidFill>
            <a:srgbClr val="4B6A10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82273"/>
            <a:ext cx="17002587" cy="2156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16528" y="2847609"/>
            <a:ext cx="9092565" cy="669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png"/><Relationship Id="rId4" Type="http://schemas.openxmlformats.org/officeDocument/2006/relationships/hyperlink" Target="http://tinyurl.com/mt428hkk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6804" y="2992132"/>
            <a:ext cx="8295640" cy="430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815"/>
              </a:lnSpc>
              <a:spcBef>
                <a:spcPts val="100"/>
              </a:spcBef>
            </a:pPr>
            <a:r>
              <a:rPr dirty="0" sz="8000" spc="-10">
                <a:solidFill>
                  <a:srgbClr val="FFFFFF"/>
                </a:solidFill>
                <a:latin typeface="Lato"/>
                <a:cs typeface="Lato"/>
              </a:rPr>
              <a:t>GLOBAL</a:t>
            </a:r>
            <a:endParaRPr sz="8000">
              <a:latin typeface="Lato"/>
              <a:cs typeface="Lato"/>
            </a:endParaRPr>
          </a:p>
          <a:p>
            <a:pPr marL="12700" marR="5080">
              <a:lnSpc>
                <a:spcPts val="8030"/>
              </a:lnSpc>
              <a:spcBef>
                <a:spcPts val="785"/>
              </a:spcBef>
            </a:pPr>
            <a:r>
              <a:rPr dirty="0" sz="8000">
                <a:solidFill>
                  <a:srgbClr val="FFFFFF"/>
                </a:solidFill>
                <a:latin typeface="Lato"/>
                <a:cs typeface="Lato"/>
              </a:rPr>
              <a:t>GOLF</a:t>
            </a:r>
            <a:r>
              <a:rPr dirty="0" sz="8000" spc="-16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8000" spc="-10">
                <a:solidFill>
                  <a:srgbClr val="FFFFFF"/>
                </a:solidFill>
                <a:latin typeface="Lato"/>
                <a:cs typeface="Lato"/>
              </a:rPr>
              <a:t>TROLLEY </a:t>
            </a:r>
            <a:r>
              <a:rPr dirty="0" sz="8000">
                <a:solidFill>
                  <a:srgbClr val="FFFFFF"/>
                </a:solidFill>
                <a:latin typeface="Lato"/>
                <a:cs typeface="Lato"/>
              </a:rPr>
              <a:t>MARKET</a:t>
            </a:r>
            <a:r>
              <a:rPr dirty="0" sz="8000" spc="-17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8000" spc="-10">
                <a:solidFill>
                  <a:srgbClr val="FFFFFF"/>
                </a:solidFill>
                <a:latin typeface="Lato"/>
                <a:cs typeface="Lato"/>
              </a:rPr>
              <a:t>REPORT </a:t>
            </a:r>
            <a:r>
              <a:rPr dirty="0" sz="8000" spc="-20">
                <a:solidFill>
                  <a:srgbClr val="FFFFFF"/>
                </a:solidFill>
                <a:latin typeface="Lato"/>
                <a:cs typeface="Lato"/>
              </a:rPr>
              <a:t>2024</a:t>
            </a:r>
            <a:endParaRPr sz="8000">
              <a:latin typeface="Lato"/>
              <a:cs typeface="Lat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26972" y="9418508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8232282" y="1564453"/>
            <a:ext cx="9881870" cy="8187055"/>
          </a:xfrm>
          <a:custGeom>
            <a:avLst/>
            <a:gdLst/>
            <a:ahLst/>
            <a:cxnLst/>
            <a:rect l="l" t="t" r="r" b="b"/>
            <a:pathLst>
              <a:path w="9881869" h="8187055">
                <a:moveTo>
                  <a:pt x="9400337" y="8186769"/>
                </a:moveTo>
                <a:lnTo>
                  <a:pt x="485759" y="8186769"/>
                </a:lnTo>
                <a:lnTo>
                  <a:pt x="437745" y="8184392"/>
                </a:lnTo>
                <a:lnTo>
                  <a:pt x="390543" y="8177350"/>
                </a:lnTo>
                <a:lnTo>
                  <a:pt x="344474" y="8165773"/>
                </a:lnTo>
                <a:lnTo>
                  <a:pt x="299854" y="8149793"/>
                </a:lnTo>
                <a:lnTo>
                  <a:pt x="257003" y="8129543"/>
                </a:lnTo>
                <a:lnTo>
                  <a:pt x="216240" y="8105155"/>
                </a:lnTo>
                <a:lnTo>
                  <a:pt x="177882" y="8076759"/>
                </a:lnTo>
                <a:lnTo>
                  <a:pt x="142249" y="8044489"/>
                </a:lnTo>
                <a:lnTo>
                  <a:pt x="109989" y="8008856"/>
                </a:lnTo>
                <a:lnTo>
                  <a:pt x="81601" y="7970499"/>
                </a:lnTo>
                <a:lnTo>
                  <a:pt x="57218" y="7929735"/>
                </a:lnTo>
                <a:lnTo>
                  <a:pt x="36972" y="7886884"/>
                </a:lnTo>
                <a:lnTo>
                  <a:pt x="20994" y="7842265"/>
                </a:lnTo>
                <a:lnTo>
                  <a:pt x="9419" y="7796195"/>
                </a:lnTo>
                <a:lnTo>
                  <a:pt x="2376" y="7748993"/>
                </a:lnTo>
                <a:lnTo>
                  <a:pt x="0" y="7700983"/>
                </a:lnTo>
                <a:lnTo>
                  <a:pt x="0" y="485771"/>
                </a:lnTo>
                <a:lnTo>
                  <a:pt x="2376" y="437761"/>
                </a:lnTo>
                <a:lnTo>
                  <a:pt x="9419" y="390562"/>
                </a:lnTo>
                <a:lnTo>
                  <a:pt x="20994" y="344494"/>
                </a:lnTo>
                <a:lnTo>
                  <a:pt x="36972" y="299876"/>
                </a:lnTo>
                <a:lnTo>
                  <a:pt x="57218" y="257027"/>
                </a:lnTo>
                <a:lnTo>
                  <a:pt x="81601" y="216266"/>
                </a:lnTo>
                <a:lnTo>
                  <a:pt x="109989" y="177911"/>
                </a:lnTo>
                <a:lnTo>
                  <a:pt x="142249" y="142280"/>
                </a:lnTo>
                <a:lnTo>
                  <a:pt x="177882" y="110010"/>
                </a:lnTo>
                <a:lnTo>
                  <a:pt x="216240" y="81615"/>
                </a:lnTo>
                <a:lnTo>
                  <a:pt x="257003" y="57227"/>
                </a:lnTo>
                <a:lnTo>
                  <a:pt x="299854" y="36977"/>
                </a:lnTo>
                <a:lnTo>
                  <a:pt x="344474" y="20997"/>
                </a:lnTo>
                <a:lnTo>
                  <a:pt x="390543" y="9420"/>
                </a:lnTo>
                <a:lnTo>
                  <a:pt x="437745" y="2376"/>
                </a:lnTo>
                <a:lnTo>
                  <a:pt x="485758" y="0"/>
                </a:lnTo>
                <a:lnTo>
                  <a:pt x="9400337" y="0"/>
                </a:lnTo>
                <a:lnTo>
                  <a:pt x="9448351" y="2376"/>
                </a:lnTo>
                <a:lnTo>
                  <a:pt x="9495552" y="9420"/>
                </a:lnTo>
                <a:lnTo>
                  <a:pt x="9541621" y="20997"/>
                </a:lnTo>
                <a:lnTo>
                  <a:pt x="9586238" y="36977"/>
                </a:lnTo>
                <a:lnTo>
                  <a:pt x="9629085" y="57227"/>
                </a:lnTo>
                <a:lnTo>
                  <a:pt x="9669843" y="81615"/>
                </a:lnTo>
                <a:lnTo>
                  <a:pt x="9708193" y="110010"/>
                </a:lnTo>
                <a:lnTo>
                  <a:pt x="9743816" y="142280"/>
                </a:lnTo>
                <a:lnTo>
                  <a:pt x="9776086" y="177911"/>
                </a:lnTo>
                <a:lnTo>
                  <a:pt x="9804482" y="216266"/>
                </a:lnTo>
                <a:lnTo>
                  <a:pt x="9828870" y="257027"/>
                </a:lnTo>
                <a:lnTo>
                  <a:pt x="9849120" y="299876"/>
                </a:lnTo>
                <a:lnTo>
                  <a:pt x="9865100" y="344494"/>
                </a:lnTo>
                <a:lnTo>
                  <a:pt x="9876677" y="390562"/>
                </a:lnTo>
                <a:lnTo>
                  <a:pt x="9881702" y="424238"/>
                </a:lnTo>
                <a:lnTo>
                  <a:pt x="9881702" y="7762518"/>
                </a:lnTo>
                <a:lnTo>
                  <a:pt x="9865100" y="7842265"/>
                </a:lnTo>
                <a:lnTo>
                  <a:pt x="9849120" y="7886884"/>
                </a:lnTo>
                <a:lnTo>
                  <a:pt x="9828870" y="7929735"/>
                </a:lnTo>
                <a:lnTo>
                  <a:pt x="9804482" y="7970499"/>
                </a:lnTo>
                <a:lnTo>
                  <a:pt x="9776086" y="8008856"/>
                </a:lnTo>
                <a:lnTo>
                  <a:pt x="9743816" y="8044489"/>
                </a:lnTo>
                <a:lnTo>
                  <a:pt x="9708193" y="8076759"/>
                </a:lnTo>
                <a:lnTo>
                  <a:pt x="9669843" y="8105155"/>
                </a:lnTo>
                <a:lnTo>
                  <a:pt x="9629085" y="8129543"/>
                </a:lnTo>
                <a:lnTo>
                  <a:pt x="9586238" y="8149793"/>
                </a:lnTo>
                <a:lnTo>
                  <a:pt x="9541621" y="8165773"/>
                </a:lnTo>
                <a:lnTo>
                  <a:pt x="9495552" y="8177350"/>
                </a:lnTo>
                <a:lnTo>
                  <a:pt x="9448351" y="8184392"/>
                </a:lnTo>
                <a:lnTo>
                  <a:pt x="9400337" y="8186769"/>
                </a:lnTo>
                <a:close/>
              </a:path>
            </a:pathLst>
          </a:custGeom>
          <a:solidFill>
            <a:srgbClr val="3956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099255" y="1737191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0">
                <a:solidFill>
                  <a:srgbClr val="FFFFFF"/>
                </a:solidFill>
                <a:latin typeface="Arial"/>
                <a:cs typeface="Arial"/>
              </a:rPr>
              <a:t>INTRODUCTION</a:t>
            </a:r>
            <a:endParaRPr sz="6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65"/>
              <a:t> </a:t>
            </a:r>
            <a:r>
              <a:rPr dirty="0" spc="130"/>
              <a:t>substantial</a:t>
            </a:r>
            <a:r>
              <a:rPr dirty="0" spc="-65"/>
              <a:t> </a:t>
            </a:r>
            <a:r>
              <a:rPr dirty="0" spc="165"/>
              <a:t>growth</a:t>
            </a:r>
            <a:r>
              <a:rPr dirty="0" spc="-65"/>
              <a:t> </a:t>
            </a:r>
            <a:r>
              <a:rPr dirty="0" spc="140"/>
              <a:t>in</a:t>
            </a:r>
            <a:r>
              <a:rPr dirty="0" spc="-65"/>
              <a:t> </a:t>
            </a:r>
            <a:r>
              <a:rPr dirty="0" spc="180"/>
              <a:t>the</a:t>
            </a:r>
            <a:r>
              <a:rPr dirty="0" spc="-60"/>
              <a:t> </a:t>
            </a:r>
            <a:r>
              <a:rPr dirty="0" spc="150"/>
              <a:t>golf</a:t>
            </a:r>
            <a:r>
              <a:rPr dirty="0" spc="-65"/>
              <a:t> </a:t>
            </a:r>
            <a:r>
              <a:rPr dirty="0" spc="185"/>
              <a:t>trolley</a:t>
            </a:r>
            <a:r>
              <a:rPr dirty="0" spc="-65"/>
              <a:t> </a:t>
            </a:r>
            <a:r>
              <a:rPr dirty="0" spc="135"/>
              <a:t>market</a:t>
            </a:r>
            <a:r>
              <a:rPr dirty="0" spc="-65"/>
              <a:t> </a:t>
            </a:r>
            <a:r>
              <a:rPr dirty="0" spc="25"/>
              <a:t>is </a:t>
            </a:r>
            <a:r>
              <a:rPr dirty="0" spc="160"/>
              <a:t>primarily</a:t>
            </a:r>
            <a:r>
              <a:rPr dirty="0" spc="-85"/>
              <a:t> </a:t>
            </a:r>
            <a:r>
              <a:rPr dirty="0" spc="150"/>
              <a:t>fueled</a:t>
            </a:r>
            <a:r>
              <a:rPr dirty="0" spc="-80"/>
              <a:t> </a:t>
            </a:r>
            <a:r>
              <a:rPr dirty="0" spc="195"/>
              <a:t>by</a:t>
            </a:r>
            <a:r>
              <a:rPr dirty="0" spc="-80"/>
              <a:t> </a:t>
            </a:r>
            <a:r>
              <a:rPr dirty="0" spc="180"/>
              <a:t>the</a:t>
            </a:r>
            <a:r>
              <a:rPr dirty="0" spc="-85"/>
              <a:t> </a:t>
            </a:r>
            <a:r>
              <a:rPr dirty="0" spc="90"/>
              <a:t>increasing</a:t>
            </a:r>
            <a:r>
              <a:rPr dirty="0" spc="-80"/>
              <a:t> </a:t>
            </a:r>
            <a:r>
              <a:rPr dirty="0" spc="175"/>
              <a:t>popularity</a:t>
            </a:r>
            <a:r>
              <a:rPr dirty="0" spc="-80"/>
              <a:t> </a:t>
            </a:r>
            <a:r>
              <a:rPr dirty="0" spc="220"/>
              <a:t>of</a:t>
            </a:r>
            <a:r>
              <a:rPr dirty="0" spc="-80"/>
              <a:t> </a:t>
            </a:r>
            <a:r>
              <a:rPr dirty="0" spc="150"/>
              <a:t>golf</a:t>
            </a:r>
            <a:r>
              <a:rPr dirty="0" spc="-85"/>
              <a:t> </a:t>
            </a:r>
            <a:r>
              <a:rPr dirty="0" spc="-25"/>
              <a:t>as </a:t>
            </a:r>
            <a:r>
              <a:rPr dirty="0"/>
              <a:t>a</a:t>
            </a:r>
            <a:r>
              <a:rPr dirty="0" spc="-70"/>
              <a:t> </a:t>
            </a:r>
            <a:r>
              <a:rPr dirty="0" spc="130"/>
              <a:t>recreational</a:t>
            </a:r>
            <a:r>
              <a:rPr dirty="0" spc="-70"/>
              <a:t> </a:t>
            </a:r>
            <a:r>
              <a:rPr dirty="0" spc="150"/>
              <a:t>activity,</a:t>
            </a:r>
            <a:r>
              <a:rPr dirty="0" spc="-70"/>
              <a:t> </a:t>
            </a:r>
            <a:r>
              <a:rPr dirty="0" spc="155"/>
              <a:t>driven</a:t>
            </a:r>
            <a:r>
              <a:rPr dirty="0" spc="-70"/>
              <a:t> </a:t>
            </a:r>
            <a:r>
              <a:rPr dirty="0" spc="195"/>
              <a:t>by</a:t>
            </a:r>
            <a:r>
              <a:rPr dirty="0" spc="-70"/>
              <a:t> </a:t>
            </a:r>
            <a:r>
              <a:rPr dirty="0" spc="145"/>
              <a:t>its</a:t>
            </a:r>
            <a:r>
              <a:rPr dirty="0" spc="-70"/>
              <a:t> </a:t>
            </a:r>
            <a:r>
              <a:rPr dirty="0" spc="155"/>
              <a:t>transition</a:t>
            </a:r>
            <a:r>
              <a:rPr dirty="0" spc="-70"/>
              <a:t> </a:t>
            </a:r>
            <a:r>
              <a:rPr dirty="0" spc="215"/>
              <a:t>from</a:t>
            </a:r>
            <a:r>
              <a:rPr dirty="0" spc="-70"/>
              <a:t> </a:t>
            </a:r>
            <a:r>
              <a:rPr dirty="0" spc="-50"/>
              <a:t>a </a:t>
            </a:r>
            <a:r>
              <a:rPr dirty="0" spc="175"/>
              <a:t>competitive</a:t>
            </a:r>
            <a:r>
              <a:rPr dirty="0" spc="-85"/>
              <a:t> </a:t>
            </a:r>
            <a:r>
              <a:rPr dirty="0" spc="185"/>
              <a:t>sport</a:t>
            </a:r>
            <a:r>
              <a:rPr dirty="0" spc="-85"/>
              <a:t> </a:t>
            </a:r>
            <a:r>
              <a:rPr dirty="0" spc="254"/>
              <a:t>to</a:t>
            </a:r>
            <a:r>
              <a:rPr dirty="0" spc="-80"/>
              <a:t> </a:t>
            </a:r>
            <a:r>
              <a:rPr dirty="0"/>
              <a:t>a</a:t>
            </a:r>
            <a:r>
              <a:rPr dirty="0" spc="-85"/>
              <a:t> </a:t>
            </a:r>
            <a:r>
              <a:rPr dirty="0" spc="145"/>
              <a:t>widely</a:t>
            </a:r>
            <a:r>
              <a:rPr dirty="0" spc="-80"/>
              <a:t> </a:t>
            </a:r>
            <a:r>
              <a:rPr dirty="0" spc="135"/>
              <a:t>embraced</a:t>
            </a:r>
            <a:r>
              <a:rPr dirty="0" spc="-85"/>
              <a:t> </a:t>
            </a:r>
            <a:r>
              <a:rPr dirty="0" spc="90"/>
              <a:t>leisure</a:t>
            </a:r>
            <a:r>
              <a:rPr dirty="0" spc="140"/>
              <a:t> pursuit,</a:t>
            </a:r>
            <a:r>
              <a:rPr dirty="0" spc="-80"/>
              <a:t> </a:t>
            </a:r>
            <a:r>
              <a:rPr dirty="0" spc="95"/>
              <a:t>leading</a:t>
            </a:r>
            <a:r>
              <a:rPr dirty="0" spc="-75"/>
              <a:t> </a:t>
            </a:r>
            <a:r>
              <a:rPr dirty="0" spc="254"/>
              <a:t>to</a:t>
            </a:r>
            <a:r>
              <a:rPr dirty="0" spc="-75"/>
              <a:t> </a:t>
            </a:r>
            <a:r>
              <a:rPr dirty="0" spc="125"/>
              <a:t>heightened</a:t>
            </a:r>
            <a:r>
              <a:rPr dirty="0" spc="-75"/>
              <a:t> </a:t>
            </a:r>
            <a:r>
              <a:rPr dirty="0" spc="140"/>
              <a:t>demand</a:t>
            </a:r>
            <a:r>
              <a:rPr dirty="0" spc="-75"/>
              <a:t> </a:t>
            </a:r>
            <a:r>
              <a:rPr dirty="0" spc="215"/>
              <a:t>for</a:t>
            </a:r>
            <a:r>
              <a:rPr dirty="0" spc="-75"/>
              <a:t> </a:t>
            </a:r>
            <a:r>
              <a:rPr dirty="0" spc="155"/>
              <a:t>efficient </a:t>
            </a:r>
            <a:r>
              <a:rPr dirty="0" spc="80"/>
              <a:t>means</a:t>
            </a:r>
            <a:r>
              <a:rPr dirty="0" spc="-75"/>
              <a:t> </a:t>
            </a:r>
            <a:r>
              <a:rPr dirty="0" spc="220"/>
              <a:t>of</a:t>
            </a:r>
            <a:r>
              <a:rPr dirty="0" spc="-75"/>
              <a:t> </a:t>
            </a:r>
            <a:r>
              <a:rPr dirty="0" spc="120"/>
              <a:t>traversing</a:t>
            </a:r>
            <a:r>
              <a:rPr dirty="0" spc="-75"/>
              <a:t> </a:t>
            </a:r>
            <a:r>
              <a:rPr dirty="0" spc="150"/>
              <a:t>golf</a:t>
            </a:r>
            <a:r>
              <a:rPr dirty="0" spc="-75"/>
              <a:t> </a:t>
            </a:r>
            <a:r>
              <a:rPr dirty="0" spc="75"/>
              <a:t>courses.</a:t>
            </a:r>
            <a:r>
              <a:rPr dirty="0" spc="-70"/>
              <a:t> </a:t>
            </a:r>
            <a:r>
              <a:rPr dirty="0" spc="130"/>
              <a:t>Innovations</a:t>
            </a:r>
            <a:r>
              <a:rPr dirty="0" spc="-75"/>
              <a:t> </a:t>
            </a:r>
            <a:r>
              <a:rPr dirty="0" spc="140"/>
              <a:t>in</a:t>
            </a:r>
            <a:r>
              <a:rPr dirty="0" spc="-75"/>
              <a:t> </a:t>
            </a:r>
            <a:r>
              <a:rPr dirty="0" spc="130"/>
              <a:t>golf </a:t>
            </a:r>
            <a:r>
              <a:rPr dirty="0" spc="185"/>
              <a:t>trolley</a:t>
            </a:r>
            <a:r>
              <a:rPr dirty="0" spc="-85"/>
              <a:t> </a:t>
            </a:r>
            <a:r>
              <a:rPr dirty="0" spc="150"/>
              <a:t>technology</a:t>
            </a:r>
            <a:r>
              <a:rPr dirty="0" spc="-80"/>
              <a:t> </a:t>
            </a:r>
            <a:r>
              <a:rPr dirty="0" spc="80"/>
              <a:t>are</a:t>
            </a:r>
            <a:r>
              <a:rPr dirty="0" spc="-80"/>
              <a:t> </a:t>
            </a:r>
            <a:r>
              <a:rPr dirty="0"/>
              <a:t>a</a:t>
            </a:r>
            <a:r>
              <a:rPr dirty="0" spc="-85"/>
              <a:t> </a:t>
            </a:r>
            <a:r>
              <a:rPr dirty="0" spc="125"/>
              <a:t>significant</a:t>
            </a:r>
            <a:r>
              <a:rPr dirty="0" spc="-80"/>
              <a:t> </a:t>
            </a:r>
            <a:r>
              <a:rPr dirty="0" spc="140"/>
              <a:t>driving</a:t>
            </a:r>
            <a:r>
              <a:rPr dirty="0" spc="-80"/>
              <a:t> </a:t>
            </a:r>
            <a:r>
              <a:rPr dirty="0" spc="155"/>
              <a:t>force </a:t>
            </a:r>
            <a:r>
              <a:rPr dirty="0" spc="150"/>
              <a:t>behind</a:t>
            </a:r>
            <a:r>
              <a:rPr dirty="0" spc="-90"/>
              <a:t> </a:t>
            </a:r>
            <a:r>
              <a:rPr dirty="0" spc="180"/>
              <a:t>the</a:t>
            </a:r>
            <a:r>
              <a:rPr dirty="0" spc="-75"/>
              <a:t> </a:t>
            </a:r>
            <a:r>
              <a:rPr dirty="0" spc="150"/>
              <a:t>golf</a:t>
            </a:r>
            <a:r>
              <a:rPr dirty="0" spc="-75"/>
              <a:t> </a:t>
            </a:r>
            <a:r>
              <a:rPr dirty="0" spc="185"/>
              <a:t>trolley</a:t>
            </a:r>
            <a:r>
              <a:rPr dirty="0" spc="-80"/>
              <a:t> </a:t>
            </a:r>
            <a:r>
              <a:rPr dirty="0" spc="114"/>
              <a:t>market's</a:t>
            </a:r>
            <a:r>
              <a:rPr dirty="0" spc="-75"/>
              <a:t> </a:t>
            </a:r>
            <a:r>
              <a:rPr dirty="0" spc="135"/>
              <a:t>growth,</a:t>
            </a:r>
            <a:r>
              <a:rPr dirty="0" spc="-75"/>
              <a:t> </a:t>
            </a:r>
            <a:r>
              <a:rPr dirty="0" spc="-25"/>
              <a:t>as </a:t>
            </a:r>
            <a:r>
              <a:rPr dirty="0" spc="120"/>
              <a:t>advancements</a:t>
            </a:r>
            <a:r>
              <a:rPr dirty="0" spc="-65"/>
              <a:t> </a:t>
            </a:r>
            <a:r>
              <a:rPr dirty="0" spc="105"/>
              <a:t>such</a:t>
            </a:r>
            <a:r>
              <a:rPr dirty="0" spc="-65"/>
              <a:t> </a:t>
            </a:r>
            <a:r>
              <a:rPr dirty="0"/>
              <a:t>as</a:t>
            </a:r>
            <a:r>
              <a:rPr dirty="0" spc="-65"/>
              <a:t> </a:t>
            </a:r>
            <a:r>
              <a:rPr dirty="0" spc="150"/>
              <a:t>electric</a:t>
            </a:r>
            <a:r>
              <a:rPr dirty="0" spc="-65"/>
              <a:t> </a:t>
            </a:r>
            <a:r>
              <a:rPr dirty="0" spc="130"/>
              <a:t>models</a:t>
            </a:r>
            <a:r>
              <a:rPr dirty="0" spc="-60"/>
              <a:t> </a:t>
            </a:r>
            <a:r>
              <a:rPr dirty="0" spc="190"/>
              <a:t>with</a:t>
            </a:r>
            <a:r>
              <a:rPr dirty="0" spc="-65"/>
              <a:t> </a:t>
            </a:r>
            <a:r>
              <a:rPr dirty="0" spc="170"/>
              <a:t>lithium-</a:t>
            </a:r>
            <a:r>
              <a:rPr dirty="0" spc="120"/>
              <a:t>ion </a:t>
            </a:r>
            <a:r>
              <a:rPr dirty="0" spc="125"/>
              <a:t>batteries,</a:t>
            </a:r>
            <a:r>
              <a:rPr dirty="0" spc="-75"/>
              <a:t> </a:t>
            </a:r>
            <a:r>
              <a:rPr dirty="0" spc="160"/>
              <a:t>remote-</a:t>
            </a:r>
            <a:r>
              <a:rPr dirty="0" spc="180"/>
              <a:t>controlled</a:t>
            </a:r>
            <a:r>
              <a:rPr dirty="0" spc="-75"/>
              <a:t> </a:t>
            </a:r>
            <a:r>
              <a:rPr dirty="0" spc="135"/>
              <a:t>operation,</a:t>
            </a:r>
            <a:r>
              <a:rPr dirty="0" spc="-70"/>
              <a:t> </a:t>
            </a:r>
            <a:r>
              <a:rPr dirty="0" spc="130"/>
              <a:t>lightweight </a:t>
            </a:r>
            <a:r>
              <a:rPr dirty="0" spc="100"/>
              <a:t>materials,</a:t>
            </a:r>
            <a:r>
              <a:rPr dirty="0" spc="-60"/>
              <a:t> </a:t>
            </a:r>
            <a:r>
              <a:rPr dirty="0" spc="125"/>
              <a:t>collapsible</a:t>
            </a:r>
            <a:r>
              <a:rPr dirty="0" spc="-60"/>
              <a:t> </a:t>
            </a:r>
            <a:r>
              <a:rPr dirty="0" spc="95"/>
              <a:t>frames,</a:t>
            </a:r>
            <a:r>
              <a:rPr dirty="0" spc="-60"/>
              <a:t> </a:t>
            </a:r>
            <a:r>
              <a:rPr dirty="0" spc="125"/>
              <a:t>and</a:t>
            </a:r>
            <a:r>
              <a:rPr dirty="0" spc="-60"/>
              <a:t> </a:t>
            </a:r>
            <a:r>
              <a:rPr dirty="0" spc="130"/>
              <a:t>ergonomic</a:t>
            </a:r>
            <a:r>
              <a:rPr dirty="0" spc="-60"/>
              <a:t> </a:t>
            </a:r>
            <a:r>
              <a:rPr dirty="0" spc="114"/>
              <a:t>handle </a:t>
            </a:r>
            <a:r>
              <a:rPr dirty="0" spc="65"/>
              <a:t>designs</a:t>
            </a:r>
            <a:r>
              <a:rPr dirty="0" spc="-75"/>
              <a:t> </a:t>
            </a:r>
            <a:r>
              <a:rPr dirty="0" spc="95"/>
              <a:t>have</a:t>
            </a:r>
            <a:r>
              <a:rPr dirty="0" spc="-75"/>
              <a:t> </a:t>
            </a:r>
            <a:r>
              <a:rPr dirty="0" spc="165"/>
              <a:t>transformed</a:t>
            </a:r>
            <a:r>
              <a:rPr dirty="0" spc="-75"/>
              <a:t> </a:t>
            </a:r>
            <a:r>
              <a:rPr dirty="0" spc="180"/>
              <a:t>the</a:t>
            </a:r>
            <a:r>
              <a:rPr dirty="0" spc="-70"/>
              <a:t> </a:t>
            </a:r>
            <a:r>
              <a:rPr dirty="0" spc="120"/>
              <a:t>golfing</a:t>
            </a:r>
            <a:r>
              <a:rPr dirty="0" spc="-75"/>
              <a:t> </a:t>
            </a:r>
            <a:r>
              <a:rPr dirty="0" spc="75"/>
              <a:t>experience, </a:t>
            </a:r>
            <a:r>
              <a:rPr dirty="0" spc="150"/>
              <a:t>offering</a:t>
            </a:r>
            <a:r>
              <a:rPr dirty="0" spc="-75"/>
              <a:t> </a:t>
            </a:r>
            <a:r>
              <a:rPr dirty="0" spc="114"/>
              <a:t>enhanced</a:t>
            </a:r>
            <a:r>
              <a:rPr dirty="0" spc="-75"/>
              <a:t> </a:t>
            </a:r>
            <a:r>
              <a:rPr dirty="0" spc="120"/>
              <a:t>convenience</a:t>
            </a:r>
            <a:r>
              <a:rPr dirty="0" spc="-75"/>
              <a:t> </a:t>
            </a:r>
            <a:r>
              <a:rPr dirty="0" spc="125"/>
              <a:t>and</a:t>
            </a:r>
            <a:r>
              <a:rPr dirty="0" spc="-70"/>
              <a:t> </a:t>
            </a:r>
            <a:r>
              <a:rPr dirty="0" spc="105"/>
              <a:t>appeal</a:t>
            </a:r>
            <a:r>
              <a:rPr dirty="0" spc="-75"/>
              <a:t> </a:t>
            </a:r>
            <a:r>
              <a:rPr dirty="0" spc="254"/>
              <a:t>to</a:t>
            </a:r>
            <a:r>
              <a:rPr dirty="0" spc="-75"/>
              <a:t> </a:t>
            </a:r>
            <a:r>
              <a:rPr dirty="0" spc="-50"/>
              <a:t>a </a:t>
            </a:r>
            <a:r>
              <a:rPr dirty="0" spc="150"/>
              <a:t>broader</a:t>
            </a:r>
            <a:r>
              <a:rPr dirty="0" spc="-80"/>
              <a:t> </a:t>
            </a:r>
            <a:r>
              <a:rPr dirty="0" spc="75"/>
              <a:t>range</a:t>
            </a:r>
            <a:r>
              <a:rPr dirty="0" spc="-80"/>
              <a:t> </a:t>
            </a:r>
            <a:r>
              <a:rPr dirty="0" spc="220"/>
              <a:t>of</a:t>
            </a:r>
            <a:r>
              <a:rPr dirty="0" spc="-80"/>
              <a:t> </a:t>
            </a:r>
            <a:r>
              <a:rPr dirty="0" spc="85"/>
              <a:t>golfers.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029107" y="5821984"/>
            <a:ext cx="8259445" cy="2573655"/>
            <a:chOff x="10029107" y="5821984"/>
            <a:chExt cx="8259445" cy="2573655"/>
          </a:xfrm>
        </p:grpSpPr>
        <p:sp>
          <p:nvSpPr>
            <p:cNvPr id="4" name="object 4" descr=""/>
            <p:cNvSpPr/>
            <p:nvPr/>
          </p:nvSpPr>
          <p:spPr>
            <a:xfrm>
              <a:off x="10029107" y="5821984"/>
              <a:ext cx="8259445" cy="2573655"/>
            </a:xfrm>
            <a:custGeom>
              <a:avLst/>
              <a:gdLst/>
              <a:ahLst/>
              <a:cxnLst/>
              <a:rect l="l" t="t" r="r" b="b"/>
              <a:pathLst>
                <a:path w="8259444" h="2573654">
                  <a:moveTo>
                    <a:pt x="7547487" y="2573365"/>
                  </a:moveTo>
                  <a:lnTo>
                    <a:pt x="952499" y="2573365"/>
                  </a:lnTo>
                  <a:lnTo>
                    <a:pt x="904960" y="2572199"/>
                  </a:lnTo>
                  <a:lnTo>
                    <a:pt x="858023" y="2568738"/>
                  </a:lnTo>
                  <a:lnTo>
                    <a:pt x="811745" y="2563037"/>
                  </a:lnTo>
                  <a:lnTo>
                    <a:pt x="766179" y="2555150"/>
                  </a:lnTo>
                  <a:lnTo>
                    <a:pt x="721381" y="2545132"/>
                  </a:lnTo>
                  <a:lnTo>
                    <a:pt x="677403" y="2533037"/>
                  </a:lnTo>
                  <a:lnTo>
                    <a:pt x="634303" y="2518920"/>
                  </a:lnTo>
                  <a:lnTo>
                    <a:pt x="592133" y="2502835"/>
                  </a:lnTo>
                  <a:lnTo>
                    <a:pt x="550948" y="2484837"/>
                  </a:lnTo>
                  <a:lnTo>
                    <a:pt x="510803" y="2464981"/>
                  </a:lnTo>
                  <a:lnTo>
                    <a:pt x="471753" y="2443321"/>
                  </a:lnTo>
                  <a:lnTo>
                    <a:pt x="433852" y="2419912"/>
                  </a:lnTo>
                  <a:lnTo>
                    <a:pt x="397154" y="2394808"/>
                  </a:lnTo>
                  <a:lnTo>
                    <a:pt x="361715" y="2368063"/>
                  </a:lnTo>
                  <a:lnTo>
                    <a:pt x="327588" y="2339733"/>
                  </a:lnTo>
                  <a:lnTo>
                    <a:pt x="294829" y="2309872"/>
                  </a:lnTo>
                  <a:lnTo>
                    <a:pt x="263491" y="2278535"/>
                  </a:lnTo>
                  <a:lnTo>
                    <a:pt x="233630" y="2245776"/>
                  </a:lnTo>
                  <a:lnTo>
                    <a:pt x="205301" y="2211649"/>
                  </a:lnTo>
                  <a:lnTo>
                    <a:pt x="178556" y="2176210"/>
                  </a:lnTo>
                  <a:lnTo>
                    <a:pt x="153452" y="2139512"/>
                  </a:lnTo>
                  <a:lnTo>
                    <a:pt x="130043" y="2101611"/>
                  </a:lnTo>
                  <a:lnTo>
                    <a:pt x="108383" y="2062561"/>
                  </a:lnTo>
                  <a:lnTo>
                    <a:pt x="88527" y="2022416"/>
                  </a:lnTo>
                  <a:lnTo>
                    <a:pt x="70529" y="1981231"/>
                  </a:lnTo>
                  <a:lnTo>
                    <a:pt x="54444" y="1939061"/>
                  </a:lnTo>
                  <a:lnTo>
                    <a:pt x="40327" y="1895960"/>
                  </a:lnTo>
                  <a:lnTo>
                    <a:pt x="28232" y="1851983"/>
                  </a:lnTo>
                  <a:lnTo>
                    <a:pt x="18214" y="1807185"/>
                  </a:lnTo>
                  <a:lnTo>
                    <a:pt x="10327" y="1761619"/>
                  </a:lnTo>
                  <a:lnTo>
                    <a:pt x="4626" y="1715340"/>
                  </a:lnTo>
                  <a:lnTo>
                    <a:pt x="1165" y="1668404"/>
                  </a:lnTo>
                  <a:lnTo>
                    <a:pt x="0" y="1620874"/>
                  </a:lnTo>
                  <a:lnTo>
                    <a:pt x="0" y="952490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2" y="433852"/>
                  </a:lnTo>
                  <a:lnTo>
                    <a:pt x="178556" y="397154"/>
                  </a:lnTo>
                  <a:lnTo>
                    <a:pt x="205301" y="361715"/>
                  </a:lnTo>
                  <a:lnTo>
                    <a:pt x="233630" y="327588"/>
                  </a:lnTo>
                  <a:lnTo>
                    <a:pt x="263491" y="294829"/>
                  </a:lnTo>
                  <a:lnTo>
                    <a:pt x="294829" y="263491"/>
                  </a:lnTo>
                  <a:lnTo>
                    <a:pt x="327588" y="233630"/>
                  </a:lnTo>
                  <a:lnTo>
                    <a:pt x="361715" y="205301"/>
                  </a:lnTo>
                  <a:lnTo>
                    <a:pt x="397154" y="178556"/>
                  </a:lnTo>
                  <a:lnTo>
                    <a:pt x="433852" y="153452"/>
                  </a:lnTo>
                  <a:lnTo>
                    <a:pt x="471753" y="130043"/>
                  </a:lnTo>
                  <a:lnTo>
                    <a:pt x="510803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3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7547492" y="0"/>
                  </a:lnTo>
                  <a:lnTo>
                    <a:pt x="7595026" y="1165"/>
                  </a:lnTo>
                  <a:lnTo>
                    <a:pt x="7641962" y="4626"/>
                  </a:lnTo>
                  <a:lnTo>
                    <a:pt x="7688241" y="10327"/>
                  </a:lnTo>
                  <a:lnTo>
                    <a:pt x="7733807" y="18214"/>
                  </a:lnTo>
                  <a:lnTo>
                    <a:pt x="7778605" y="28232"/>
                  </a:lnTo>
                  <a:lnTo>
                    <a:pt x="7822582" y="40327"/>
                  </a:lnTo>
                  <a:lnTo>
                    <a:pt x="7865683" y="54444"/>
                  </a:lnTo>
                  <a:lnTo>
                    <a:pt x="7907853" y="70529"/>
                  </a:lnTo>
                  <a:lnTo>
                    <a:pt x="7949038" y="88527"/>
                  </a:lnTo>
                  <a:lnTo>
                    <a:pt x="7989183" y="108383"/>
                  </a:lnTo>
                  <a:lnTo>
                    <a:pt x="8028233" y="130043"/>
                  </a:lnTo>
                  <a:lnTo>
                    <a:pt x="8066134" y="153452"/>
                  </a:lnTo>
                  <a:lnTo>
                    <a:pt x="8102832" y="178556"/>
                  </a:lnTo>
                  <a:lnTo>
                    <a:pt x="8138271" y="205301"/>
                  </a:lnTo>
                  <a:lnTo>
                    <a:pt x="8172398" y="233630"/>
                  </a:lnTo>
                  <a:lnTo>
                    <a:pt x="8205157" y="263491"/>
                  </a:lnTo>
                  <a:lnTo>
                    <a:pt x="8236494" y="294829"/>
                  </a:lnTo>
                  <a:lnTo>
                    <a:pt x="8258890" y="319398"/>
                  </a:lnTo>
                  <a:lnTo>
                    <a:pt x="8258890" y="2253966"/>
                  </a:lnTo>
                  <a:lnTo>
                    <a:pt x="8205157" y="2309872"/>
                  </a:lnTo>
                  <a:lnTo>
                    <a:pt x="8172398" y="2339733"/>
                  </a:lnTo>
                  <a:lnTo>
                    <a:pt x="8138271" y="2368063"/>
                  </a:lnTo>
                  <a:lnTo>
                    <a:pt x="8102832" y="2394808"/>
                  </a:lnTo>
                  <a:lnTo>
                    <a:pt x="8066134" y="2419912"/>
                  </a:lnTo>
                  <a:lnTo>
                    <a:pt x="8028233" y="2443321"/>
                  </a:lnTo>
                  <a:lnTo>
                    <a:pt x="7989183" y="2464981"/>
                  </a:lnTo>
                  <a:lnTo>
                    <a:pt x="7949038" y="2484837"/>
                  </a:lnTo>
                  <a:lnTo>
                    <a:pt x="7907853" y="2502835"/>
                  </a:lnTo>
                  <a:lnTo>
                    <a:pt x="7865683" y="2518920"/>
                  </a:lnTo>
                  <a:lnTo>
                    <a:pt x="7822582" y="2533037"/>
                  </a:lnTo>
                  <a:lnTo>
                    <a:pt x="7778605" y="2545132"/>
                  </a:lnTo>
                  <a:lnTo>
                    <a:pt x="7733807" y="2555150"/>
                  </a:lnTo>
                  <a:lnTo>
                    <a:pt x="7688241" y="2563037"/>
                  </a:lnTo>
                  <a:lnTo>
                    <a:pt x="7641962" y="2568738"/>
                  </a:lnTo>
                  <a:lnTo>
                    <a:pt x="7595026" y="2572199"/>
                  </a:lnTo>
                  <a:lnTo>
                    <a:pt x="7547487" y="2573365"/>
                  </a:lnTo>
                  <a:close/>
                </a:path>
              </a:pathLst>
            </a:custGeom>
            <a:solidFill>
              <a:srgbClr val="39561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79019" y="6138153"/>
              <a:ext cx="2076449" cy="20764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330626" y="6055187"/>
              <a:ext cx="2045970" cy="2045970"/>
            </a:xfrm>
            <a:custGeom>
              <a:avLst/>
              <a:gdLst/>
              <a:ahLst/>
              <a:cxnLst/>
              <a:rect l="l" t="t" r="r" b="b"/>
              <a:pathLst>
                <a:path w="2045970" h="2045970">
                  <a:moveTo>
                    <a:pt x="1022777" y="2045543"/>
                  </a:moveTo>
                  <a:lnTo>
                    <a:pt x="974631" y="2044429"/>
                  </a:lnTo>
                  <a:lnTo>
                    <a:pt x="927057" y="2041122"/>
                  </a:lnTo>
                  <a:lnTo>
                    <a:pt x="880106" y="2035671"/>
                  </a:lnTo>
                  <a:lnTo>
                    <a:pt x="833826" y="2028124"/>
                  </a:lnTo>
                  <a:lnTo>
                    <a:pt x="788266" y="2018531"/>
                  </a:lnTo>
                  <a:lnTo>
                    <a:pt x="743475" y="2006940"/>
                  </a:lnTo>
                  <a:lnTo>
                    <a:pt x="699503" y="1993402"/>
                  </a:lnTo>
                  <a:lnTo>
                    <a:pt x="656398" y="1977964"/>
                  </a:lnTo>
                  <a:lnTo>
                    <a:pt x="614210" y="1960676"/>
                  </a:lnTo>
                  <a:lnTo>
                    <a:pt x="572987" y="1941588"/>
                  </a:lnTo>
                  <a:lnTo>
                    <a:pt x="532780" y="1920748"/>
                  </a:lnTo>
                  <a:lnTo>
                    <a:pt x="493637" y="1898205"/>
                  </a:lnTo>
                  <a:lnTo>
                    <a:pt x="455606" y="1874009"/>
                  </a:lnTo>
                  <a:lnTo>
                    <a:pt x="418738" y="1848209"/>
                  </a:lnTo>
                  <a:lnTo>
                    <a:pt x="383082" y="1820853"/>
                  </a:lnTo>
                  <a:lnTo>
                    <a:pt x="348686" y="1791991"/>
                  </a:lnTo>
                  <a:lnTo>
                    <a:pt x="315600" y="1761672"/>
                  </a:lnTo>
                  <a:lnTo>
                    <a:pt x="283872" y="1729945"/>
                  </a:lnTo>
                  <a:lnTo>
                    <a:pt x="253552" y="1696859"/>
                  </a:lnTo>
                  <a:lnTo>
                    <a:pt x="224689" y="1662463"/>
                  </a:lnTo>
                  <a:lnTo>
                    <a:pt x="197333" y="1626807"/>
                  </a:lnTo>
                  <a:lnTo>
                    <a:pt x="171531" y="1589940"/>
                  </a:lnTo>
                  <a:lnTo>
                    <a:pt x="147334" y="1551910"/>
                  </a:lnTo>
                  <a:lnTo>
                    <a:pt x="124791" y="1512766"/>
                  </a:lnTo>
                  <a:lnTo>
                    <a:pt x="103950" y="1472559"/>
                  </a:lnTo>
                  <a:lnTo>
                    <a:pt x="84861" y="1431336"/>
                  </a:lnTo>
                  <a:lnTo>
                    <a:pt x="67572" y="1389147"/>
                  </a:lnTo>
                  <a:lnTo>
                    <a:pt x="52134" y="1346042"/>
                  </a:lnTo>
                  <a:lnTo>
                    <a:pt x="38595" y="1302068"/>
                  </a:lnTo>
                  <a:lnTo>
                    <a:pt x="27003" y="1257276"/>
                  </a:lnTo>
                  <a:lnTo>
                    <a:pt x="17410" y="1211715"/>
                  </a:lnTo>
                  <a:lnTo>
                    <a:pt x="9862" y="1165433"/>
                  </a:lnTo>
                  <a:lnTo>
                    <a:pt x="4410" y="1118480"/>
                  </a:lnTo>
                  <a:lnTo>
                    <a:pt x="1103" y="1070904"/>
                  </a:lnTo>
                  <a:lnTo>
                    <a:pt x="0" y="1023162"/>
                  </a:lnTo>
                  <a:lnTo>
                    <a:pt x="0" y="1022350"/>
                  </a:lnTo>
                  <a:lnTo>
                    <a:pt x="1103" y="974610"/>
                  </a:lnTo>
                  <a:lnTo>
                    <a:pt x="4410" y="927037"/>
                  </a:lnTo>
                  <a:lnTo>
                    <a:pt x="9862" y="880086"/>
                  </a:lnTo>
                  <a:lnTo>
                    <a:pt x="17410" y="833806"/>
                  </a:lnTo>
                  <a:lnTo>
                    <a:pt x="27003" y="788246"/>
                  </a:lnTo>
                  <a:lnTo>
                    <a:pt x="38595" y="743456"/>
                  </a:lnTo>
                  <a:lnTo>
                    <a:pt x="52134" y="699485"/>
                  </a:lnTo>
                  <a:lnTo>
                    <a:pt x="67572" y="656381"/>
                  </a:lnTo>
                  <a:lnTo>
                    <a:pt x="84861" y="614194"/>
                  </a:lnTo>
                  <a:lnTo>
                    <a:pt x="103950" y="572972"/>
                  </a:lnTo>
                  <a:lnTo>
                    <a:pt x="124791" y="532766"/>
                  </a:lnTo>
                  <a:lnTo>
                    <a:pt x="147334" y="493624"/>
                  </a:lnTo>
                  <a:lnTo>
                    <a:pt x="171531" y="455595"/>
                  </a:lnTo>
                  <a:lnTo>
                    <a:pt x="197333" y="418728"/>
                  </a:lnTo>
                  <a:lnTo>
                    <a:pt x="224689" y="383073"/>
                  </a:lnTo>
                  <a:lnTo>
                    <a:pt x="253552" y="348678"/>
                  </a:lnTo>
                  <a:lnTo>
                    <a:pt x="283872" y="315593"/>
                  </a:lnTo>
                  <a:lnTo>
                    <a:pt x="315600" y="283867"/>
                  </a:lnTo>
                  <a:lnTo>
                    <a:pt x="348686" y="253548"/>
                  </a:lnTo>
                  <a:lnTo>
                    <a:pt x="383082" y="224687"/>
                  </a:lnTo>
                  <a:lnTo>
                    <a:pt x="418738" y="197331"/>
                  </a:lnTo>
                  <a:lnTo>
                    <a:pt x="455606" y="171531"/>
                  </a:lnTo>
                  <a:lnTo>
                    <a:pt x="493637" y="147335"/>
                  </a:lnTo>
                  <a:lnTo>
                    <a:pt x="532780" y="124793"/>
                  </a:lnTo>
                  <a:lnTo>
                    <a:pt x="572987" y="103953"/>
                  </a:lnTo>
                  <a:lnTo>
                    <a:pt x="614210" y="84865"/>
                  </a:lnTo>
                  <a:lnTo>
                    <a:pt x="656398" y="67577"/>
                  </a:lnTo>
                  <a:lnTo>
                    <a:pt x="699503" y="52140"/>
                  </a:lnTo>
                  <a:lnTo>
                    <a:pt x="743475" y="38601"/>
                  </a:lnTo>
                  <a:lnTo>
                    <a:pt x="788266" y="27011"/>
                  </a:lnTo>
                  <a:lnTo>
                    <a:pt x="833826" y="17418"/>
                  </a:lnTo>
                  <a:lnTo>
                    <a:pt x="880106" y="9871"/>
                  </a:lnTo>
                  <a:lnTo>
                    <a:pt x="927057" y="4419"/>
                  </a:lnTo>
                  <a:lnTo>
                    <a:pt x="974631" y="1113"/>
                  </a:lnTo>
                  <a:lnTo>
                    <a:pt x="1022771" y="0"/>
                  </a:lnTo>
                  <a:lnTo>
                    <a:pt x="1070923" y="1113"/>
                  </a:lnTo>
                  <a:lnTo>
                    <a:pt x="1118496" y="4419"/>
                  </a:lnTo>
                  <a:lnTo>
                    <a:pt x="1165448" y="9871"/>
                  </a:lnTo>
                  <a:lnTo>
                    <a:pt x="1211728" y="17418"/>
                  </a:lnTo>
                  <a:lnTo>
                    <a:pt x="1257288" y="27011"/>
                  </a:lnTo>
                  <a:lnTo>
                    <a:pt x="1302079" y="38601"/>
                  </a:lnTo>
                  <a:lnTo>
                    <a:pt x="1346051" y="52140"/>
                  </a:lnTo>
                  <a:lnTo>
                    <a:pt x="1389156" y="67577"/>
                  </a:lnTo>
                  <a:lnTo>
                    <a:pt x="1431344" y="84865"/>
                  </a:lnTo>
                  <a:lnTo>
                    <a:pt x="1472566" y="103953"/>
                  </a:lnTo>
                  <a:lnTo>
                    <a:pt x="1512774" y="124793"/>
                  </a:lnTo>
                  <a:lnTo>
                    <a:pt x="1551917" y="147335"/>
                  </a:lnTo>
                  <a:lnTo>
                    <a:pt x="1589947" y="171531"/>
                  </a:lnTo>
                  <a:lnTo>
                    <a:pt x="1626815" y="197331"/>
                  </a:lnTo>
                  <a:lnTo>
                    <a:pt x="1662472" y="224687"/>
                  </a:lnTo>
                  <a:lnTo>
                    <a:pt x="1696868" y="253548"/>
                  </a:lnTo>
                  <a:lnTo>
                    <a:pt x="1729954" y="283867"/>
                  </a:lnTo>
                  <a:lnTo>
                    <a:pt x="1761682" y="315593"/>
                  </a:lnTo>
                  <a:lnTo>
                    <a:pt x="1792002" y="348678"/>
                  </a:lnTo>
                  <a:lnTo>
                    <a:pt x="1820864" y="383073"/>
                  </a:lnTo>
                  <a:lnTo>
                    <a:pt x="1848221" y="418728"/>
                  </a:lnTo>
                  <a:lnTo>
                    <a:pt x="1874023" y="455595"/>
                  </a:lnTo>
                  <a:lnTo>
                    <a:pt x="1898220" y="493624"/>
                  </a:lnTo>
                  <a:lnTo>
                    <a:pt x="1920763" y="532766"/>
                  </a:lnTo>
                  <a:lnTo>
                    <a:pt x="1941604" y="572972"/>
                  </a:lnTo>
                  <a:lnTo>
                    <a:pt x="1960693" y="614194"/>
                  </a:lnTo>
                  <a:lnTo>
                    <a:pt x="1977982" y="656381"/>
                  </a:lnTo>
                  <a:lnTo>
                    <a:pt x="1993420" y="699485"/>
                  </a:lnTo>
                  <a:lnTo>
                    <a:pt x="2006959" y="743456"/>
                  </a:lnTo>
                  <a:lnTo>
                    <a:pt x="2018550" y="788246"/>
                  </a:lnTo>
                  <a:lnTo>
                    <a:pt x="2028144" y="833806"/>
                  </a:lnTo>
                  <a:lnTo>
                    <a:pt x="2035692" y="880086"/>
                  </a:lnTo>
                  <a:lnTo>
                    <a:pt x="2041143" y="927037"/>
                  </a:lnTo>
                  <a:lnTo>
                    <a:pt x="2044450" y="974610"/>
                  </a:lnTo>
                  <a:lnTo>
                    <a:pt x="2045554" y="1022350"/>
                  </a:lnTo>
                  <a:lnTo>
                    <a:pt x="2045554" y="1023162"/>
                  </a:lnTo>
                  <a:lnTo>
                    <a:pt x="2044450" y="1070904"/>
                  </a:lnTo>
                  <a:lnTo>
                    <a:pt x="2041143" y="1118480"/>
                  </a:lnTo>
                  <a:lnTo>
                    <a:pt x="2035692" y="1165433"/>
                  </a:lnTo>
                  <a:lnTo>
                    <a:pt x="2028144" y="1211715"/>
                  </a:lnTo>
                  <a:lnTo>
                    <a:pt x="2018550" y="1257276"/>
                  </a:lnTo>
                  <a:lnTo>
                    <a:pt x="2006959" y="1302068"/>
                  </a:lnTo>
                  <a:lnTo>
                    <a:pt x="1993420" y="1346042"/>
                  </a:lnTo>
                  <a:lnTo>
                    <a:pt x="1977982" y="1389147"/>
                  </a:lnTo>
                  <a:lnTo>
                    <a:pt x="1960693" y="1431336"/>
                  </a:lnTo>
                  <a:lnTo>
                    <a:pt x="1941604" y="1472559"/>
                  </a:lnTo>
                  <a:lnTo>
                    <a:pt x="1920763" y="1512766"/>
                  </a:lnTo>
                  <a:lnTo>
                    <a:pt x="1898220" y="1551910"/>
                  </a:lnTo>
                  <a:lnTo>
                    <a:pt x="1874023" y="1589940"/>
                  </a:lnTo>
                  <a:lnTo>
                    <a:pt x="1848221" y="1626807"/>
                  </a:lnTo>
                  <a:lnTo>
                    <a:pt x="1820864" y="1662463"/>
                  </a:lnTo>
                  <a:lnTo>
                    <a:pt x="1792002" y="1696859"/>
                  </a:lnTo>
                  <a:lnTo>
                    <a:pt x="1761682" y="1729945"/>
                  </a:lnTo>
                  <a:lnTo>
                    <a:pt x="1729954" y="1761672"/>
                  </a:lnTo>
                  <a:lnTo>
                    <a:pt x="1696868" y="1791991"/>
                  </a:lnTo>
                  <a:lnTo>
                    <a:pt x="1662472" y="1820853"/>
                  </a:lnTo>
                  <a:lnTo>
                    <a:pt x="1626815" y="1848209"/>
                  </a:lnTo>
                  <a:lnTo>
                    <a:pt x="1589947" y="1874009"/>
                  </a:lnTo>
                  <a:lnTo>
                    <a:pt x="1551917" y="1898205"/>
                  </a:lnTo>
                  <a:lnTo>
                    <a:pt x="1512774" y="1920748"/>
                  </a:lnTo>
                  <a:lnTo>
                    <a:pt x="1472566" y="1941588"/>
                  </a:lnTo>
                  <a:lnTo>
                    <a:pt x="1431344" y="1960676"/>
                  </a:lnTo>
                  <a:lnTo>
                    <a:pt x="1389156" y="1977964"/>
                  </a:lnTo>
                  <a:lnTo>
                    <a:pt x="1346051" y="1993402"/>
                  </a:lnTo>
                  <a:lnTo>
                    <a:pt x="1302079" y="2006940"/>
                  </a:lnTo>
                  <a:lnTo>
                    <a:pt x="1257288" y="2018531"/>
                  </a:lnTo>
                  <a:lnTo>
                    <a:pt x="1211728" y="2028124"/>
                  </a:lnTo>
                  <a:lnTo>
                    <a:pt x="1165448" y="2035671"/>
                  </a:lnTo>
                  <a:lnTo>
                    <a:pt x="1118496" y="2041122"/>
                  </a:lnTo>
                  <a:lnTo>
                    <a:pt x="1070923" y="2044429"/>
                  </a:lnTo>
                  <a:lnTo>
                    <a:pt x="1022777" y="2045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0029107" y="3071042"/>
            <a:ext cx="8259445" cy="2573655"/>
            <a:chOff x="10029107" y="3071042"/>
            <a:chExt cx="8259445" cy="2573655"/>
          </a:xfrm>
        </p:grpSpPr>
        <p:sp>
          <p:nvSpPr>
            <p:cNvPr id="8" name="object 8" descr=""/>
            <p:cNvSpPr/>
            <p:nvPr/>
          </p:nvSpPr>
          <p:spPr>
            <a:xfrm>
              <a:off x="10029107" y="3071042"/>
              <a:ext cx="8259445" cy="2573655"/>
            </a:xfrm>
            <a:custGeom>
              <a:avLst/>
              <a:gdLst/>
              <a:ahLst/>
              <a:cxnLst/>
              <a:rect l="l" t="t" r="r" b="b"/>
              <a:pathLst>
                <a:path w="8259444" h="2573654">
                  <a:moveTo>
                    <a:pt x="7547487" y="2573365"/>
                  </a:moveTo>
                  <a:lnTo>
                    <a:pt x="952499" y="2573365"/>
                  </a:lnTo>
                  <a:lnTo>
                    <a:pt x="904960" y="2572199"/>
                  </a:lnTo>
                  <a:lnTo>
                    <a:pt x="858023" y="2568738"/>
                  </a:lnTo>
                  <a:lnTo>
                    <a:pt x="811745" y="2563037"/>
                  </a:lnTo>
                  <a:lnTo>
                    <a:pt x="766179" y="2555150"/>
                  </a:lnTo>
                  <a:lnTo>
                    <a:pt x="721381" y="2545132"/>
                  </a:lnTo>
                  <a:lnTo>
                    <a:pt x="677403" y="2533037"/>
                  </a:lnTo>
                  <a:lnTo>
                    <a:pt x="634303" y="2518920"/>
                  </a:lnTo>
                  <a:lnTo>
                    <a:pt x="592133" y="2502835"/>
                  </a:lnTo>
                  <a:lnTo>
                    <a:pt x="550948" y="2484837"/>
                  </a:lnTo>
                  <a:lnTo>
                    <a:pt x="510803" y="2464981"/>
                  </a:lnTo>
                  <a:lnTo>
                    <a:pt x="471753" y="2443321"/>
                  </a:lnTo>
                  <a:lnTo>
                    <a:pt x="433852" y="2419912"/>
                  </a:lnTo>
                  <a:lnTo>
                    <a:pt x="397154" y="2394808"/>
                  </a:lnTo>
                  <a:lnTo>
                    <a:pt x="361715" y="2368063"/>
                  </a:lnTo>
                  <a:lnTo>
                    <a:pt x="327588" y="2339733"/>
                  </a:lnTo>
                  <a:lnTo>
                    <a:pt x="294829" y="2309873"/>
                  </a:lnTo>
                  <a:lnTo>
                    <a:pt x="263491" y="2278535"/>
                  </a:lnTo>
                  <a:lnTo>
                    <a:pt x="233630" y="2245776"/>
                  </a:lnTo>
                  <a:lnTo>
                    <a:pt x="205301" y="2211649"/>
                  </a:lnTo>
                  <a:lnTo>
                    <a:pt x="178556" y="2176210"/>
                  </a:lnTo>
                  <a:lnTo>
                    <a:pt x="153452" y="2139512"/>
                  </a:lnTo>
                  <a:lnTo>
                    <a:pt x="130043" y="2101611"/>
                  </a:lnTo>
                  <a:lnTo>
                    <a:pt x="108383" y="2062561"/>
                  </a:lnTo>
                  <a:lnTo>
                    <a:pt x="88527" y="2022416"/>
                  </a:lnTo>
                  <a:lnTo>
                    <a:pt x="70529" y="1981231"/>
                  </a:lnTo>
                  <a:lnTo>
                    <a:pt x="54444" y="1939061"/>
                  </a:lnTo>
                  <a:lnTo>
                    <a:pt x="40327" y="1895960"/>
                  </a:lnTo>
                  <a:lnTo>
                    <a:pt x="28232" y="1851983"/>
                  </a:lnTo>
                  <a:lnTo>
                    <a:pt x="18214" y="1807185"/>
                  </a:lnTo>
                  <a:lnTo>
                    <a:pt x="10327" y="1761619"/>
                  </a:lnTo>
                  <a:lnTo>
                    <a:pt x="4626" y="1715341"/>
                  </a:lnTo>
                  <a:lnTo>
                    <a:pt x="1165" y="1668404"/>
                  </a:lnTo>
                  <a:lnTo>
                    <a:pt x="0" y="1620874"/>
                  </a:lnTo>
                  <a:lnTo>
                    <a:pt x="0" y="952490"/>
                  </a:lnTo>
                  <a:lnTo>
                    <a:pt x="1165" y="904962"/>
                  </a:lnTo>
                  <a:lnTo>
                    <a:pt x="4626" y="858028"/>
                  </a:lnTo>
                  <a:lnTo>
                    <a:pt x="10327" y="811752"/>
                  </a:lnTo>
                  <a:lnTo>
                    <a:pt x="18214" y="766188"/>
                  </a:lnTo>
                  <a:lnTo>
                    <a:pt x="28232" y="721391"/>
                  </a:lnTo>
                  <a:lnTo>
                    <a:pt x="40327" y="677415"/>
                  </a:lnTo>
                  <a:lnTo>
                    <a:pt x="54444" y="634315"/>
                  </a:lnTo>
                  <a:lnTo>
                    <a:pt x="70529" y="592145"/>
                  </a:lnTo>
                  <a:lnTo>
                    <a:pt x="88527" y="550961"/>
                  </a:lnTo>
                  <a:lnTo>
                    <a:pt x="108383" y="510817"/>
                  </a:lnTo>
                  <a:lnTo>
                    <a:pt x="130043" y="471767"/>
                  </a:lnTo>
                  <a:lnTo>
                    <a:pt x="153452" y="433865"/>
                  </a:lnTo>
                  <a:lnTo>
                    <a:pt x="178556" y="397167"/>
                  </a:lnTo>
                  <a:lnTo>
                    <a:pt x="205301" y="361728"/>
                  </a:lnTo>
                  <a:lnTo>
                    <a:pt x="233630" y="327601"/>
                  </a:lnTo>
                  <a:lnTo>
                    <a:pt x="263491" y="294841"/>
                  </a:lnTo>
                  <a:lnTo>
                    <a:pt x="294829" y="263503"/>
                  </a:lnTo>
                  <a:lnTo>
                    <a:pt x="327588" y="233641"/>
                  </a:lnTo>
                  <a:lnTo>
                    <a:pt x="361715" y="205310"/>
                  </a:lnTo>
                  <a:lnTo>
                    <a:pt x="397154" y="178565"/>
                  </a:lnTo>
                  <a:lnTo>
                    <a:pt x="433852" y="153460"/>
                  </a:lnTo>
                  <a:lnTo>
                    <a:pt x="471753" y="130050"/>
                  </a:lnTo>
                  <a:lnTo>
                    <a:pt x="510803" y="108389"/>
                  </a:lnTo>
                  <a:lnTo>
                    <a:pt x="550948" y="88532"/>
                  </a:lnTo>
                  <a:lnTo>
                    <a:pt x="592133" y="70533"/>
                  </a:lnTo>
                  <a:lnTo>
                    <a:pt x="634303" y="54447"/>
                  </a:lnTo>
                  <a:lnTo>
                    <a:pt x="677403" y="40330"/>
                  </a:lnTo>
                  <a:lnTo>
                    <a:pt x="721381" y="28234"/>
                  </a:lnTo>
                  <a:lnTo>
                    <a:pt x="766179" y="18215"/>
                  </a:lnTo>
                  <a:lnTo>
                    <a:pt x="811745" y="10328"/>
                  </a:lnTo>
                  <a:lnTo>
                    <a:pt x="858023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7547489" y="0"/>
                  </a:lnTo>
                  <a:lnTo>
                    <a:pt x="7595026" y="1165"/>
                  </a:lnTo>
                  <a:lnTo>
                    <a:pt x="7641962" y="4626"/>
                  </a:lnTo>
                  <a:lnTo>
                    <a:pt x="7688241" y="10328"/>
                  </a:lnTo>
                  <a:lnTo>
                    <a:pt x="7733807" y="18215"/>
                  </a:lnTo>
                  <a:lnTo>
                    <a:pt x="7778605" y="28234"/>
                  </a:lnTo>
                  <a:lnTo>
                    <a:pt x="7822582" y="40330"/>
                  </a:lnTo>
                  <a:lnTo>
                    <a:pt x="7865683" y="54447"/>
                  </a:lnTo>
                  <a:lnTo>
                    <a:pt x="7907853" y="70533"/>
                  </a:lnTo>
                  <a:lnTo>
                    <a:pt x="7949038" y="88532"/>
                  </a:lnTo>
                  <a:lnTo>
                    <a:pt x="7989183" y="108389"/>
                  </a:lnTo>
                  <a:lnTo>
                    <a:pt x="8028233" y="130050"/>
                  </a:lnTo>
                  <a:lnTo>
                    <a:pt x="8066134" y="153460"/>
                  </a:lnTo>
                  <a:lnTo>
                    <a:pt x="8102832" y="178565"/>
                  </a:lnTo>
                  <a:lnTo>
                    <a:pt x="8138271" y="205310"/>
                  </a:lnTo>
                  <a:lnTo>
                    <a:pt x="8172398" y="233641"/>
                  </a:lnTo>
                  <a:lnTo>
                    <a:pt x="8205157" y="263503"/>
                  </a:lnTo>
                  <a:lnTo>
                    <a:pt x="8236494" y="294841"/>
                  </a:lnTo>
                  <a:lnTo>
                    <a:pt x="8258890" y="2253966"/>
                  </a:lnTo>
                  <a:lnTo>
                    <a:pt x="8236494" y="2278535"/>
                  </a:lnTo>
                  <a:lnTo>
                    <a:pt x="8205157" y="2309873"/>
                  </a:lnTo>
                  <a:lnTo>
                    <a:pt x="8172398" y="2339733"/>
                  </a:lnTo>
                  <a:lnTo>
                    <a:pt x="8138271" y="2368063"/>
                  </a:lnTo>
                  <a:lnTo>
                    <a:pt x="8102832" y="2394808"/>
                  </a:lnTo>
                  <a:lnTo>
                    <a:pt x="8066134" y="2419912"/>
                  </a:lnTo>
                  <a:lnTo>
                    <a:pt x="8028233" y="2443321"/>
                  </a:lnTo>
                  <a:lnTo>
                    <a:pt x="7989183" y="2464981"/>
                  </a:lnTo>
                  <a:lnTo>
                    <a:pt x="7949038" y="2484837"/>
                  </a:lnTo>
                  <a:lnTo>
                    <a:pt x="7907853" y="2502835"/>
                  </a:lnTo>
                  <a:lnTo>
                    <a:pt x="7865683" y="2518920"/>
                  </a:lnTo>
                  <a:lnTo>
                    <a:pt x="7822582" y="2533037"/>
                  </a:lnTo>
                  <a:lnTo>
                    <a:pt x="7778605" y="2545132"/>
                  </a:lnTo>
                  <a:lnTo>
                    <a:pt x="7733807" y="2555150"/>
                  </a:lnTo>
                  <a:lnTo>
                    <a:pt x="7688241" y="2563037"/>
                  </a:lnTo>
                  <a:lnTo>
                    <a:pt x="7641962" y="2568738"/>
                  </a:lnTo>
                  <a:lnTo>
                    <a:pt x="7595026" y="2572199"/>
                  </a:lnTo>
                  <a:lnTo>
                    <a:pt x="7547487" y="2573365"/>
                  </a:lnTo>
                  <a:close/>
                </a:path>
              </a:pathLst>
            </a:custGeom>
            <a:solidFill>
              <a:srgbClr val="39561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79019" y="3387242"/>
              <a:ext cx="2076449" cy="207644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330626" y="3304245"/>
              <a:ext cx="2045970" cy="2045970"/>
            </a:xfrm>
            <a:custGeom>
              <a:avLst/>
              <a:gdLst/>
              <a:ahLst/>
              <a:cxnLst/>
              <a:rect l="l" t="t" r="r" b="b"/>
              <a:pathLst>
                <a:path w="2045970" h="2045970">
                  <a:moveTo>
                    <a:pt x="1023190" y="2045564"/>
                  </a:moveTo>
                  <a:lnTo>
                    <a:pt x="1022364" y="2045564"/>
                  </a:lnTo>
                  <a:lnTo>
                    <a:pt x="974631" y="2044460"/>
                  </a:lnTo>
                  <a:lnTo>
                    <a:pt x="927057" y="2041153"/>
                  </a:lnTo>
                  <a:lnTo>
                    <a:pt x="880106" y="2035702"/>
                  </a:lnTo>
                  <a:lnTo>
                    <a:pt x="833826" y="2028155"/>
                  </a:lnTo>
                  <a:lnTo>
                    <a:pt x="788266" y="2018561"/>
                  </a:lnTo>
                  <a:lnTo>
                    <a:pt x="743475" y="2006971"/>
                  </a:lnTo>
                  <a:lnTo>
                    <a:pt x="699503" y="1993432"/>
                  </a:lnTo>
                  <a:lnTo>
                    <a:pt x="656398" y="1977995"/>
                  </a:lnTo>
                  <a:lnTo>
                    <a:pt x="614210" y="1960707"/>
                  </a:lnTo>
                  <a:lnTo>
                    <a:pt x="572987" y="1941619"/>
                  </a:lnTo>
                  <a:lnTo>
                    <a:pt x="532780" y="1920779"/>
                  </a:lnTo>
                  <a:lnTo>
                    <a:pt x="493637" y="1898236"/>
                  </a:lnTo>
                  <a:lnTo>
                    <a:pt x="455606" y="1874040"/>
                  </a:lnTo>
                  <a:lnTo>
                    <a:pt x="418738" y="1848239"/>
                  </a:lnTo>
                  <a:lnTo>
                    <a:pt x="383082" y="1820883"/>
                  </a:lnTo>
                  <a:lnTo>
                    <a:pt x="348686" y="1792021"/>
                  </a:lnTo>
                  <a:lnTo>
                    <a:pt x="315600" y="1761702"/>
                  </a:lnTo>
                  <a:lnTo>
                    <a:pt x="283872" y="1729975"/>
                  </a:lnTo>
                  <a:lnTo>
                    <a:pt x="253552" y="1696890"/>
                  </a:lnTo>
                  <a:lnTo>
                    <a:pt x="224689" y="1662494"/>
                  </a:lnTo>
                  <a:lnTo>
                    <a:pt x="197333" y="1626838"/>
                  </a:lnTo>
                  <a:lnTo>
                    <a:pt x="171531" y="1589970"/>
                  </a:lnTo>
                  <a:lnTo>
                    <a:pt x="147334" y="1551940"/>
                  </a:lnTo>
                  <a:lnTo>
                    <a:pt x="124791" y="1512797"/>
                  </a:lnTo>
                  <a:lnTo>
                    <a:pt x="103950" y="1472589"/>
                  </a:lnTo>
                  <a:lnTo>
                    <a:pt x="84861" y="1431366"/>
                  </a:lnTo>
                  <a:lnTo>
                    <a:pt x="67572" y="1389178"/>
                  </a:lnTo>
                  <a:lnTo>
                    <a:pt x="52134" y="1346072"/>
                  </a:lnTo>
                  <a:lnTo>
                    <a:pt x="38595" y="1302099"/>
                  </a:lnTo>
                  <a:lnTo>
                    <a:pt x="27003" y="1257307"/>
                  </a:lnTo>
                  <a:lnTo>
                    <a:pt x="17410" y="1211745"/>
                  </a:lnTo>
                  <a:lnTo>
                    <a:pt x="9862" y="1165464"/>
                  </a:lnTo>
                  <a:lnTo>
                    <a:pt x="4410" y="1118510"/>
                  </a:lnTo>
                  <a:lnTo>
                    <a:pt x="1103" y="1070935"/>
                  </a:lnTo>
                  <a:lnTo>
                    <a:pt x="0" y="1023192"/>
                  </a:lnTo>
                  <a:lnTo>
                    <a:pt x="0" y="1022380"/>
                  </a:lnTo>
                  <a:lnTo>
                    <a:pt x="1103" y="974640"/>
                  </a:lnTo>
                  <a:lnTo>
                    <a:pt x="4410" y="927067"/>
                  </a:lnTo>
                  <a:lnTo>
                    <a:pt x="9862" y="880115"/>
                  </a:lnTo>
                  <a:lnTo>
                    <a:pt x="17410" y="833835"/>
                  </a:lnTo>
                  <a:lnTo>
                    <a:pt x="27003" y="788275"/>
                  </a:lnTo>
                  <a:lnTo>
                    <a:pt x="38595" y="743484"/>
                  </a:lnTo>
                  <a:lnTo>
                    <a:pt x="52134" y="699512"/>
                  </a:lnTo>
                  <a:lnTo>
                    <a:pt x="67572" y="656407"/>
                  </a:lnTo>
                  <a:lnTo>
                    <a:pt x="84861" y="614219"/>
                  </a:lnTo>
                  <a:lnTo>
                    <a:pt x="103950" y="572997"/>
                  </a:lnTo>
                  <a:lnTo>
                    <a:pt x="124791" y="532789"/>
                  </a:lnTo>
                  <a:lnTo>
                    <a:pt x="147334" y="493646"/>
                  </a:lnTo>
                  <a:lnTo>
                    <a:pt x="171531" y="455616"/>
                  </a:lnTo>
                  <a:lnTo>
                    <a:pt x="197333" y="418748"/>
                  </a:lnTo>
                  <a:lnTo>
                    <a:pt x="224689" y="383091"/>
                  </a:lnTo>
                  <a:lnTo>
                    <a:pt x="253552" y="348695"/>
                  </a:lnTo>
                  <a:lnTo>
                    <a:pt x="283872" y="315609"/>
                  </a:lnTo>
                  <a:lnTo>
                    <a:pt x="315600" y="283881"/>
                  </a:lnTo>
                  <a:lnTo>
                    <a:pt x="348686" y="253561"/>
                  </a:lnTo>
                  <a:lnTo>
                    <a:pt x="383082" y="224699"/>
                  </a:lnTo>
                  <a:lnTo>
                    <a:pt x="418738" y="197342"/>
                  </a:lnTo>
                  <a:lnTo>
                    <a:pt x="455606" y="171541"/>
                  </a:lnTo>
                  <a:lnTo>
                    <a:pt x="493637" y="147344"/>
                  </a:lnTo>
                  <a:lnTo>
                    <a:pt x="532780" y="124800"/>
                  </a:lnTo>
                  <a:lnTo>
                    <a:pt x="572987" y="103959"/>
                  </a:lnTo>
                  <a:lnTo>
                    <a:pt x="614210" y="84870"/>
                  </a:lnTo>
                  <a:lnTo>
                    <a:pt x="656398" y="67582"/>
                  </a:lnTo>
                  <a:lnTo>
                    <a:pt x="699503" y="52143"/>
                  </a:lnTo>
                  <a:lnTo>
                    <a:pt x="743475" y="38604"/>
                  </a:lnTo>
                  <a:lnTo>
                    <a:pt x="788266" y="27013"/>
                  </a:lnTo>
                  <a:lnTo>
                    <a:pt x="833826" y="17419"/>
                  </a:lnTo>
                  <a:lnTo>
                    <a:pt x="880106" y="9872"/>
                  </a:lnTo>
                  <a:lnTo>
                    <a:pt x="927057" y="4420"/>
                  </a:lnTo>
                  <a:lnTo>
                    <a:pt x="974631" y="1113"/>
                  </a:lnTo>
                  <a:lnTo>
                    <a:pt x="1022774" y="0"/>
                  </a:lnTo>
                  <a:lnTo>
                    <a:pt x="1070923" y="1113"/>
                  </a:lnTo>
                  <a:lnTo>
                    <a:pt x="1118496" y="4420"/>
                  </a:lnTo>
                  <a:lnTo>
                    <a:pt x="1165448" y="9872"/>
                  </a:lnTo>
                  <a:lnTo>
                    <a:pt x="1211728" y="17419"/>
                  </a:lnTo>
                  <a:lnTo>
                    <a:pt x="1257288" y="27013"/>
                  </a:lnTo>
                  <a:lnTo>
                    <a:pt x="1302079" y="38604"/>
                  </a:lnTo>
                  <a:lnTo>
                    <a:pt x="1346051" y="52143"/>
                  </a:lnTo>
                  <a:lnTo>
                    <a:pt x="1389156" y="67582"/>
                  </a:lnTo>
                  <a:lnTo>
                    <a:pt x="1431344" y="84870"/>
                  </a:lnTo>
                  <a:lnTo>
                    <a:pt x="1472566" y="103959"/>
                  </a:lnTo>
                  <a:lnTo>
                    <a:pt x="1512774" y="124800"/>
                  </a:lnTo>
                  <a:lnTo>
                    <a:pt x="1551917" y="147344"/>
                  </a:lnTo>
                  <a:lnTo>
                    <a:pt x="1589947" y="171541"/>
                  </a:lnTo>
                  <a:lnTo>
                    <a:pt x="1626815" y="197342"/>
                  </a:lnTo>
                  <a:lnTo>
                    <a:pt x="1662472" y="224699"/>
                  </a:lnTo>
                  <a:lnTo>
                    <a:pt x="1696868" y="253561"/>
                  </a:lnTo>
                  <a:lnTo>
                    <a:pt x="1729954" y="283881"/>
                  </a:lnTo>
                  <a:lnTo>
                    <a:pt x="1761682" y="315609"/>
                  </a:lnTo>
                  <a:lnTo>
                    <a:pt x="1792002" y="348695"/>
                  </a:lnTo>
                  <a:lnTo>
                    <a:pt x="1820864" y="383091"/>
                  </a:lnTo>
                  <a:lnTo>
                    <a:pt x="1848221" y="418748"/>
                  </a:lnTo>
                  <a:lnTo>
                    <a:pt x="1874023" y="455616"/>
                  </a:lnTo>
                  <a:lnTo>
                    <a:pt x="1898220" y="493646"/>
                  </a:lnTo>
                  <a:lnTo>
                    <a:pt x="1920763" y="532789"/>
                  </a:lnTo>
                  <a:lnTo>
                    <a:pt x="1941604" y="572997"/>
                  </a:lnTo>
                  <a:lnTo>
                    <a:pt x="1960693" y="614219"/>
                  </a:lnTo>
                  <a:lnTo>
                    <a:pt x="1977982" y="656407"/>
                  </a:lnTo>
                  <a:lnTo>
                    <a:pt x="1993420" y="699512"/>
                  </a:lnTo>
                  <a:lnTo>
                    <a:pt x="2006959" y="743484"/>
                  </a:lnTo>
                  <a:lnTo>
                    <a:pt x="2018550" y="788275"/>
                  </a:lnTo>
                  <a:lnTo>
                    <a:pt x="2028144" y="833835"/>
                  </a:lnTo>
                  <a:lnTo>
                    <a:pt x="2035692" y="880115"/>
                  </a:lnTo>
                  <a:lnTo>
                    <a:pt x="2041143" y="927067"/>
                  </a:lnTo>
                  <a:lnTo>
                    <a:pt x="2044450" y="974640"/>
                  </a:lnTo>
                  <a:lnTo>
                    <a:pt x="2045554" y="1022380"/>
                  </a:lnTo>
                  <a:lnTo>
                    <a:pt x="2045554" y="1023192"/>
                  </a:lnTo>
                  <a:lnTo>
                    <a:pt x="2044450" y="1070935"/>
                  </a:lnTo>
                  <a:lnTo>
                    <a:pt x="2041143" y="1118510"/>
                  </a:lnTo>
                  <a:lnTo>
                    <a:pt x="2035692" y="1165464"/>
                  </a:lnTo>
                  <a:lnTo>
                    <a:pt x="2028144" y="1211745"/>
                  </a:lnTo>
                  <a:lnTo>
                    <a:pt x="2018550" y="1257307"/>
                  </a:lnTo>
                  <a:lnTo>
                    <a:pt x="2006959" y="1302099"/>
                  </a:lnTo>
                  <a:lnTo>
                    <a:pt x="1993420" y="1346072"/>
                  </a:lnTo>
                  <a:lnTo>
                    <a:pt x="1977982" y="1389178"/>
                  </a:lnTo>
                  <a:lnTo>
                    <a:pt x="1960693" y="1431366"/>
                  </a:lnTo>
                  <a:lnTo>
                    <a:pt x="1941604" y="1472589"/>
                  </a:lnTo>
                  <a:lnTo>
                    <a:pt x="1920763" y="1512797"/>
                  </a:lnTo>
                  <a:lnTo>
                    <a:pt x="1898220" y="1551940"/>
                  </a:lnTo>
                  <a:lnTo>
                    <a:pt x="1874023" y="1589970"/>
                  </a:lnTo>
                  <a:lnTo>
                    <a:pt x="1848221" y="1626838"/>
                  </a:lnTo>
                  <a:lnTo>
                    <a:pt x="1820864" y="1662494"/>
                  </a:lnTo>
                  <a:lnTo>
                    <a:pt x="1792002" y="1696890"/>
                  </a:lnTo>
                  <a:lnTo>
                    <a:pt x="1761682" y="1729975"/>
                  </a:lnTo>
                  <a:lnTo>
                    <a:pt x="1729954" y="1761702"/>
                  </a:lnTo>
                  <a:lnTo>
                    <a:pt x="1696868" y="1792021"/>
                  </a:lnTo>
                  <a:lnTo>
                    <a:pt x="1662472" y="1820883"/>
                  </a:lnTo>
                  <a:lnTo>
                    <a:pt x="1626815" y="1848239"/>
                  </a:lnTo>
                  <a:lnTo>
                    <a:pt x="1589947" y="1874040"/>
                  </a:lnTo>
                  <a:lnTo>
                    <a:pt x="1551917" y="1898236"/>
                  </a:lnTo>
                  <a:lnTo>
                    <a:pt x="1512774" y="1920779"/>
                  </a:lnTo>
                  <a:lnTo>
                    <a:pt x="1472566" y="1941619"/>
                  </a:lnTo>
                  <a:lnTo>
                    <a:pt x="1431344" y="1960707"/>
                  </a:lnTo>
                  <a:lnTo>
                    <a:pt x="1389156" y="1977995"/>
                  </a:lnTo>
                  <a:lnTo>
                    <a:pt x="1346051" y="1993432"/>
                  </a:lnTo>
                  <a:lnTo>
                    <a:pt x="1302079" y="2006971"/>
                  </a:lnTo>
                  <a:lnTo>
                    <a:pt x="1257288" y="2018561"/>
                  </a:lnTo>
                  <a:lnTo>
                    <a:pt x="1211728" y="2028155"/>
                  </a:lnTo>
                  <a:lnTo>
                    <a:pt x="1165448" y="2035702"/>
                  </a:lnTo>
                  <a:lnTo>
                    <a:pt x="1118496" y="2041153"/>
                  </a:lnTo>
                  <a:lnTo>
                    <a:pt x="1070923" y="2044460"/>
                  </a:lnTo>
                  <a:lnTo>
                    <a:pt x="1023190" y="204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696694" y="6353535"/>
            <a:ext cx="1313180" cy="644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4050" spc="-16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050" spc="-155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722" sz="6075" spc="-159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050" spc="-53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701235" y="7053242"/>
            <a:ext cx="1304290" cy="644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50" spc="-39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4250844" y="6185289"/>
            <a:ext cx="1739900" cy="17195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2090" marR="5080" indent="-200025">
              <a:lnSpc>
                <a:spcPct val="117000"/>
              </a:lnSpc>
              <a:spcBef>
                <a:spcPts val="95"/>
              </a:spcBef>
            </a:pPr>
            <a:r>
              <a:rPr dirty="0" sz="4750" spc="-7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750" spc="-20">
                <a:solidFill>
                  <a:srgbClr val="FFFFFF"/>
                </a:solidFill>
                <a:latin typeface="Arial"/>
                <a:cs typeface="Arial"/>
              </a:rPr>
              <a:t>4.2%</a:t>
            </a:r>
            <a:endParaRPr sz="47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678093" y="3937554"/>
            <a:ext cx="1350645" cy="697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400" spc="-555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2856948" y="3405238"/>
            <a:ext cx="4819015" cy="164909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65"/>
              </a:spcBef>
            </a:pPr>
            <a:r>
              <a:rPr dirty="0" sz="4600" spc="-29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6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00" spc="-41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75"/>
              </a:spcBef>
            </a:pPr>
            <a:r>
              <a:rPr dirty="0" sz="4600" spc="-21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00" spc="-105">
                <a:solidFill>
                  <a:srgbClr val="FFFFFF"/>
                </a:solidFill>
                <a:latin typeface="Arial"/>
                <a:cs typeface="Arial"/>
              </a:rPr>
              <a:t>518.2</a:t>
            </a:r>
            <a:r>
              <a:rPr dirty="0" sz="4600" spc="-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00" spc="290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6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5597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395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pc="-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-45">
                <a:solidFill>
                  <a:srgbClr val="FFFFFF"/>
                </a:solidFill>
                <a:latin typeface="Arial"/>
                <a:cs typeface="Arial"/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3571828"/>
            <a:ext cx="8475345" cy="2335530"/>
            <a:chOff x="0" y="3571828"/>
            <a:chExt cx="8475345" cy="2335530"/>
          </a:xfrm>
        </p:grpSpPr>
        <p:sp>
          <p:nvSpPr>
            <p:cNvPr id="4" name="object 4" descr=""/>
            <p:cNvSpPr/>
            <p:nvPr/>
          </p:nvSpPr>
          <p:spPr>
            <a:xfrm>
              <a:off x="2763801" y="3571828"/>
              <a:ext cx="5711190" cy="2335530"/>
            </a:xfrm>
            <a:custGeom>
              <a:avLst/>
              <a:gdLst/>
              <a:ahLst/>
              <a:cxnLst/>
              <a:rect l="l" t="t" r="r" b="b"/>
              <a:pathLst>
                <a:path w="5711190" h="2335529">
                  <a:moveTo>
                    <a:pt x="5607560" y="2335493"/>
                  </a:moveTo>
                  <a:lnTo>
                    <a:pt x="104875" y="2335493"/>
                  </a:lnTo>
                  <a:lnTo>
                    <a:pt x="64127" y="2327237"/>
                  </a:lnTo>
                  <a:lnTo>
                    <a:pt x="30775" y="2304725"/>
                  </a:lnTo>
                  <a:lnTo>
                    <a:pt x="8262" y="2271372"/>
                  </a:lnTo>
                  <a:lnTo>
                    <a:pt x="0" y="2230587"/>
                  </a:lnTo>
                  <a:lnTo>
                    <a:pt x="0" y="104911"/>
                  </a:lnTo>
                  <a:lnTo>
                    <a:pt x="8262" y="64139"/>
                  </a:lnTo>
                  <a:lnTo>
                    <a:pt x="30775" y="30784"/>
                  </a:lnTo>
                  <a:lnTo>
                    <a:pt x="64127" y="8265"/>
                  </a:lnTo>
                  <a:lnTo>
                    <a:pt x="104905" y="0"/>
                  </a:lnTo>
                  <a:lnTo>
                    <a:pt x="5607530" y="0"/>
                  </a:lnTo>
                  <a:lnTo>
                    <a:pt x="5648315" y="8265"/>
                  </a:lnTo>
                  <a:lnTo>
                    <a:pt x="5681669" y="30784"/>
                  </a:lnTo>
                  <a:lnTo>
                    <a:pt x="5704180" y="64139"/>
                  </a:lnTo>
                  <a:lnTo>
                    <a:pt x="5711016" y="97874"/>
                  </a:lnTo>
                  <a:lnTo>
                    <a:pt x="5711016" y="2237626"/>
                  </a:lnTo>
                  <a:lnTo>
                    <a:pt x="5704180" y="2271372"/>
                  </a:lnTo>
                  <a:lnTo>
                    <a:pt x="5681669" y="2304725"/>
                  </a:lnTo>
                  <a:lnTo>
                    <a:pt x="5648315" y="2327237"/>
                  </a:lnTo>
                  <a:lnTo>
                    <a:pt x="5607560" y="2335493"/>
                  </a:lnTo>
                  <a:close/>
                </a:path>
              </a:pathLst>
            </a:custGeom>
            <a:solidFill>
              <a:srgbClr val="C5CF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4103765"/>
              <a:ext cx="4572000" cy="1193800"/>
            </a:xfrm>
            <a:custGeom>
              <a:avLst/>
              <a:gdLst/>
              <a:ahLst/>
              <a:cxnLst/>
              <a:rect l="l" t="t" r="r" b="b"/>
              <a:pathLst>
                <a:path w="4572000" h="1193800">
                  <a:moveTo>
                    <a:pt x="0" y="1193692"/>
                  </a:moveTo>
                  <a:lnTo>
                    <a:pt x="0" y="0"/>
                  </a:lnTo>
                  <a:lnTo>
                    <a:pt x="4143390" y="0"/>
                  </a:lnTo>
                  <a:lnTo>
                    <a:pt x="4571954" y="1193676"/>
                  </a:lnTo>
                  <a:lnTo>
                    <a:pt x="0" y="1193692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0" y="6142664"/>
            <a:ext cx="8475345" cy="2335530"/>
            <a:chOff x="0" y="6142664"/>
            <a:chExt cx="8475345" cy="2335530"/>
          </a:xfrm>
        </p:grpSpPr>
        <p:sp>
          <p:nvSpPr>
            <p:cNvPr id="7" name="object 7" descr=""/>
            <p:cNvSpPr/>
            <p:nvPr/>
          </p:nvSpPr>
          <p:spPr>
            <a:xfrm>
              <a:off x="2763801" y="6142664"/>
              <a:ext cx="5711190" cy="2335530"/>
            </a:xfrm>
            <a:custGeom>
              <a:avLst/>
              <a:gdLst/>
              <a:ahLst/>
              <a:cxnLst/>
              <a:rect l="l" t="t" r="r" b="b"/>
              <a:pathLst>
                <a:path w="5711190" h="2335529">
                  <a:moveTo>
                    <a:pt x="5607530" y="2335468"/>
                  </a:moveTo>
                  <a:lnTo>
                    <a:pt x="104905" y="2335468"/>
                  </a:lnTo>
                  <a:lnTo>
                    <a:pt x="64127" y="2327207"/>
                  </a:lnTo>
                  <a:lnTo>
                    <a:pt x="30775" y="2304699"/>
                  </a:lnTo>
                  <a:lnTo>
                    <a:pt x="8262" y="2271355"/>
                  </a:lnTo>
                  <a:lnTo>
                    <a:pt x="0" y="2230587"/>
                  </a:lnTo>
                  <a:lnTo>
                    <a:pt x="0" y="104881"/>
                  </a:lnTo>
                  <a:lnTo>
                    <a:pt x="8262" y="64113"/>
                  </a:lnTo>
                  <a:lnTo>
                    <a:pt x="30775" y="30769"/>
                  </a:lnTo>
                  <a:lnTo>
                    <a:pt x="64127" y="8260"/>
                  </a:lnTo>
                  <a:lnTo>
                    <a:pt x="104905" y="0"/>
                  </a:lnTo>
                  <a:lnTo>
                    <a:pt x="5607530" y="0"/>
                  </a:lnTo>
                  <a:lnTo>
                    <a:pt x="5648315" y="8260"/>
                  </a:lnTo>
                  <a:lnTo>
                    <a:pt x="5681669" y="30769"/>
                  </a:lnTo>
                  <a:lnTo>
                    <a:pt x="5704180" y="64113"/>
                  </a:lnTo>
                  <a:lnTo>
                    <a:pt x="5711016" y="97845"/>
                  </a:lnTo>
                  <a:lnTo>
                    <a:pt x="5711016" y="2237623"/>
                  </a:lnTo>
                  <a:lnTo>
                    <a:pt x="5704180" y="2271355"/>
                  </a:lnTo>
                  <a:lnTo>
                    <a:pt x="5681669" y="2304699"/>
                  </a:lnTo>
                  <a:lnTo>
                    <a:pt x="5648315" y="2327207"/>
                  </a:lnTo>
                  <a:lnTo>
                    <a:pt x="5607530" y="2335468"/>
                  </a:lnTo>
                  <a:close/>
                </a:path>
              </a:pathLst>
            </a:custGeom>
            <a:solidFill>
              <a:srgbClr val="566A4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704959"/>
              <a:ext cx="4572000" cy="1193800"/>
            </a:xfrm>
            <a:custGeom>
              <a:avLst/>
              <a:gdLst/>
              <a:ahLst/>
              <a:cxnLst/>
              <a:rect l="l" t="t" r="r" b="b"/>
              <a:pathLst>
                <a:path w="4572000" h="1193800">
                  <a:moveTo>
                    <a:pt x="0" y="1193688"/>
                  </a:moveTo>
                  <a:lnTo>
                    <a:pt x="0" y="0"/>
                  </a:lnTo>
                  <a:lnTo>
                    <a:pt x="4143390" y="0"/>
                  </a:lnTo>
                  <a:lnTo>
                    <a:pt x="4571954" y="1193645"/>
                  </a:lnTo>
                  <a:lnTo>
                    <a:pt x="0" y="1193688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9070176" y="3458992"/>
            <a:ext cx="9203690" cy="2390140"/>
            <a:chOff x="9070176" y="3458992"/>
            <a:chExt cx="9203690" cy="2390140"/>
          </a:xfrm>
        </p:grpSpPr>
        <p:sp>
          <p:nvSpPr>
            <p:cNvPr id="11" name="object 11" descr=""/>
            <p:cNvSpPr/>
            <p:nvPr/>
          </p:nvSpPr>
          <p:spPr>
            <a:xfrm>
              <a:off x="12429286" y="3458992"/>
              <a:ext cx="5844540" cy="2390140"/>
            </a:xfrm>
            <a:custGeom>
              <a:avLst/>
              <a:gdLst/>
              <a:ahLst/>
              <a:cxnLst/>
              <a:rect l="l" t="t" r="r" b="b"/>
              <a:pathLst>
                <a:path w="5844540" h="2390140">
                  <a:moveTo>
                    <a:pt x="5738133" y="2389875"/>
                  </a:moveTo>
                  <a:lnTo>
                    <a:pt x="107350" y="2389875"/>
                  </a:lnTo>
                  <a:lnTo>
                    <a:pt x="65630" y="2381421"/>
                  </a:lnTo>
                  <a:lnTo>
                    <a:pt x="31500" y="2358386"/>
                  </a:lnTo>
                  <a:lnTo>
                    <a:pt x="8457" y="2324257"/>
                  </a:lnTo>
                  <a:lnTo>
                    <a:pt x="0" y="2282526"/>
                  </a:lnTo>
                  <a:lnTo>
                    <a:pt x="0" y="107349"/>
                  </a:lnTo>
                  <a:lnTo>
                    <a:pt x="8457" y="65618"/>
                  </a:lnTo>
                  <a:lnTo>
                    <a:pt x="31500" y="31489"/>
                  </a:lnTo>
                  <a:lnTo>
                    <a:pt x="65630" y="8453"/>
                  </a:lnTo>
                  <a:lnTo>
                    <a:pt x="107349" y="0"/>
                  </a:lnTo>
                  <a:lnTo>
                    <a:pt x="5738134" y="0"/>
                  </a:lnTo>
                  <a:lnTo>
                    <a:pt x="5779853" y="8453"/>
                  </a:lnTo>
                  <a:lnTo>
                    <a:pt x="5813983" y="31489"/>
                  </a:lnTo>
                  <a:lnTo>
                    <a:pt x="5837026" y="65618"/>
                  </a:lnTo>
                  <a:lnTo>
                    <a:pt x="5844007" y="100062"/>
                  </a:lnTo>
                  <a:lnTo>
                    <a:pt x="5844007" y="2289812"/>
                  </a:lnTo>
                  <a:lnTo>
                    <a:pt x="5837026" y="2324257"/>
                  </a:lnTo>
                  <a:lnTo>
                    <a:pt x="5813983" y="2358386"/>
                  </a:lnTo>
                  <a:lnTo>
                    <a:pt x="5779853" y="2381421"/>
                  </a:lnTo>
                  <a:lnTo>
                    <a:pt x="5738133" y="2389875"/>
                  </a:lnTo>
                  <a:close/>
                </a:path>
              </a:pathLst>
            </a:custGeom>
            <a:solidFill>
              <a:srgbClr val="A0B95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070176" y="4003335"/>
              <a:ext cx="5209540" cy="1221740"/>
            </a:xfrm>
            <a:custGeom>
              <a:avLst/>
              <a:gdLst/>
              <a:ahLst/>
              <a:cxnLst/>
              <a:rect l="l" t="t" r="r" b="b"/>
              <a:pathLst>
                <a:path w="5209540" h="1221739">
                  <a:moveTo>
                    <a:pt x="0" y="1221485"/>
                  </a:moveTo>
                  <a:lnTo>
                    <a:pt x="0" y="0"/>
                  </a:lnTo>
                  <a:lnTo>
                    <a:pt x="4770881" y="0"/>
                  </a:lnTo>
                  <a:lnTo>
                    <a:pt x="5209428" y="1221485"/>
                  </a:lnTo>
                  <a:lnTo>
                    <a:pt x="0" y="1221485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9070145" y="6089659"/>
            <a:ext cx="9203690" cy="2390140"/>
            <a:chOff x="9070145" y="6089659"/>
            <a:chExt cx="9203690" cy="2390140"/>
          </a:xfrm>
        </p:grpSpPr>
        <p:sp>
          <p:nvSpPr>
            <p:cNvPr id="14" name="object 14" descr=""/>
            <p:cNvSpPr/>
            <p:nvPr/>
          </p:nvSpPr>
          <p:spPr>
            <a:xfrm>
              <a:off x="12429286" y="6089659"/>
              <a:ext cx="5844540" cy="2390140"/>
            </a:xfrm>
            <a:custGeom>
              <a:avLst/>
              <a:gdLst/>
              <a:ahLst/>
              <a:cxnLst/>
              <a:rect l="l" t="t" r="r" b="b"/>
              <a:pathLst>
                <a:path w="5844540" h="2390140">
                  <a:moveTo>
                    <a:pt x="5738133" y="2389875"/>
                  </a:moveTo>
                  <a:lnTo>
                    <a:pt x="107350" y="2389875"/>
                  </a:lnTo>
                  <a:lnTo>
                    <a:pt x="65630" y="2381421"/>
                  </a:lnTo>
                  <a:lnTo>
                    <a:pt x="31500" y="2358386"/>
                  </a:lnTo>
                  <a:lnTo>
                    <a:pt x="8457" y="2324257"/>
                  </a:lnTo>
                  <a:lnTo>
                    <a:pt x="0" y="2282526"/>
                  </a:lnTo>
                  <a:lnTo>
                    <a:pt x="0" y="107349"/>
                  </a:lnTo>
                  <a:lnTo>
                    <a:pt x="8457" y="65618"/>
                  </a:lnTo>
                  <a:lnTo>
                    <a:pt x="31500" y="31489"/>
                  </a:lnTo>
                  <a:lnTo>
                    <a:pt x="65630" y="8453"/>
                  </a:lnTo>
                  <a:lnTo>
                    <a:pt x="107349" y="0"/>
                  </a:lnTo>
                  <a:lnTo>
                    <a:pt x="5738134" y="0"/>
                  </a:lnTo>
                  <a:lnTo>
                    <a:pt x="5779853" y="8453"/>
                  </a:lnTo>
                  <a:lnTo>
                    <a:pt x="5813983" y="31489"/>
                  </a:lnTo>
                  <a:lnTo>
                    <a:pt x="5837026" y="65618"/>
                  </a:lnTo>
                  <a:lnTo>
                    <a:pt x="5844007" y="100062"/>
                  </a:lnTo>
                  <a:lnTo>
                    <a:pt x="5844007" y="2289812"/>
                  </a:lnTo>
                  <a:lnTo>
                    <a:pt x="5837026" y="2324257"/>
                  </a:lnTo>
                  <a:lnTo>
                    <a:pt x="5813983" y="2358386"/>
                  </a:lnTo>
                  <a:lnTo>
                    <a:pt x="5779853" y="2381421"/>
                  </a:lnTo>
                  <a:lnTo>
                    <a:pt x="5738133" y="2389875"/>
                  </a:lnTo>
                  <a:close/>
                </a:path>
              </a:pathLst>
            </a:custGeom>
            <a:solidFill>
              <a:srgbClr val="1722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070145" y="6665061"/>
              <a:ext cx="4702810" cy="1221740"/>
            </a:xfrm>
            <a:custGeom>
              <a:avLst/>
              <a:gdLst/>
              <a:ahLst/>
              <a:cxnLst/>
              <a:rect l="l" t="t" r="r" b="b"/>
              <a:pathLst>
                <a:path w="4702809" h="1221740">
                  <a:moveTo>
                    <a:pt x="0" y="1221485"/>
                  </a:moveTo>
                  <a:lnTo>
                    <a:pt x="0" y="0"/>
                  </a:lnTo>
                  <a:lnTo>
                    <a:pt x="4263755" y="0"/>
                  </a:lnTo>
                  <a:lnTo>
                    <a:pt x="4702301" y="1221485"/>
                  </a:lnTo>
                  <a:lnTo>
                    <a:pt x="0" y="1221485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196962" y="4399656"/>
            <a:ext cx="3391535" cy="5873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650" spc="-5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650" spc="-30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650">
              <a:latin typeface="Verdana"/>
              <a:cs typeface="Verdana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8397" y="4278660"/>
            <a:ext cx="142875" cy="142875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68397" y="4897785"/>
            <a:ext cx="142875" cy="142875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5411247" y="3954797"/>
            <a:ext cx="1694180" cy="126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dirty="0" sz="3500" spc="75">
                <a:latin typeface="Verdana"/>
                <a:cs typeface="Verdana"/>
              </a:rPr>
              <a:t>Manual </a:t>
            </a:r>
            <a:r>
              <a:rPr dirty="0" sz="3500" spc="-10">
                <a:latin typeface="Verdana"/>
                <a:cs typeface="Verdana"/>
              </a:rPr>
              <a:t>Electric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92920" y="6776700"/>
            <a:ext cx="2744470" cy="105283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341630" marR="5080" indent="-329565">
              <a:lnSpc>
                <a:spcPts val="3660"/>
              </a:lnSpc>
              <a:spcBef>
                <a:spcPts val="860"/>
              </a:spcBef>
            </a:pPr>
            <a:r>
              <a:rPr dirty="0" sz="3650" spc="9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650">
              <a:latin typeface="Verdana"/>
              <a:cs typeface="Verdana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72110" y="7044567"/>
            <a:ext cx="142875" cy="142875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72110" y="7663692"/>
            <a:ext cx="142875" cy="142875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5314961" y="6720705"/>
            <a:ext cx="2736215" cy="126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dirty="0" sz="3500" spc="-10">
                <a:solidFill>
                  <a:srgbClr val="FFFFFF"/>
                </a:solidFill>
                <a:latin typeface="Verdana"/>
                <a:cs typeface="Verdana"/>
              </a:rPr>
              <a:t>Leisure Professional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95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6000" spc="-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-13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6000" spc="-2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-204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6000" spc="-2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6000" spc="-2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-165">
                <a:solidFill>
                  <a:srgbClr val="FFFFFF"/>
                </a:solidFill>
                <a:latin typeface="Arial"/>
                <a:cs typeface="Arial"/>
              </a:rPr>
              <a:t>SEGMENTS</a:t>
            </a:r>
            <a:r>
              <a:rPr dirty="0" sz="6000" spc="-2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14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60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300471" y="4306373"/>
            <a:ext cx="4474210" cy="600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750" spc="145">
                <a:solidFill>
                  <a:srgbClr val="43B4BD"/>
                </a:solidFill>
                <a:latin typeface="Verdana"/>
                <a:cs typeface="Verdana"/>
              </a:rPr>
              <a:t>End</a:t>
            </a:r>
            <a:r>
              <a:rPr dirty="0" sz="3750" spc="-33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750" spc="-70">
                <a:solidFill>
                  <a:srgbClr val="43B4BD"/>
                </a:solidFill>
                <a:latin typeface="Verdana"/>
                <a:cs typeface="Verdana"/>
              </a:rPr>
              <a:t>User</a:t>
            </a:r>
            <a:r>
              <a:rPr dirty="0" sz="3750" spc="-33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750">
              <a:latin typeface="Verdana"/>
              <a:cs typeface="Verdana"/>
            </a:endParaRPr>
          </a:p>
        </p:txBody>
      </p:sp>
      <p:pic>
        <p:nvPicPr>
          <p:cNvPr id="26" name="object 2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764999" y="3972885"/>
            <a:ext cx="142875" cy="142875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764999" y="4592010"/>
            <a:ext cx="142875" cy="142875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764999" y="5211135"/>
            <a:ext cx="142875" cy="142875"/>
          </a:xfrm>
          <a:prstGeom prst="rect">
            <a:avLst/>
          </a:prstGeom>
        </p:spPr>
      </p:pic>
      <p:sp>
        <p:nvSpPr>
          <p:cNvPr id="29" name="object 29" descr=""/>
          <p:cNvSpPr txBox="1"/>
          <p:nvPr/>
        </p:nvSpPr>
        <p:spPr>
          <a:xfrm>
            <a:off x="15107849" y="3649022"/>
            <a:ext cx="1838960" cy="18827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dirty="0" sz="3500" spc="155">
                <a:solidFill>
                  <a:srgbClr val="FFFFFF"/>
                </a:solidFill>
                <a:latin typeface="Verdana"/>
                <a:cs typeface="Verdana"/>
              </a:rPr>
              <a:t>Men </a:t>
            </a:r>
            <a:r>
              <a:rPr dirty="0" sz="3500" spc="175">
                <a:solidFill>
                  <a:srgbClr val="FFFFFF"/>
                </a:solidFill>
                <a:latin typeface="Verdana"/>
                <a:cs typeface="Verdana"/>
              </a:rPr>
              <a:t>Women </a:t>
            </a:r>
            <a:r>
              <a:rPr dirty="0" sz="3500" spc="-20">
                <a:solidFill>
                  <a:srgbClr val="FFFFFF"/>
                </a:solidFill>
                <a:latin typeface="Verdana"/>
                <a:cs typeface="Verdana"/>
              </a:rPr>
              <a:t>Kids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9872391" y="6738799"/>
            <a:ext cx="2865120" cy="107696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434975" marR="5080" indent="-422909">
              <a:lnSpc>
                <a:spcPts val="3750"/>
              </a:lnSpc>
              <a:spcBef>
                <a:spcPts val="869"/>
              </a:spcBef>
            </a:pPr>
            <a:r>
              <a:rPr dirty="0" sz="3750" spc="-10">
                <a:solidFill>
                  <a:srgbClr val="43B4BD"/>
                </a:solidFill>
                <a:latin typeface="Verdana"/>
                <a:cs typeface="Verdana"/>
              </a:rPr>
              <a:t>Distribution </a:t>
            </a:r>
            <a:r>
              <a:rPr dirty="0" sz="3750" spc="40">
                <a:solidFill>
                  <a:srgbClr val="43B4BD"/>
                </a:solidFill>
                <a:latin typeface="Verdana"/>
                <a:cs typeface="Verdana"/>
              </a:rPr>
              <a:t>Channel</a:t>
            </a:r>
            <a:endParaRPr sz="3750">
              <a:latin typeface="Verdana"/>
              <a:cs typeface="Verdana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13865997" y="6460303"/>
            <a:ext cx="118110" cy="1640205"/>
            <a:chOff x="13865997" y="6460303"/>
            <a:chExt cx="118110" cy="1640205"/>
          </a:xfrm>
        </p:grpSpPr>
        <p:pic>
          <p:nvPicPr>
            <p:cNvPr id="32" name="object 3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865997" y="6460303"/>
              <a:ext cx="117795" cy="117795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865997" y="6967730"/>
              <a:ext cx="117795" cy="117795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865997" y="7475156"/>
              <a:ext cx="117795" cy="117795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865997" y="7982583"/>
              <a:ext cx="117795" cy="117795"/>
            </a:xfrm>
            <a:prstGeom prst="rect">
              <a:avLst/>
            </a:prstGeom>
          </p:spPr>
        </p:pic>
      </p:grpSp>
      <p:sp>
        <p:nvSpPr>
          <p:cNvPr id="36" name="object 36" descr=""/>
          <p:cNvSpPr txBox="1"/>
          <p:nvPr/>
        </p:nvSpPr>
        <p:spPr>
          <a:xfrm>
            <a:off x="14143256" y="6184829"/>
            <a:ext cx="4015740" cy="2055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99"/>
              </a:lnSpc>
              <a:spcBef>
                <a:spcPts val="100"/>
              </a:spcBef>
            </a:pPr>
            <a:r>
              <a:rPr dirty="0" sz="2850" spc="-20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28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50" spc="-10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2850">
                <a:solidFill>
                  <a:srgbClr val="FFFFFF"/>
                </a:solidFill>
                <a:latin typeface="Verdana"/>
                <a:cs typeface="Verdana"/>
              </a:rPr>
              <a:t>Sporting</a:t>
            </a:r>
            <a:r>
              <a:rPr dirty="0" sz="285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50">
                <a:solidFill>
                  <a:srgbClr val="FFFFFF"/>
                </a:solidFill>
                <a:latin typeface="Verdana"/>
                <a:cs typeface="Verdana"/>
              </a:rPr>
              <a:t>Goods</a:t>
            </a:r>
            <a:r>
              <a:rPr dirty="0" sz="285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50" spc="40">
                <a:solidFill>
                  <a:srgbClr val="FFFFFF"/>
                </a:solidFill>
                <a:latin typeface="Verdana"/>
                <a:cs typeface="Verdana"/>
              </a:rPr>
              <a:t>Chain </a:t>
            </a:r>
            <a:r>
              <a:rPr dirty="0" sz="2850">
                <a:solidFill>
                  <a:srgbClr val="FFFFFF"/>
                </a:solidFill>
                <a:latin typeface="Verdana"/>
                <a:cs typeface="Verdana"/>
              </a:rPr>
              <a:t>On-course</a:t>
            </a:r>
            <a:r>
              <a:rPr dirty="0" sz="28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50" spc="-20">
                <a:solidFill>
                  <a:srgbClr val="FFFFFF"/>
                </a:solidFill>
                <a:latin typeface="Verdana"/>
                <a:cs typeface="Verdana"/>
              </a:rPr>
              <a:t>Shops </a:t>
            </a:r>
            <a:r>
              <a:rPr dirty="0" sz="2850" spc="6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8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5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33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50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360">
                <a:solidFill>
                  <a:srgbClr val="FFFFFF"/>
                </a:solidFill>
                <a:latin typeface="Arial"/>
                <a:cs typeface="Arial"/>
              </a:rPr>
              <a:t>Golf</a:t>
            </a:r>
            <a:r>
              <a:rPr dirty="0" sz="50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370">
                <a:solidFill>
                  <a:srgbClr val="FFFFFF"/>
                </a:solidFill>
                <a:latin typeface="Arial"/>
                <a:cs typeface="Arial"/>
              </a:rPr>
              <a:t>Trolley</a:t>
            </a:r>
            <a:r>
              <a:rPr dirty="0" sz="50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37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0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254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50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275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50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515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50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235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5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19934" y="4931220"/>
            <a:ext cx="56565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10117"/>
            <a:ext cx="10381585" cy="8661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2466572"/>
            <a:ext cx="10401935" cy="3310254"/>
            <a:chOff x="0" y="2466572"/>
            <a:chExt cx="10401935" cy="3310254"/>
          </a:xfrm>
        </p:grpSpPr>
        <p:sp>
          <p:nvSpPr>
            <p:cNvPr id="4" name="object 4" descr=""/>
            <p:cNvSpPr/>
            <p:nvPr/>
          </p:nvSpPr>
          <p:spPr>
            <a:xfrm>
              <a:off x="2185598" y="2640887"/>
              <a:ext cx="8216265" cy="3028315"/>
            </a:xfrm>
            <a:custGeom>
              <a:avLst/>
              <a:gdLst/>
              <a:ahLst/>
              <a:cxnLst/>
              <a:rect l="l" t="t" r="r" b="b"/>
              <a:pathLst>
                <a:path w="8216265" h="3028315">
                  <a:moveTo>
                    <a:pt x="8066714" y="3028209"/>
                  </a:moveTo>
                  <a:lnTo>
                    <a:pt x="149318" y="3028209"/>
                  </a:lnTo>
                  <a:lnTo>
                    <a:pt x="102194" y="3020580"/>
                  </a:lnTo>
                  <a:lnTo>
                    <a:pt x="61214" y="2999349"/>
                  </a:lnTo>
                  <a:lnTo>
                    <a:pt x="28864" y="2967000"/>
                  </a:lnTo>
                  <a:lnTo>
                    <a:pt x="7630" y="2926018"/>
                  </a:lnTo>
                  <a:lnTo>
                    <a:pt x="0" y="2878887"/>
                  </a:lnTo>
                  <a:lnTo>
                    <a:pt x="0" y="149321"/>
                  </a:lnTo>
                  <a:lnTo>
                    <a:pt x="7630" y="102197"/>
                  </a:lnTo>
                  <a:lnTo>
                    <a:pt x="28864" y="61216"/>
                  </a:lnTo>
                  <a:lnTo>
                    <a:pt x="61214" y="28865"/>
                  </a:lnTo>
                  <a:lnTo>
                    <a:pt x="102194" y="7630"/>
                  </a:lnTo>
                  <a:lnTo>
                    <a:pt x="149318" y="0"/>
                  </a:lnTo>
                  <a:lnTo>
                    <a:pt x="8066714" y="0"/>
                  </a:lnTo>
                  <a:lnTo>
                    <a:pt x="8113833" y="7630"/>
                  </a:lnTo>
                  <a:lnTo>
                    <a:pt x="8154814" y="28865"/>
                  </a:lnTo>
                  <a:lnTo>
                    <a:pt x="8187167" y="61216"/>
                  </a:lnTo>
                  <a:lnTo>
                    <a:pt x="8208404" y="102197"/>
                  </a:lnTo>
                  <a:lnTo>
                    <a:pt x="8216035" y="149321"/>
                  </a:lnTo>
                  <a:lnTo>
                    <a:pt x="8216035" y="2878887"/>
                  </a:lnTo>
                  <a:lnTo>
                    <a:pt x="8208404" y="2926018"/>
                  </a:lnTo>
                  <a:lnTo>
                    <a:pt x="8187167" y="2967000"/>
                  </a:lnTo>
                  <a:lnTo>
                    <a:pt x="8154814" y="2999349"/>
                  </a:lnTo>
                  <a:lnTo>
                    <a:pt x="8113833" y="3020580"/>
                  </a:lnTo>
                  <a:lnTo>
                    <a:pt x="8066714" y="3028209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418953" y="2466572"/>
              <a:ext cx="8982710" cy="3310254"/>
            </a:xfrm>
            <a:custGeom>
              <a:avLst/>
              <a:gdLst/>
              <a:ahLst/>
              <a:cxnLst/>
              <a:rect l="l" t="t" r="r" b="b"/>
              <a:pathLst>
                <a:path w="8982710" h="3310254">
                  <a:moveTo>
                    <a:pt x="8833359" y="3310149"/>
                  </a:moveTo>
                  <a:lnTo>
                    <a:pt x="149318" y="3310149"/>
                  </a:lnTo>
                  <a:lnTo>
                    <a:pt x="102194" y="3302519"/>
                  </a:lnTo>
                  <a:lnTo>
                    <a:pt x="61214" y="3281289"/>
                  </a:lnTo>
                  <a:lnTo>
                    <a:pt x="28864" y="3248940"/>
                  </a:lnTo>
                  <a:lnTo>
                    <a:pt x="7630" y="3207958"/>
                  </a:lnTo>
                  <a:lnTo>
                    <a:pt x="0" y="3160827"/>
                  </a:lnTo>
                  <a:lnTo>
                    <a:pt x="0" y="149318"/>
                  </a:lnTo>
                  <a:lnTo>
                    <a:pt x="7630" y="102194"/>
                  </a:lnTo>
                  <a:lnTo>
                    <a:pt x="28864" y="61214"/>
                  </a:lnTo>
                  <a:lnTo>
                    <a:pt x="61214" y="28864"/>
                  </a:lnTo>
                  <a:lnTo>
                    <a:pt x="102194" y="7630"/>
                  </a:lnTo>
                  <a:lnTo>
                    <a:pt x="149318" y="0"/>
                  </a:lnTo>
                  <a:lnTo>
                    <a:pt x="8833359" y="0"/>
                  </a:lnTo>
                  <a:lnTo>
                    <a:pt x="8880478" y="7630"/>
                  </a:lnTo>
                  <a:lnTo>
                    <a:pt x="8921459" y="28864"/>
                  </a:lnTo>
                  <a:lnTo>
                    <a:pt x="8953812" y="61214"/>
                  </a:lnTo>
                  <a:lnTo>
                    <a:pt x="8975048" y="102194"/>
                  </a:lnTo>
                  <a:lnTo>
                    <a:pt x="8982680" y="149318"/>
                  </a:lnTo>
                  <a:lnTo>
                    <a:pt x="8982680" y="3160827"/>
                  </a:lnTo>
                  <a:lnTo>
                    <a:pt x="8975048" y="3207958"/>
                  </a:lnTo>
                  <a:lnTo>
                    <a:pt x="8953812" y="3248940"/>
                  </a:lnTo>
                  <a:lnTo>
                    <a:pt x="8921459" y="3281289"/>
                  </a:lnTo>
                  <a:lnTo>
                    <a:pt x="8880478" y="3302519"/>
                  </a:lnTo>
                  <a:lnTo>
                    <a:pt x="8833359" y="3310149"/>
                  </a:lnTo>
                  <a:close/>
                </a:path>
              </a:pathLst>
            </a:custGeom>
            <a:solidFill>
              <a:srgbClr val="3956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109404"/>
              <a:ext cx="3103245" cy="2091689"/>
            </a:xfrm>
            <a:custGeom>
              <a:avLst/>
              <a:gdLst/>
              <a:ahLst/>
              <a:cxnLst/>
              <a:rect l="l" t="t" r="r" b="b"/>
              <a:pathLst>
                <a:path w="3103245" h="2091689">
                  <a:moveTo>
                    <a:pt x="3102953" y="1045540"/>
                  </a:moveTo>
                  <a:lnTo>
                    <a:pt x="2572753" y="739419"/>
                  </a:lnTo>
                  <a:lnTo>
                    <a:pt x="2572753" y="149313"/>
                  </a:lnTo>
                  <a:lnTo>
                    <a:pt x="2565120" y="102196"/>
                  </a:lnTo>
                  <a:lnTo>
                    <a:pt x="2543886" y="61214"/>
                  </a:lnTo>
                  <a:lnTo>
                    <a:pt x="2511539" y="28867"/>
                  </a:lnTo>
                  <a:lnTo>
                    <a:pt x="2470556" y="7632"/>
                  </a:lnTo>
                  <a:lnTo>
                    <a:pt x="2423439" y="0"/>
                  </a:lnTo>
                  <a:lnTo>
                    <a:pt x="149313" y="0"/>
                  </a:lnTo>
                  <a:lnTo>
                    <a:pt x="102184" y="7632"/>
                  </a:lnTo>
                  <a:lnTo>
                    <a:pt x="61214" y="28867"/>
                  </a:lnTo>
                  <a:lnTo>
                    <a:pt x="28854" y="61214"/>
                  </a:lnTo>
                  <a:lnTo>
                    <a:pt x="7620" y="102196"/>
                  </a:lnTo>
                  <a:lnTo>
                    <a:pt x="0" y="149313"/>
                  </a:lnTo>
                  <a:lnTo>
                    <a:pt x="0" y="1941880"/>
                  </a:lnTo>
                  <a:lnTo>
                    <a:pt x="7620" y="1988997"/>
                  </a:lnTo>
                  <a:lnTo>
                    <a:pt x="28854" y="2029980"/>
                  </a:lnTo>
                  <a:lnTo>
                    <a:pt x="61214" y="2062327"/>
                  </a:lnTo>
                  <a:lnTo>
                    <a:pt x="102184" y="2083562"/>
                  </a:lnTo>
                  <a:lnTo>
                    <a:pt x="149313" y="2091194"/>
                  </a:lnTo>
                  <a:lnTo>
                    <a:pt x="2423439" y="2091194"/>
                  </a:lnTo>
                  <a:lnTo>
                    <a:pt x="2470556" y="2083562"/>
                  </a:lnTo>
                  <a:lnTo>
                    <a:pt x="2511539" y="2062327"/>
                  </a:lnTo>
                  <a:lnTo>
                    <a:pt x="2543886" y="2029980"/>
                  </a:lnTo>
                  <a:lnTo>
                    <a:pt x="2565120" y="1988997"/>
                  </a:lnTo>
                  <a:lnTo>
                    <a:pt x="2572753" y="1941880"/>
                  </a:lnTo>
                  <a:lnTo>
                    <a:pt x="2572753" y="1351673"/>
                  </a:lnTo>
                  <a:lnTo>
                    <a:pt x="3102953" y="1045540"/>
                  </a:lnTo>
                  <a:close/>
                </a:path>
              </a:pathLst>
            </a:custGeom>
            <a:solidFill>
              <a:srgbClr val="6B9736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5884364"/>
            <a:ext cx="10397490" cy="3028315"/>
            <a:chOff x="0" y="5884364"/>
            <a:chExt cx="10397490" cy="3028315"/>
          </a:xfrm>
        </p:grpSpPr>
        <p:sp>
          <p:nvSpPr>
            <p:cNvPr id="8" name="object 8" descr=""/>
            <p:cNvSpPr/>
            <p:nvPr/>
          </p:nvSpPr>
          <p:spPr>
            <a:xfrm>
              <a:off x="1418952" y="5884364"/>
              <a:ext cx="8978265" cy="3028315"/>
            </a:xfrm>
            <a:custGeom>
              <a:avLst/>
              <a:gdLst/>
              <a:ahLst/>
              <a:cxnLst/>
              <a:rect l="l" t="t" r="r" b="b"/>
              <a:pathLst>
                <a:path w="8978265" h="3028315">
                  <a:moveTo>
                    <a:pt x="8833362" y="3028211"/>
                  </a:moveTo>
                  <a:lnTo>
                    <a:pt x="149317" y="3028211"/>
                  </a:lnTo>
                  <a:lnTo>
                    <a:pt x="102195" y="3020581"/>
                  </a:lnTo>
                  <a:lnTo>
                    <a:pt x="61214" y="2999346"/>
                  </a:lnTo>
                  <a:lnTo>
                    <a:pt x="28864" y="2966995"/>
                  </a:lnTo>
                  <a:lnTo>
                    <a:pt x="7630" y="2926014"/>
                  </a:lnTo>
                  <a:lnTo>
                    <a:pt x="0" y="2878890"/>
                  </a:lnTo>
                  <a:lnTo>
                    <a:pt x="0" y="149319"/>
                  </a:lnTo>
                  <a:lnTo>
                    <a:pt x="7630" y="102195"/>
                  </a:lnTo>
                  <a:lnTo>
                    <a:pt x="28864" y="61214"/>
                  </a:lnTo>
                  <a:lnTo>
                    <a:pt x="61214" y="28864"/>
                  </a:lnTo>
                  <a:lnTo>
                    <a:pt x="102195" y="7630"/>
                  </a:lnTo>
                  <a:lnTo>
                    <a:pt x="149319" y="0"/>
                  </a:lnTo>
                  <a:lnTo>
                    <a:pt x="8833360" y="0"/>
                  </a:lnTo>
                  <a:lnTo>
                    <a:pt x="8880480" y="7630"/>
                  </a:lnTo>
                  <a:lnTo>
                    <a:pt x="8921460" y="28864"/>
                  </a:lnTo>
                  <a:lnTo>
                    <a:pt x="8953813" y="61214"/>
                  </a:lnTo>
                  <a:lnTo>
                    <a:pt x="8975050" y="102195"/>
                  </a:lnTo>
                  <a:lnTo>
                    <a:pt x="8978174" y="121488"/>
                  </a:lnTo>
                  <a:lnTo>
                    <a:pt x="8978174" y="2906721"/>
                  </a:lnTo>
                  <a:lnTo>
                    <a:pt x="8953813" y="2966995"/>
                  </a:lnTo>
                  <a:lnTo>
                    <a:pt x="8921460" y="2999346"/>
                  </a:lnTo>
                  <a:lnTo>
                    <a:pt x="8880480" y="3020581"/>
                  </a:lnTo>
                  <a:lnTo>
                    <a:pt x="8833362" y="3028211"/>
                  </a:lnTo>
                  <a:close/>
                </a:path>
              </a:pathLst>
            </a:custGeom>
            <a:solidFill>
              <a:srgbClr val="6B9736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352895"/>
              <a:ext cx="3103245" cy="2091689"/>
            </a:xfrm>
            <a:custGeom>
              <a:avLst/>
              <a:gdLst/>
              <a:ahLst/>
              <a:cxnLst/>
              <a:rect l="l" t="t" r="r" b="b"/>
              <a:pathLst>
                <a:path w="3103245" h="2091690">
                  <a:moveTo>
                    <a:pt x="3102953" y="1045514"/>
                  </a:moveTo>
                  <a:lnTo>
                    <a:pt x="2572753" y="739406"/>
                  </a:lnTo>
                  <a:lnTo>
                    <a:pt x="2572753" y="149313"/>
                  </a:lnTo>
                  <a:lnTo>
                    <a:pt x="2565120" y="102184"/>
                  </a:lnTo>
                  <a:lnTo>
                    <a:pt x="2543886" y="61201"/>
                  </a:lnTo>
                  <a:lnTo>
                    <a:pt x="2511539" y="28854"/>
                  </a:lnTo>
                  <a:lnTo>
                    <a:pt x="2470556" y="7620"/>
                  </a:lnTo>
                  <a:lnTo>
                    <a:pt x="2423439" y="0"/>
                  </a:lnTo>
                  <a:lnTo>
                    <a:pt x="149313" y="0"/>
                  </a:lnTo>
                  <a:lnTo>
                    <a:pt x="102184" y="7620"/>
                  </a:lnTo>
                  <a:lnTo>
                    <a:pt x="61214" y="28854"/>
                  </a:lnTo>
                  <a:lnTo>
                    <a:pt x="28854" y="61201"/>
                  </a:lnTo>
                  <a:lnTo>
                    <a:pt x="7620" y="102184"/>
                  </a:lnTo>
                  <a:lnTo>
                    <a:pt x="0" y="149313"/>
                  </a:lnTo>
                  <a:lnTo>
                    <a:pt x="0" y="1941842"/>
                  </a:lnTo>
                  <a:lnTo>
                    <a:pt x="7620" y="1988972"/>
                  </a:lnTo>
                  <a:lnTo>
                    <a:pt x="28854" y="2029955"/>
                  </a:lnTo>
                  <a:lnTo>
                    <a:pt x="61214" y="2062302"/>
                  </a:lnTo>
                  <a:lnTo>
                    <a:pt x="102184" y="2083536"/>
                  </a:lnTo>
                  <a:lnTo>
                    <a:pt x="149313" y="2091169"/>
                  </a:lnTo>
                  <a:lnTo>
                    <a:pt x="2423439" y="2091169"/>
                  </a:lnTo>
                  <a:lnTo>
                    <a:pt x="2470556" y="2083536"/>
                  </a:lnTo>
                  <a:lnTo>
                    <a:pt x="2511539" y="2062302"/>
                  </a:lnTo>
                  <a:lnTo>
                    <a:pt x="2543886" y="2029955"/>
                  </a:lnTo>
                  <a:lnTo>
                    <a:pt x="2565120" y="1988972"/>
                  </a:lnTo>
                  <a:lnTo>
                    <a:pt x="2572753" y="1941842"/>
                  </a:lnTo>
                  <a:lnTo>
                    <a:pt x="2572753" y="1351661"/>
                  </a:lnTo>
                  <a:lnTo>
                    <a:pt x="3102953" y="1045514"/>
                  </a:lnTo>
                  <a:close/>
                </a:path>
              </a:pathLst>
            </a:custGeom>
            <a:solidFill>
              <a:srgbClr val="39561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19714" y="3773217"/>
            <a:ext cx="164846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251082" y="2888254"/>
            <a:ext cx="6525895" cy="2320290"/>
          </a:xfrm>
          <a:prstGeom prst="rect"/>
        </p:spPr>
        <p:txBody>
          <a:bodyPr wrap="square" lIns="0" tIns="101600" rIns="0" bIns="0" rtlCol="0" vert="horz">
            <a:spAutoFit/>
          </a:bodyPr>
          <a:lstStyle/>
          <a:p>
            <a:pPr marL="12700" marR="5080">
              <a:lnSpc>
                <a:spcPts val="4350"/>
              </a:lnSpc>
              <a:spcBef>
                <a:spcPts val="800"/>
              </a:spcBef>
            </a:pPr>
            <a:r>
              <a:rPr dirty="0" sz="415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Technological </a:t>
            </a:r>
            <a:r>
              <a:rPr dirty="0" sz="415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Advancements </a:t>
            </a:r>
            <a:r>
              <a:rPr dirty="0" sz="415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Transforming</a:t>
            </a:r>
            <a:r>
              <a:rPr dirty="0" sz="415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15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Golf</a:t>
            </a:r>
            <a:r>
              <a:rPr dirty="0" sz="415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15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Trolleys </a:t>
            </a:r>
            <a:r>
              <a:rPr dirty="0" sz="415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15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15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Boost</a:t>
            </a:r>
            <a:r>
              <a:rPr dirty="0" sz="415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15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15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15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15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40429" y="7110869"/>
            <a:ext cx="235712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251082" y="6778361"/>
            <a:ext cx="6795770" cy="1215390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 marR="5080">
              <a:lnSpc>
                <a:spcPts val="4350"/>
              </a:lnSpc>
              <a:spcBef>
                <a:spcPts val="800"/>
              </a:spcBef>
            </a:pPr>
            <a:r>
              <a:rPr dirty="0" sz="4150" spc="800" b="0">
                <a:solidFill>
                  <a:srgbClr val="FFFFFF"/>
                </a:solidFill>
                <a:latin typeface="Yanone Kaffeesatz Thin"/>
                <a:cs typeface="Yanone Kaffeesatz Thin"/>
              </a:rPr>
              <a:t>Economic</a:t>
            </a:r>
            <a:r>
              <a:rPr dirty="0" sz="415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150" spc="484" b="0">
                <a:solidFill>
                  <a:srgbClr val="FFFFFF"/>
                </a:solidFill>
                <a:latin typeface="Yanone Kaffeesatz Thin"/>
                <a:cs typeface="Yanone Kaffeesatz Thin"/>
              </a:rPr>
              <a:t>Volatility's</a:t>
            </a:r>
            <a:r>
              <a:rPr dirty="0" sz="415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15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Limits </a:t>
            </a:r>
            <a:r>
              <a:rPr dirty="0" sz="415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415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15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Golf</a:t>
            </a:r>
            <a:r>
              <a:rPr dirty="0" sz="415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15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Trolley</a:t>
            </a:r>
            <a:r>
              <a:rPr dirty="0" sz="415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15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endParaRPr sz="415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068975" y="1551073"/>
            <a:ext cx="14145260" cy="7185025"/>
          </a:xfrm>
          <a:custGeom>
            <a:avLst/>
            <a:gdLst/>
            <a:ahLst/>
            <a:cxnLst/>
            <a:rect l="l" t="t" r="r" b="b"/>
            <a:pathLst>
              <a:path w="14145260" h="7185025">
                <a:moveTo>
                  <a:pt x="14145179" y="7184852"/>
                </a:moveTo>
                <a:lnTo>
                  <a:pt x="0" y="7184852"/>
                </a:lnTo>
                <a:lnTo>
                  <a:pt x="0" y="0"/>
                </a:lnTo>
                <a:lnTo>
                  <a:pt x="14145179" y="0"/>
                </a:lnTo>
                <a:lnTo>
                  <a:pt x="14145179" y="7184852"/>
                </a:lnTo>
                <a:close/>
              </a:path>
            </a:pathLst>
          </a:custGeom>
          <a:solidFill>
            <a:srgbClr val="395616">
              <a:alpha val="8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83068" y="1790225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488670" y="3294460"/>
            <a:ext cx="104775" cy="4219575"/>
            <a:chOff x="2488670" y="3294460"/>
            <a:chExt cx="104775" cy="421957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8670" y="3294460"/>
              <a:ext cx="104775" cy="10477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8670" y="4208860"/>
              <a:ext cx="104775" cy="10477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8670" y="5123260"/>
              <a:ext cx="104775" cy="10477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8670" y="6037660"/>
              <a:ext cx="104775" cy="10477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8670" y="7409260"/>
              <a:ext cx="104775" cy="10477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2751451" y="3042988"/>
            <a:ext cx="13080365" cy="551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08050">
              <a:lnSpc>
                <a:spcPct val="115399"/>
              </a:lnSpc>
              <a:spcBef>
                <a:spcPts val="100"/>
              </a:spcBef>
            </a:pP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Golf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Trolley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12700" marR="305435">
              <a:lnSpc>
                <a:spcPct val="115399"/>
              </a:lnSpc>
            </a:pP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Manual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golf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trolleys,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characterized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simplicity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affordability,</a:t>
            </a:r>
            <a:r>
              <a:rPr dirty="0" sz="26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rely</a:t>
            </a:r>
            <a:r>
              <a:rPr dirty="0" sz="26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golfer's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physical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effort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propulsion.</a:t>
            </a:r>
            <a:endParaRPr sz="2600">
              <a:latin typeface="Verdana"/>
              <a:cs typeface="Verdana"/>
            </a:endParaRPr>
          </a:p>
          <a:p>
            <a:pPr marL="12700" marR="541020">
              <a:lnSpc>
                <a:spcPct val="115399"/>
              </a:lnSpc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Electric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golf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trolleys,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powered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batteries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electric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motors,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surged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popularity.</a:t>
            </a:r>
            <a:endParaRPr sz="2600">
              <a:latin typeface="Verdana"/>
              <a:cs typeface="Verdana"/>
            </a:endParaRPr>
          </a:p>
          <a:p>
            <a:pPr algn="just" marL="12700" marR="5080" indent="86360">
              <a:lnSpc>
                <a:spcPct val="115399"/>
              </a:lnSpc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trolleys,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hand,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cater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competitive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Verdana"/>
                <a:cs typeface="Verdana"/>
              </a:rPr>
              <a:t>players,</a:t>
            </a:r>
            <a:r>
              <a:rPr dirty="0" sz="26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featuring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advanced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electric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remote-controlled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models,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sophisticated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braking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systems,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ergonomic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designs.</a:t>
            </a:r>
            <a:endParaRPr sz="2600">
              <a:latin typeface="Verdana"/>
              <a:cs typeface="Verdana"/>
            </a:endParaRPr>
          </a:p>
          <a:p>
            <a:pPr marL="12700" marR="985519">
              <a:lnSpc>
                <a:spcPct val="115399"/>
              </a:lnSpc>
            </a:pPr>
            <a:r>
              <a:rPr dirty="0" sz="2600" spc="135">
                <a:solidFill>
                  <a:srgbClr val="FFFFFF"/>
                </a:solidFill>
                <a:latin typeface="Verdana"/>
                <a:cs typeface="Verdana"/>
              </a:rPr>
              <a:t>Women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golfers,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hand,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5">
                <a:solidFill>
                  <a:srgbClr val="FFFFFF"/>
                </a:solidFill>
                <a:latin typeface="Verdana"/>
                <a:cs typeface="Verdana"/>
              </a:rPr>
              <a:t>emerging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rapidly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growing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segment,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preferences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leaning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toward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lighter,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compact,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aesthetically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appealing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trolley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designs.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5597" rIns="0" bIns="0" rtlCol="0" vert="horz">
            <a:spAutoFit/>
          </a:bodyPr>
          <a:lstStyle/>
          <a:p>
            <a:pPr marL="578993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867370" y="4026781"/>
            <a:ext cx="15062835" cy="6148070"/>
          </a:xfrm>
          <a:prstGeom prst="rect">
            <a:avLst/>
          </a:prstGeom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 sz="6500" b="1">
                <a:latin typeface="Lato Heavy"/>
                <a:cs typeface="Lato Heavy"/>
              </a:rPr>
              <a:t>COGNITIVE</a:t>
            </a:r>
            <a:r>
              <a:rPr dirty="0" sz="6500" spc="-45" b="1">
                <a:latin typeface="Lato Heavy"/>
                <a:cs typeface="Lato Heavy"/>
              </a:rPr>
              <a:t> </a:t>
            </a:r>
            <a:r>
              <a:rPr dirty="0" sz="6500" b="1">
                <a:latin typeface="Lato Heavy"/>
                <a:cs typeface="Lato Heavy"/>
              </a:rPr>
              <a:t>MARKET</a:t>
            </a:r>
            <a:r>
              <a:rPr dirty="0" sz="6500" spc="-30" b="1">
                <a:latin typeface="Lato Heavy"/>
                <a:cs typeface="Lato Heavy"/>
              </a:rPr>
              <a:t> </a:t>
            </a:r>
            <a:r>
              <a:rPr dirty="0" sz="6500" spc="-10" b="1">
                <a:latin typeface="Lato Heavy"/>
                <a:cs typeface="Lato Heavy"/>
              </a:rPr>
              <a:t>RESEARCH</a:t>
            </a:r>
            <a:endParaRPr sz="6500">
              <a:latin typeface="Lato Heavy"/>
              <a:cs typeface="Lato Heavy"/>
            </a:endParaRP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6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312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50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020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60">
                <a:latin typeface="Lato"/>
                <a:cs typeface="Lato"/>
              </a:rPr>
              <a:t>8123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75">
                <a:latin typeface="Lato"/>
                <a:cs typeface="Lato"/>
              </a:rPr>
              <a:t>91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983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340">
                <a:latin typeface="Lato"/>
                <a:cs typeface="Lato"/>
              </a:rPr>
              <a:t>cognitivemarketresearch.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21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5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9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30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heavy" sz="4100" spc="385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http://tinyurl.com/mt428hkk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5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8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DAF6qxS2hlU,BAFWDJyds2Y</cp:keywords>
  <dc:title>Golf Trolley Market Report 2024</dc:title>
  <dcterms:created xsi:type="dcterms:W3CDTF">2024-01-23T05:06:12Z</dcterms:created>
  <dcterms:modified xsi:type="dcterms:W3CDTF">2024-01-23T05:06:12Z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2024-01-23T00:00:00Z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2024-01-23T00:00:00Z</vt:filetime>
  </property>
  <property fmtid="{D5CDD505-2E9C-101B-9397-08002B2CF9AE}" pid="5" name="Producer">
    <vt:lpwstr>3-Heights(TM) PDF Security Shell 4.8.25.2 (http://www.pdf-tools.com)</vt:lpwstr>
  </property>
</Properties>
</file>