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55"/>
    <p:sldId id="257" r:id="rId56"/>
    <p:sldId id="258" r:id="rId57"/>
    <p:sldId id="259" r:id="rId58"/>
    <p:sldId id="260" r:id="rId59"/>
    <p:sldId id="261" r:id="rId60"/>
    <p:sldId id="262" r:id="rId61"/>
    <p:sldId id="263" r:id="rId62"/>
    <p:sldId id="264" r:id="rId63"/>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slides/slide1.xml" Type="http://schemas.openxmlformats.org/officeDocument/2006/relationships/slide"/><Relationship Id="rId56" Target="slides/slide2.xml" Type="http://schemas.openxmlformats.org/officeDocument/2006/relationships/slide"/><Relationship Id="rId57" Target="slides/slide3.xml" Type="http://schemas.openxmlformats.org/officeDocument/2006/relationships/slide"/><Relationship Id="rId58" Target="slides/slide4.xml" Type="http://schemas.openxmlformats.org/officeDocument/2006/relationships/slide"/><Relationship Id="rId59" Target="slides/slide5.xml" Type="http://schemas.openxmlformats.org/officeDocument/2006/relationships/slide"/><Relationship Id="rId6" Target="fonts/font6.fntdata" Type="http://schemas.openxmlformats.org/officeDocument/2006/relationships/font"/><Relationship Id="rId60" Target="slides/slide6.xml" Type="http://schemas.openxmlformats.org/officeDocument/2006/relationships/slide"/><Relationship Id="rId61" Target="slides/slide7.xml" Type="http://schemas.openxmlformats.org/officeDocument/2006/relationships/slide"/><Relationship Id="rId62" Target="slides/slide8.xml" Type="http://schemas.openxmlformats.org/officeDocument/2006/relationships/slide"/><Relationship Id="rId63" Target="slides/slide9.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jpe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15.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7.png" Type="http://schemas.openxmlformats.org/officeDocument/2006/relationships/image"/><Relationship Id="rId4" Target="https://tinyurl.com/3486xcwz" TargetMode="External" Type="http://schemas.openxmlformats.org/officeDocument/2006/relationships/hyperlink"/><Relationship Id="rId5" Target="https://www.cognitivemarketresearch.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41" r="0" b="-16282"/>
            </a:stretch>
          </a:blipFill>
        </p:spPr>
      </p:sp>
      <p:grpSp>
        <p:nvGrpSpPr>
          <p:cNvPr name="Group 3" id="3"/>
          <p:cNvGrpSpPr/>
          <p:nvPr/>
        </p:nvGrpSpPr>
        <p:grpSpPr>
          <a:xfrm rot="0">
            <a:off x="2379518" y="3054927"/>
            <a:ext cx="13528964" cy="4177145"/>
            <a:chOff x="0" y="0"/>
            <a:chExt cx="3563184" cy="1100154"/>
          </a:xfrm>
        </p:grpSpPr>
        <p:sp>
          <p:nvSpPr>
            <p:cNvPr name="Freeform 4" id="4"/>
            <p:cNvSpPr/>
            <p:nvPr/>
          </p:nvSpPr>
          <p:spPr>
            <a:xfrm flipH="false" flipV="false" rot="0">
              <a:off x="0" y="0"/>
              <a:ext cx="3563184" cy="1100154"/>
            </a:xfrm>
            <a:custGeom>
              <a:avLst/>
              <a:gdLst/>
              <a:ahLst/>
              <a:cxnLst/>
              <a:rect r="r" b="b" t="t" l="l"/>
              <a:pathLst>
                <a:path h="1100154" w="3563184">
                  <a:moveTo>
                    <a:pt x="29185" y="0"/>
                  </a:moveTo>
                  <a:lnTo>
                    <a:pt x="3533999" y="0"/>
                  </a:lnTo>
                  <a:cubicBezTo>
                    <a:pt x="3541739" y="0"/>
                    <a:pt x="3549162" y="3075"/>
                    <a:pt x="3554636" y="8548"/>
                  </a:cubicBezTo>
                  <a:cubicBezTo>
                    <a:pt x="3560109" y="14021"/>
                    <a:pt x="3563184" y="21444"/>
                    <a:pt x="3563184" y="29185"/>
                  </a:cubicBezTo>
                  <a:lnTo>
                    <a:pt x="3563184" y="1070969"/>
                  </a:lnTo>
                  <a:cubicBezTo>
                    <a:pt x="3563184" y="1078709"/>
                    <a:pt x="3560109" y="1086132"/>
                    <a:pt x="3554636" y="1091606"/>
                  </a:cubicBezTo>
                  <a:cubicBezTo>
                    <a:pt x="3549162" y="1097079"/>
                    <a:pt x="3541739" y="1100154"/>
                    <a:pt x="3533999" y="1100154"/>
                  </a:cubicBezTo>
                  <a:lnTo>
                    <a:pt x="29185" y="1100154"/>
                  </a:lnTo>
                  <a:cubicBezTo>
                    <a:pt x="21444" y="1100154"/>
                    <a:pt x="14021" y="1097079"/>
                    <a:pt x="8548" y="1091606"/>
                  </a:cubicBezTo>
                  <a:cubicBezTo>
                    <a:pt x="3075" y="1086132"/>
                    <a:pt x="0" y="1078709"/>
                    <a:pt x="0" y="1070969"/>
                  </a:cubicBezTo>
                  <a:lnTo>
                    <a:pt x="0" y="29185"/>
                  </a:lnTo>
                  <a:cubicBezTo>
                    <a:pt x="0" y="21444"/>
                    <a:pt x="3075" y="14021"/>
                    <a:pt x="8548" y="8548"/>
                  </a:cubicBezTo>
                  <a:cubicBezTo>
                    <a:pt x="14021" y="3075"/>
                    <a:pt x="21444" y="0"/>
                    <a:pt x="29185" y="0"/>
                  </a:cubicBezTo>
                  <a:close/>
                </a:path>
              </a:pathLst>
            </a:custGeom>
            <a:solidFill>
              <a:srgbClr val="000000">
                <a:alpha val="60000"/>
              </a:srgbClr>
            </a:solidFill>
          </p:spPr>
        </p:sp>
        <p:sp>
          <p:nvSpPr>
            <p:cNvPr name="TextBox 5" id="5"/>
            <p:cNvSpPr txBox="true"/>
            <p:nvPr/>
          </p:nvSpPr>
          <p:spPr>
            <a:xfrm>
              <a:off x="0" y="-38100"/>
              <a:ext cx="3563184" cy="1138254"/>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2866608" y="3846218"/>
            <a:ext cx="12554784" cy="2948898"/>
          </a:xfrm>
          <a:prstGeom prst="rect">
            <a:avLst/>
          </a:prstGeom>
        </p:spPr>
        <p:txBody>
          <a:bodyPr anchor="t" rtlCol="false" tIns="0" lIns="0" bIns="0" rIns="0">
            <a:spAutoFit/>
          </a:bodyPr>
          <a:lstStyle/>
          <a:p>
            <a:pPr algn="ctr">
              <a:lnSpc>
                <a:spcPts val="11278"/>
              </a:lnSpc>
            </a:pPr>
            <a:r>
              <a:rPr lang="en-US" sz="11998">
                <a:solidFill>
                  <a:srgbClr val="FFFFFF"/>
                </a:solidFill>
                <a:latin typeface="Canva Sans"/>
              </a:rPr>
              <a:t>GOLF SHOE </a:t>
            </a:r>
          </a:p>
          <a:p>
            <a:pPr algn="ctr">
              <a:lnSpc>
                <a:spcPts val="11278"/>
              </a:lnSpc>
            </a:pPr>
            <a:r>
              <a:rPr lang="en-US" sz="11998">
                <a:solidFill>
                  <a:srgbClr val="FFFFFF"/>
                </a:solidFill>
                <a:latin typeface="Canva Sans"/>
              </a:rPr>
              <a:t>MARKET REPORT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8518"/>
            </a:stretch>
          </a:blipFill>
        </p:spPr>
      </p:sp>
      <p:grpSp>
        <p:nvGrpSpPr>
          <p:cNvPr name="Group 3" id="3"/>
          <p:cNvGrpSpPr/>
          <p:nvPr/>
        </p:nvGrpSpPr>
        <p:grpSpPr>
          <a:xfrm rot="0">
            <a:off x="7055427" y="3093893"/>
            <a:ext cx="10749395" cy="6722918"/>
            <a:chOff x="0" y="0"/>
            <a:chExt cx="2831116" cy="1770645"/>
          </a:xfrm>
        </p:grpSpPr>
        <p:sp>
          <p:nvSpPr>
            <p:cNvPr name="Freeform 4" id="4"/>
            <p:cNvSpPr/>
            <p:nvPr/>
          </p:nvSpPr>
          <p:spPr>
            <a:xfrm flipH="false" flipV="false" rot="0">
              <a:off x="0" y="0"/>
              <a:ext cx="2831117" cy="1770645"/>
            </a:xfrm>
            <a:custGeom>
              <a:avLst/>
              <a:gdLst/>
              <a:ahLst/>
              <a:cxnLst/>
              <a:rect r="r" b="b" t="t" l="l"/>
              <a:pathLst>
                <a:path h="1770645" w="2831117">
                  <a:moveTo>
                    <a:pt x="36731" y="0"/>
                  </a:moveTo>
                  <a:lnTo>
                    <a:pt x="2794385" y="0"/>
                  </a:lnTo>
                  <a:cubicBezTo>
                    <a:pt x="2804127" y="0"/>
                    <a:pt x="2813470" y="3870"/>
                    <a:pt x="2820358" y="10758"/>
                  </a:cubicBezTo>
                  <a:cubicBezTo>
                    <a:pt x="2827247" y="17647"/>
                    <a:pt x="2831117" y="26989"/>
                    <a:pt x="2831117" y="36731"/>
                  </a:cubicBezTo>
                  <a:lnTo>
                    <a:pt x="2831117" y="1733914"/>
                  </a:lnTo>
                  <a:cubicBezTo>
                    <a:pt x="2831117" y="1743656"/>
                    <a:pt x="2827247" y="1752998"/>
                    <a:pt x="2820358" y="1759887"/>
                  </a:cubicBezTo>
                  <a:cubicBezTo>
                    <a:pt x="2813470" y="1766775"/>
                    <a:pt x="2804127" y="1770645"/>
                    <a:pt x="2794385" y="1770645"/>
                  </a:cubicBezTo>
                  <a:lnTo>
                    <a:pt x="36731" y="1770645"/>
                  </a:lnTo>
                  <a:cubicBezTo>
                    <a:pt x="26989" y="1770645"/>
                    <a:pt x="17647" y="1766775"/>
                    <a:pt x="10758" y="1759887"/>
                  </a:cubicBezTo>
                  <a:cubicBezTo>
                    <a:pt x="3870" y="1752998"/>
                    <a:pt x="0" y="1743656"/>
                    <a:pt x="0" y="1733914"/>
                  </a:cubicBezTo>
                  <a:lnTo>
                    <a:pt x="0" y="36731"/>
                  </a:lnTo>
                  <a:cubicBezTo>
                    <a:pt x="0" y="26989"/>
                    <a:pt x="3870" y="17647"/>
                    <a:pt x="10758" y="10758"/>
                  </a:cubicBezTo>
                  <a:cubicBezTo>
                    <a:pt x="17647" y="3870"/>
                    <a:pt x="26989" y="0"/>
                    <a:pt x="36731" y="0"/>
                  </a:cubicBezTo>
                  <a:close/>
                </a:path>
              </a:pathLst>
            </a:custGeom>
            <a:solidFill>
              <a:srgbClr val="FFFFFF">
                <a:alpha val="89804"/>
              </a:srgbClr>
            </a:solidFill>
          </p:spPr>
        </p:sp>
        <p:sp>
          <p:nvSpPr>
            <p:cNvPr name="TextBox 5" id="5"/>
            <p:cNvSpPr txBox="true"/>
            <p:nvPr/>
          </p:nvSpPr>
          <p:spPr>
            <a:xfrm>
              <a:off x="0" y="-38100"/>
              <a:ext cx="2831116" cy="1808745"/>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8029253" y="3446113"/>
            <a:ext cx="8801745" cy="757562"/>
          </a:xfrm>
          <a:prstGeom prst="rect">
            <a:avLst/>
          </a:prstGeom>
        </p:spPr>
        <p:txBody>
          <a:bodyPr anchor="t" rtlCol="false" tIns="0" lIns="0" bIns="0" rIns="0">
            <a:spAutoFit/>
          </a:bodyPr>
          <a:lstStyle/>
          <a:p>
            <a:pPr algn="ctr">
              <a:lnSpc>
                <a:spcPts val="5885"/>
              </a:lnSpc>
            </a:pPr>
            <a:r>
              <a:rPr lang="en-US" sz="5500">
                <a:solidFill>
                  <a:srgbClr val="000000"/>
                </a:solidFill>
                <a:latin typeface="Canva Sans"/>
              </a:rPr>
              <a:t>INTRODUCTION</a:t>
            </a:r>
          </a:p>
        </p:txBody>
      </p:sp>
      <p:sp>
        <p:nvSpPr>
          <p:cNvPr name="TextBox 7" id="7"/>
          <p:cNvSpPr txBox="true"/>
          <p:nvPr/>
        </p:nvSpPr>
        <p:spPr>
          <a:xfrm rot="0">
            <a:off x="7273636" y="4448727"/>
            <a:ext cx="10338955" cy="5080637"/>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Canva Sans"/>
              </a:rPr>
              <a:t>Golf shoes are sports shoes that are designed to keep golfers of all ability levels safe and comfortable. It is specifically required on golf courses to ensure that the turf, particularly the greens, is not damaged. Currently, the market offers a diverse selection of trendy and comfortable golf shoes, ranging from full leather snakeskin to modern athletic models.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4928453" y="931718"/>
            <a:ext cx="8431094" cy="800100"/>
          </a:xfrm>
          <a:prstGeom prst="rect">
            <a:avLst/>
          </a:prstGeom>
        </p:spPr>
        <p:txBody>
          <a:bodyPr anchor="t" rtlCol="false" tIns="0" lIns="0" bIns="0" rIns="0">
            <a:spAutoFit/>
          </a:bodyPr>
          <a:lstStyle/>
          <a:p>
            <a:pPr algn="ctr">
              <a:lnSpc>
                <a:spcPts val="5850"/>
              </a:lnSpc>
            </a:pPr>
            <a:r>
              <a:rPr lang="en-US" sz="6500">
                <a:solidFill>
                  <a:srgbClr val="000000"/>
                </a:solidFill>
                <a:latin typeface="Canva Sans"/>
              </a:rPr>
              <a:t>KEY INSIGHTS</a:t>
            </a:r>
          </a:p>
        </p:txBody>
      </p:sp>
      <p:grpSp>
        <p:nvGrpSpPr>
          <p:cNvPr name="Group 4" id="4"/>
          <p:cNvGrpSpPr/>
          <p:nvPr/>
        </p:nvGrpSpPr>
        <p:grpSpPr>
          <a:xfrm rot="0">
            <a:off x="11037475" y="2852005"/>
            <a:ext cx="6487391" cy="2901012"/>
            <a:chOff x="0" y="0"/>
            <a:chExt cx="1484040" cy="663628"/>
          </a:xfrm>
        </p:grpSpPr>
        <p:sp>
          <p:nvSpPr>
            <p:cNvPr name="Freeform 5" id="5"/>
            <p:cNvSpPr/>
            <p:nvPr/>
          </p:nvSpPr>
          <p:spPr>
            <a:xfrm flipH="false" flipV="false" rot="0">
              <a:off x="0" y="0"/>
              <a:ext cx="1484040" cy="663628"/>
            </a:xfrm>
            <a:custGeom>
              <a:avLst/>
              <a:gdLst/>
              <a:ahLst/>
              <a:cxnLst/>
              <a:rect r="r" b="b" t="t" l="l"/>
              <a:pathLst>
                <a:path h="663628" w="1484040">
                  <a:moveTo>
                    <a:pt x="23868" y="0"/>
                  </a:moveTo>
                  <a:lnTo>
                    <a:pt x="1460172" y="0"/>
                  </a:lnTo>
                  <a:cubicBezTo>
                    <a:pt x="1466502" y="0"/>
                    <a:pt x="1472573" y="2515"/>
                    <a:pt x="1477049" y="6991"/>
                  </a:cubicBezTo>
                  <a:cubicBezTo>
                    <a:pt x="1481525" y="11467"/>
                    <a:pt x="1484040" y="17538"/>
                    <a:pt x="1484040" y="23868"/>
                  </a:cubicBezTo>
                  <a:lnTo>
                    <a:pt x="1484040" y="639761"/>
                  </a:lnTo>
                  <a:cubicBezTo>
                    <a:pt x="1484040" y="652942"/>
                    <a:pt x="1473354" y="663628"/>
                    <a:pt x="1460172" y="663628"/>
                  </a:cubicBezTo>
                  <a:lnTo>
                    <a:pt x="23868" y="663628"/>
                  </a:lnTo>
                  <a:cubicBezTo>
                    <a:pt x="17538" y="663628"/>
                    <a:pt x="11467" y="661114"/>
                    <a:pt x="6991" y="656638"/>
                  </a:cubicBezTo>
                  <a:cubicBezTo>
                    <a:pt x="2515" y="652162"/>
                    <a:pt x="0" y="646091"/>
                    <a:pt x="0" y="639761"/>
                  </a:cubicBezTo>
                  <a:lnTo>
                    <a:pt x="0" y="23868"/>
                  </a:lnTo>
                  <a:cubicBezTo>
                    <a:pt x="0" y="10686"/>
                    <a:pt x="10686" y="0"/>
                    <a:pt x="23868" y="0"/>
                  </a:cubicBezTo>
                  <a:close/>
                </a:path>
              </a:pathLst>
            </a:custGeom>
            <a:solidFill>
              <a:srgbClr val="FFFFFF"/>
            </a:solidFill>
            <a:ln w="38100" cap="sq">
              <a:solidFill>
                <a:srgbClr val="8DD540"/>
              </a:solidFill>
              <a:prstDash val="solid"/>
              <a:miter/>
            </a:ln>
          </p:spPr>
        </p:sp>
        <p:sp>
          <p:nvSpPr>
            <p:cNvPr name="TextBox 6" id="6"/>
            <p:cNvSpPr txBox="true"/>
            <p:nvPr/>
          </p:nvSpPr>
          <p:spPr>
            <a:xfrm>
              <a:off x="0" y="-47625"/>
              <a:ext cx="1484040" cy="711253"/>
            </a:xfrm>
            <a:prstGeom prst="rect">
              <a:avLst/>
            </a:prstGeom>
          </p:spPr>
          <p:txBody>
            <a:bodyPr anchor="ctr" rtlCol="false" tIns="50800" lIns="50800" bIns="50800" rIns="50800"/>
            <a:lstStyle/>
            <a:p>
              <a:pPr algn="ctr">
                <a:lnSpc>
                  <a:spcPts val="3079"/>
                </a:lnSpc>
              </a:pPr>
            </a:p>
          </p:txBody>
        </p:sp>
      </p:grpSp>
      <p:sp>
        <p:nvSpPr>
          <p:cNvPr name="TextBox 7" id="7"/>
          <p:cNvSpPr txBox="true"/>
          <p:nvPr/>
        </p:nvSpPr>
        <p:spPr>
          <a:xfrm rot="0">
            <a:off x="11313892" y="3809954"/>
            <a:ext cx="5934557" cy="1404702"/>
          </a:xfrm>
          <a:prstGeom prst="rect">
            <a:avLst/>
          </a:prstGeom>
        </p:spPr>
        <p:txBody>
          <a:bodyPr anchor="t" rtlCol="false" tIns="0" lIns="0" bIns="0" rIns="0">
            <a:spAutoFit/>
          </a:bodyPr>
          <a:lstStyle/>
          <a:p>
            <a:pPr algn="ctr">
              <a:lnSpc>
                <a:spcPts val="5566"/>
              </a:lnSpc>
            </a:pPr>
            <a:r>
              <a:rPr lang="en-US" sz="4677" spc="149">
                <a:solidFill>
                  <a:srgbClr val="000000"/>
                </a:solidFill>
                <a:latin typeface="Barlow Semi-Bold"/>
              </a:rPr>
              <a:t>MARKET SIZE</a:t>
            </a:r>
          </a:p>
          <a:p>
            <a:pPr algn="ctr">
              <a:lnSpc>
                <a:spcPts val="5566"/>
              </a:lnSpc>
            </a:pPr>
            <a:r>
              <a:rPr lang="en-US" sz="4677" spc="149">
                <a:solidFill>
                  <a:srgbClr val="000000"/>
                </a:solidFill>
                <a:latin typeface="Barlow Semi-Bold"/>
              </a:rPr>
              <a:t>$3,353.30 </a:t>
            </a:r>
            <a:r>
              <a:rPr lang="en-US" sz="4677" spc="149">
                <a:solidFill>
                  <a:srgbClr val="000000"/>
                </a:solidFill>
                <a:latin typeface="Barlow Semi-Bold"/>
              </a:rPr>
              <a:t>Million</a:t>
            </a:r>
          </a:p>
        </p:txBody>
      </p:sp>
      <p:grpSp>
        <p:nvGrpSpPr>
          <p:cNvPr name="Group 8" id="8"/>
          <p:cNvGrpSpPr/>
          <p:nvPr/>
        </p:nvGrpSpPr>
        <p:grpSpPr>
          <a:xfrm rot="0">
            <a:off x="9977469" y="2362715"/>
            <a:ext cx="2008753" cy="1447239"/>
            <a:chOff x="0" y="0"/>
            <a:chExt cx="682919" cy="492020"/>
          </a:xfrm>
        </p:grpSpPr>
        <p:sp>
          <p:nvSpPr>
            <p:cNvPr name="Freeform 9" id="9"/>
            <p:cNvSpPr/>
            <p:nvPr/>
          </p:nvSpPr>
          <p:spPr>
            <a:xfrm flipH="false" flipV="false" rot="0">
              <a:off x="0" y="0"/>
              <a:ext cx="682919" cy="492020"/>
            </a:xfrm>
            <a:custGeom>
              <a:avLst/>
              <a:gdLst/>
              <a:ahLst/>
              <a:cxnLst/>
              <a:rect r="r" b="b" t="t" l="l"/>
              <a:pathLst>
                <a:path h="492020" w="682919">
                  <a:moveTo>
                    <a:pt x="77082" y="0"/>
                  </a:moveTo>
                  <a:lnTo>
                    <a:pt x="605837" y="0"/>
                  </a:lnTo>
                  <a:cubicBezTo>
                    <a:pt x="626280" y="0"/>
                    <a:pt x="645886" y="8121"/>
                    <a:pt x="660342" y="22577"/>
                  </a:cubicBezTo>
                  <a:cubicBezTo>
                    <a:pt x="674798" y="37032"/>
                    <a:pt x="682919" y="56638"/>
                    <a:pt x="682919" y="77082"/>
                  </a:cubicBezTo>
                  <a:lnTo>
                    <a:pt x="682919" y="414938"/>
                  </a:lnTo>
                  <a:cubicBezTo>
                    <a:pt x="682919" y="435382"/>
                    <a:pt x="674798" y="454988"/>
                    <a:pt x="660342" y="469443"/>
                  </a:cubicBezTo>
                  <a:cubicBezTo>
                    <a:pt x="645886" y="483899"/>
                    <a:pt x="626280" y="492020"/>
                    <a:pt x="605837" y="492020"/>
                  </a:cubicBezTo>
                  <a:lnTo>
                    <a:pt x="77082" y="492020"/>
                  </a:lnTo>
                  <a:cubicBezTo>
                    <a:pt x="56638" y="492020"/>
                    <a:pt x="37032" y="483899"/>
                    <a:pt x="22577" y="469443"/>
                  </a:cubicBezTo>
                  <a:cubicBezTo>
                    <a:pt x="8121" y="454988"/>
                    <a:pt x="0" y="435382"/>
                    <a:pt x="0" y="414938"/>
                  </a:cubicBezTo>
                  <a:lnTo>
                    <a:pt x="0" y="77082"/>
                  </a:lnTo>
                  <a:cubicBezTo>
                    <a:pt x="0" y="56638"/>
                    <a:pt x="8121" y="37032"/>
                    <a:pt x="22577" y="22577"/>
                  </a:cubicBezTo>
                  <a:cubicBezTo>
                    <a:pt x="37032" y="8121"/>
                    <a:pt x="56638" y="0"/>
                    <a:pt x="77082" y="0"/>
                  </a:cubicBezTo>
                  <a:close/>
                </a:path>
              </a:pathLst>
            </a:custGeom>
            <a:solidFill>
              <a:srgbClr val="DC6B19"/>
            </a:solidFill>
          </p:spPr>
        </p:sp>
        <p:sp>
          <p:nvSpPr>
            <p:cNvPr name="TextBox 10" id="10"/>
            <p:cNvSpPr txBox="true"/>
            <p:nvPr/>
          </p:nvSpPr>
          <p:spPr>
            <a:xfrm>
              <a:off x="0" y="-47625"/>
              <a:ext cx="682919" cy="539645"/>
            </a:xfrm>
            <a:prstGeom prst="rect">
              <a:avLst/>
            </a:prstGeom>
          </p:spPr>
          <p:txBody>
            <a:bodyPr anchor="ctr" rtlCol="false" tIns="50800" lIns="50800" bIns="50800" rIns="50800"/>
            <a:lstStyle/>
            <a:p>
              <a:pPr algn="ctr">
                <a:lnSpc>
                  <a:spcPts val="3079"/>
                </a:lnSpc>
              </a:pPr>
            </a:p>
          </p:txBody>
        </p:sp>
      </p:grpSp>
      <p:sp>
        <p:nvSpPr>
          <p:cNvPr name="TextBox 11" id="11"/>
          <p:cNvSpPr txBox="true"/>
          <p:nvPr/>
        </p:nvSpPr>
        <p:spPr>
          <a:xfrm rot="0">
            <a:off x="9855660" y="2830348"/>
            <a:ext cx="2130561" cy="552914"/>
          </a:xfrm>
          <a:prstGeom prst="rect">
            <a:avLst/>
          </a:prstGeom>
        </p:spPr>
        <p:txBody>
          <a:bodyPr anchor="t" rtlCol="false" tIns="0" lIns="0" bIns="0" rIns="0">
            <a:spAutoFit/>
          </a:bodyPr>
          <a:lstStyle/>
          <a:p>
            <a:pPr algn="ctr">
              <a:lnSpc>
                <a:spcPts val="4021"/>
              </a:lnSpc>
            </a:pPr>
            <a:r>
              <a:rPr lang="en-US" sz="4418" spc="141">
                <a:solidFill>
                  <a:srgbClr val="FFFFFF"/>
                </a:solidFill>
                <a:latin typeface="Barlow Semi-Bold"/>
              </a:rPr>
              <a:t> 2028</a:t>
            </a:r>
          </a:p>
        </p:txBody>
      </p:sp>
      <p:grpSp>
        <p:nvGrpSpPr>
          <p:cNvPr name="Group 12" id="12"/>
          <p:cNvGrpSpPr/>
          <p:nvPr/>
        </p:nvGrpSpPr>
        <p:grpSpPr>
          <a:xfrm rot="0">
            <a:off x="11037475" y="6357288"/>
            <a:ext cx="6487391" cy="2901012"/>
            <a:chOff x="0" y="0"/>
            <a:chExt cx="1484040" cy="663628"/>
          </a:xfrm>
        </p:grpSpPr>
        <p:sp>
          <p:nvSpPr>
            <p:cNvPr name="Freeform 13" id="13"/>
            <p:cNvSpPr/>
            <p:nvPr/>
          </p:nvSpPr>
          <p:spPr>
            <a:xfrm flipH="false" flipV="false" rot="0">
              <a:off x="0" y="0"/>
              <a:ext cx="1484040" cy="663628"/>
            </a:xfrm>
            <a:custGeom>
              <a:avLst/>
              <a:gdLst/>
              <a:ahLst/>
              <a:cxnLst/>
              <a:rect r="r" b="b" t="t" l="l"/>
              <a:pathLst>
                <a:path h="663628" w="1484040">
                  <a:moveTo>
                    <a:pt x="23868" y="0"/>
                  </a:moveTo>
                  <a:lnTo>
                    <a:pt x="1460172" y="0"/>
                  </a:lnTo>
                  <a:cubicBezTo>
                    <a:pt x="1466502" y="0"/>
                    <a:pt x="1472573" y="2515"/>
                    <a:pt x="1477049" y="6991"/>
                  </a:cubicBezTo>
                  <a:cubicBezTo>
                    <a:pt x="1481525" y="11467"/>
                    <a:pt x="1484040" y="17538"/>
                    <a:pt x="1484040" y="23868"/>
                  </a:cubicBezTo>
                  <a:lnTo>
                    <a:pt x="1484040" y="639761"/>
                  </a:lnTo>
                  <a:cubicBezTo>
                    <a:pt x="1484040" y="652942"/>
                    <a:pt x="1473354" y="663628"/>
                    <a:pt x="1460172" y="663628"/>
                  </a:cubicBezTo>
                  <a:lnTo>
                    <a:pt x="23868" y="663628"/>
                  </a:lnTo>
                  <a:cubicBezTo>
                    <a:pt x="17538" y="663628"/>
                    <a:pt x="11467" y="661114"/>
                    <a:pt x="6991" y="656638"/>
                  </a:cubicBezTo>
                  <a:cubicBezTo>
                    <a:pt x="2515" y="652162"/>
                    <a:pt x="0" y="646091"/>
                    <a:pt x="0" y="639761"/>
                  </a:cubicBezTo>
                  <a:lnTo>
                    <a:pt x="0" y="23868"/>
                  </a:lnTo>
                  <a:cubicBezTo>
                    <a:pt x="0" y="10686"/>
                    <a:pt x="10686" y="0"/>
                    <a:pt x="23868" y="0"/>
                  </a:cubicBezTo>
                  <a:close/>
                </a:path>
              </a:pathLst>
            </a:custGeom>
            <a:solidFill>
              <a:srgbClr val="FFFFFF"/>
            </a:solidFill>
            <a:ln w="38100" cap="sq">
              <a:solidFill>
                <a:srgbClr val="8DD540"/>
              </a:solidFill>
              <a:prstDash val="solid"/>
              <a:miter/>
            </a:ln>
          </p:spPr>
        </p:sp>
        <p:sp>
          <p:nvSpPr>
            <p:cNvPr name="TextBox 14" id="14"/>
            <p:cNvSpPr txBox="true"/>
            <p:nvPr/>
          </p:nvSpPr>
          <p:spPr>
            <a:xfrm>
              <a:off x="0" y="-47625"/>
              <a:ext cx="1484040" cy="711253"/>
            </a:xfrm>
            <a:prstGeom prst="rect">
              <a:avLst/>
            </a:prstGeom>
          </p:spPr>
          <p:txBody>
            <a:bodyPr anchor="ctr" rtlCol="false" tIns="50800" lIns="50800" bIns="50800" rIns="50800"/>
            <a:lstStyle/>
            <a:p>
              <a:pPr algn="ctr">
                <a:lnSpc>
                  <a:spcPts val="3079"/>
                </a:lnSpc>
              </a:pPr>
            </a:p>
          </p:txBody>
        </p:sp>
      </p:grpSp>
      <p:sp>
        <p:nvSpPr>
          <p:cNvPr name="TextBox 15" id="15"/>
          <p:cNvSpPr txBox="true"/>
          <p:nvPr/>
        </p:nvSpPr>
        <p:spPr>
          <a:xfrm rot="0">
            <a:off x="11313892" y="7105443"/>
            <a:ext cx="5934557" cy="1404702"/>
          </a:xfrm>
          <a:prstGeom prst="rect">
            <a:avLst/>
          </a:prstGeom>
        </p:spPr>
        <p:txBody>
          <a:bodyPr anchor="t" rtlCol="false" tIns="0" lIns="0" bIns="0" rIns="0">
            <a:spAutoFit/>
          </a:bodyPr>
          <a:lstStyle/>
          <a:p>
            <a:pPr algn="ctr">
              <a:lnSpc>
                <a:spcPts val="5566"/>
              </a:lnSpc>
            </a:pPr>
            <a:r>
              <a:rPr lang="en-US" sz="4677" spc="149">
                <a:solidFill>
                  <a:srgbClr val="000000"/>
                </a:solidFill>
                <a:latin typeface="Barlow Semi-Bold"/>
              </a:rPr>
              <a:t>CAGR</a:t>
            </a:r>
          </a:p>
          <a:p>
            <a:pPr algn="ctr">
              <a:lnSpc>
                <a:spcPts val="5566"/>
              </a:lnSpc>
            </a:pPr>
            <a:r>
              <a:rPr lang="en-US" sz="4677" spc="149">
                <a:solidFill>
                  <a:srgbClr val="000000"/>
                </a:solidFill>
                <a:latin typeface="Barlow Semi-Bold"/>
              </a:rPr>
              <a:t>3.06%</a:t>
            </a:r>
          </a:p>
        </p:txBody>
      </p:sp>
      <p:grpSp>
        <p:nvGrpSpPr>
          <p:cNvPr name="Group 16" id="16"/>
          <p:cNvGrpSpPr/>
          <p:nvPr/>
        </p:nvGrpSpPr>
        <p:grpSpPr>
          <a:xfrm rot="0">
            <a:off x="9977469" y="5867998"/>
            <a:ext cx="2008753" cy="1447239"/>
            <a:chOff x="0" y="0"/>
            <a:chExt cx="682919" cy="492020"/>
          </a:xfrm>
        </p:grpSpPr>
        <p:sp>
          <p:nvSpPr>
            <p:cNvPr name="Freeform 17" id="17"/>
            <p:cNvSpPr/>
            <p:nvPr/>
          </p:nvSpPr>
          <p:spPr>
            <a:xfrm flipH="false" flipV="false" rot="0">
              <a:off x="0" y="0"/>
              <a:ext cx="682919" cy="492020"/>
            </a:xfrm>
            <a:custGeom>
              <a:avLst/>
              <a:gdLst/>
              <a:ahLst/>
              <a:cxnLst/>
              <a:rect r="r" b="b" t="t" l="l"/>
              <a:pathLst>
                <a:path h="492020" w="682919">
                  <a:moveTo>
                    <a:pt x="77082" y="0"/>
                  </a:moveTo>
                  <a:lnTo>
                    <a:pt x="605837" y="0"/>
                  </a:lnTo>
                  <a:cubicBezTo>
                    <a:pt x="626280" y="0"/>
                    <a:pt x="645886" y="8121"/>
                    <a:pt x="660342" y="22577"/>
                  </a:cubicBezTo>
                  <a:cubicBezTo>
                    <a:pt x="674798" y="37032"/>
                    <a:pt x="682919" y="56638"/>
                    <a:pt x="682919" y="77082"/>
                  </a:cubicBezTo>
                  <a:lnTo>
                    <a:pt x="682919" y="414938"/>
                  </a:lnTo>
                  <a:cubicBezTo>
                    <a:pt x="682919" y="435382"/>
                    <a:pt x="674798" y="454988"/>
                    <a:pt x="660342" y="469443"/>
                  </a:cubicBezTo>
                  <a:cubicBezTo>
                    <a:pt x="645886" y="483899"/>
                    <a:pt x="626280" y="492020"/>
                    <a:pt x="605837" y="492020"/>
                  </a:cubicBezTo>
                  <a:lnTo>
                    <a:pt x="77082" y="492020"/>
                  </a:lnTo>
                  <a:cubicBezTo>
                    <a:pt x="56638" y="492020"/>
                    <a:pt x="37032" y="483899"/>
                    <a:pt x="22577" y="469443"/>
                  </a:cubicBezTo>
                  <a:cubicBezTo>
                    <a:pt x="8121" y="454988"/>
                    <a:pt x="0" y="435382"/>
                    <a:pt x="0" y="414938"/>
                  </a:cubicBezTo>
                  <a:lnTo>
                    <a:pt x="0" y="77082"/>
                  </a:lnTo>
                  <a:cubicBezTo>
                    <a:pt x="0" y="56638"/>
                    <a:pt x="8121" y="37032"/>
                    <a:pt x="22577" y="22577"/>
                  </a:cubicBezTo>
                  <a:cubicBezTo>
                    <a:pt x="37032" y="8121"/>
                    <a:pt x="56638" y="0"/>
                    <a:pt x="77082" y="0"/>
                  </a:cubicBezTo>
                  <a:close/>
                </a:path>
              </a:pathLst>
            </a:custGeom>
            <a:solidFill>
              <a:srgbClr val="DC6B19"/>
            </a:solidFill>
          </p:spPr>
        </p:sp>
        <p:sp>
          <p:nvSpPr>
            <p:cNvPr name="TextBox 18" id="18"/>
            <p:cNvSpPr txBox="true"/>
            <p:nvPr/>
          </p:nvSpPr>
          <p:spPr>
            <a:xfrm>
              <a:off x="0" y="-47625"/>
              <a:ext cx="682919" cy="539645"/>
            </a:xfrm>
            <a:prstGeom prst="rect">
              <a:avLst/>
            </a:prstGeom>
          </p:spPr>
          <p:txBody>
            <a:bodyPr anchor="ctr" rtlCol="false" tIns="50800" lIns="50800" bIns="50800" rIns="50800"/>
            <a:lstStyle/>
            <a:p>
              <a:pPr algn="ctr">
                <a:lnSpc>
                  <a:spcPts val="3079"/>
                </a:lnSpc>
              </a:pPr>
            </a:p>
          </p:txBody>
        </p:sp>
      </p:grpSp>
      <p:sp>
        <p:nvSpPr>
          <p:cNvPr name="TextBox 19" id="19"/>
          <p:cNvSpPr txBox="true"/>
          <p:nvPr/>
        </p:nvSpPr>
        <p:spPr>
          <a:xfrm rot="0">
            <a:off x="9699316" y="6120075"/>
            <a:ext cx="2443250" cy="1057386"/>
          </a:xfrm>
          <a:prstGeom prst="rect">
            <a:avLst/>
          </a:prstGeom>
        </p:spPr>
        <p:txBody>
          <a:bodyPr anchor="t" rtlCol="false" tIns="0" lIns="0" bIns="0" rIns="0">
            <a:spAutoFit/>
          </a:bodyPr>
          <a:lstStyle/>
          <a:p>
            <a:pPr algn="ctr">
              <a:lnSpc>
                <a:spcPts val="4021"/>
              </a:lnSpc>
            </a:pPr>
            <a:r>
              <a:rPr lang="en-US" sz="4418" spc="141">
                <a:solidFill>
                  <a:srgbClr val="FFFFFF"/>
                </a:solidFill>
                <a:latin typeface="Barlow Semi-Bold"/>
              </a:rPr>
              <a:t>2023-</a:t>
            </a:r>
          </a:p>
          <a:p>
            <a:pPr algn="ctr">
              <a:lnSpc>
                <a:spcPts val="4021"/>
              </a:lnSpc>
            </a:pPr>
            <a:r>
              <a:rPr lang="en-US" sz="4418" spc="141">
                <a:solidFill>
                  <a:srgbClr val="FFFFFF"/>
                </a:solidFill>
                <a:latin typeface="Barlow Semi-Bold"/>
              </a:rPr>
              <a:t> 2030</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697" r="0" b="0"/>
            </a:stretch>
          </a:blipFill>
        </p:spPr>
      </p:sp>
      <p:grpSp>
        <p:nvGrpSpPr>
          <p:cNvPr name="Group 3" id="3"/>
          <p:cNvGrpSpPr/>
          <p:nvPr/>
        </p:nvGrpSpPr>
        <p:grpSpPr>
          <a:xfrm rot="0">
            <a:off x="11569851" y="3765289"/>
            <a:ext cx="2244559" cy="2244559"/>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68984" y="0"/>
                  </a:moveTo>
                  <a:lnTo>
                    <a:pt x="743816" y="0"/>
                  </a:lnTo>
                  <a:cubicBezTo>
                    <a:pt x="781915" y="0"/>
                    <a:pt x="812800" y="30885"/>
                    <a:pt x="812800" y="68984"/>
                  </a:cubicBezTo>
                  <a:lnTo>
                    <a:pt x="812800" y="743816"/>
                  </a:lnTo>
                  <a:cubicBezTo>
                    <a:pt x="812800" y="781915"/>
                    <a:pt x="781915" y="812800"/>
                    <a:pt x="743816" y="812800"/>
                  </a:cubicBezTo>
                  <a:lnTo>
                    <a:pt x="68984" y="812800"/>
                  </a:lnTo>
                  <a:cubicBezTo>
                    <a:pt x="30885" y="812800"/>
                    <a:pt x="0" y="781915"/>
                    <a:pt x="0" y="743816"/>
                  </a:cubicBezTo>
                  <a:lnTo>
                    <a:pt x="0" y="68984"/>
                  </a:lnTo>
                  <a:cubicBezTo>
                    <a:pt x="0" y="30885"/>
                    <a:pt x="30885" y="0"/>
                    <a:pt x="68984" y="0"/>
                  </a:cubicBezTo>
                  <a:close/>
                </a:path>
              </a:pathLst>
            </a:custGeom>
            <a:solidFill>
              <a:srgbClr val="DC6B19"/>
            </a:solidFill>
          </p:spPr>
        </p:sp>
        <p:sp>
          <p:nvSpPr>
            <p:cNvPr name="TextBox 5" id="5"/>
            <p:cNvSpPr txBox="true"/>
            <p:nvPr/>
          </p:nvSpPr>
          <p:spPr>
            <a:xfrm>
              <a:off x="0" y="-47625"/>
              <a:ext cx="812800" cy="860425"/>
            </a:xfrm>
            <a:prstGeom prst="rect">
              <a:avLst/>
            </a:prstGeom>
          </p:spPr>
          <p:txBody>
            <a:bodyPr anchor="ctr" rtlCol="false" tIns="50800" lIns="50800" bIns="50800" rIns="50800"/>
            <a:lstStyle/>
            <a:p>
              <a:pPr algn="ctr">
                <a:lnSpc>
                  <a:spcPts val="3079"/>
                </a:lnSpc>
              </a:pPr>
            </a:p>
          </p:txBody>
        </p:sp>
      </p:grpSp>
      <p:grpSp>
        <p:nvGrpSpPr>
          <p:cNvPr name="Group 6" id="6"/>
          <p:cNvGrpSpPr/>
          <p:nvPr/>
        </p:nvGrpSpPr>
        <p:grpSpPr>
          <a:xfrm rot="0">
            <a:off x="11796655" y="4004413"/>
            <a:ext cx="6090599" cy="3335786"/>
            <a:chOff x="0" y="0"/>
            <a:chExt cx="1484040" cy="812800"/>
          </a:xfrm>
        </p:grpSpPr>
        <p:sp>
          <p:nvSpPr>
            <p:cNvPr name="Freeform 7" id="7"/>
            <p:cNvSpPr/>
            <p:nvPr/>
          </p:nvSpPr>
          <p:spPr>
            <a:xfrm flipH="false" flipV="false" rot="0">
              <a:off x="0" y="0"/>
              <a:ext cx="1484040" cy="812800"/>
            </a:xfrm>
            <a:custGeom>
              <a:avLst/>
              <a:gdLst/>
              <a:ahLst/>
              <a:cxnLst/>
              <a:rect r="r" b="b" t="t" l="l"/>
              <a:pathLst>
                <a:path h="812800" w="1484040">
                  <a:moveTo>
                    <a:pt x="25423" y="0"/>
                  </a:moveTo>
                  <a:lnTo>
                    <a:pt x="1458617" y="0"/>
                  </a:lnTo>
                  <a:cubicBezTo>
                    <a:pt x="1465359" y="0"/>
                    <a:pt x="1471826" y="2678"/>
                    <a:pt x="1476593" y="7446"/>
                  </a:cubicBezTo>
                  <a:cubicBezTo>
                    <a:pt x="1481361" y="12214"/>
                    <a:pt x="1484040" y="18680"/>
                    <a:pt x="1484040" y="25423"/>
                  </a:cubicBezTo>
                  <a:lnTo>
                    <a:pt x="1484040" y="787377"/>
                  </a:lnTo>
                  <a:cubicBezTo>
                    <a:pt x="1484040" y="801418"/>
                    <a:pt x="1472657" y="812800"/>
                    <a:pt x="1458617" y="812800"/>
                  </a:cubicBezTo>
                  <a:lnTo>
                    <a:pt x="25423" y="812800"/>
                  </a:lnTo>
                  <a:cubicBezTo>
                    <a:pt x="11382" y="812800"/>
                    <a:pt x="0" y="801418"/>
                    <a:pt x="0" y="787377"/>
                  </a:cubicBezTo>
                  <a:lnTo>
                    <a:pt x="0" y="25423"/>
                  </a:lnTo>
                  <a:cubicBezTo>
                    <a:pt x="0" y="11382"/>
                    <a:pt x="11382" y="0"/>
                    <a:pt x="25423" y="0"/>
                  </a:cubicBezTo>
                  <a:close/>
                </a:path>
              </a:pathLst>
            </a:custGeom>
            <a:solidFill>
              <a:srgbClr val="FFFFFF"/>
            </a:solidFill>
            <a:ln w="38100" cap="sq">
              <a:solidFill>
                <a:srgbClr val="8DD540"/>
              </a:solidFill>
              <a:prstDash val="solid"/>
              <a:miter/>
            </a:ln>
          </p:spPr>
        </p:sp>
        <p:sp>
          <p:nvSpPr>
            <p:cNvPr name="TextBox 8" id="8"/>
            <p:cNvSpPr txBox="true"/>
            <p:nvPr/>
          </p:nvSpPr>
          <p:spPr>
            <a:xfrm>
              <a:off x="0" y="-47625"/>
              <a:ext cx="1484040" cy="860425"/>
            </a:xfrm>
            <a:prstGeom prst="rect">
              <a:avLst/>
            </a:prstGeom>
          </p:spPr>
          <p:txBody>
            <a:bodyPr anchor="ctr" rtlCol="false" tIns="50800" lIns="50800" bIns="50800" rIns="50800"/>
            <a:lstStyle/>
            <a:p>
              <a:pPr algn="ctr">
                <a:lnSpc>
                  <a:spcPts val="3079"/>
                </a:lnSpc>
              </a:pPr>
            </a:p>
          </p:txBody>
        </p:sp>
      </p:grpSp>
      <p:sp>
        <p:nvSpPr>
          <p:cNvPr name="TextBox 9" id="9"/>
          <p:cNvSpPr txBox="true"/>
          <p:nvPr/>
        </p:nvSpPr>
        <p:spPr>
          <a:xfrm rot="0">
            <a:off x="12000866" y="4314594"/>
            <a:ext cx="5886388" cy="1087766"/>
          </a:xfrm>
          <a:prstGeom prst="rect">
            <a:avLst/>
          </a:prstGeom>
        </p:spPr>
        <p:txBody>
          <a:bodyPr anchor="t" rtlCol="false" tIns="0" lIns="0" bIns="0" rIns="0">
            <a:spAutoFit/>
          </a:bodyPr>
          <a:lstStyle/>
          <a:p>
            <a:pPr algn="ctr">
              <a:lnSpc>
                <a:spcPts val="4186"/>
              </a:lnSpc>
            </a:pPr>
            <a:r>
              <a:rPr lang="en-US" sz="4600" spc="147">
                <a:solidFill>
                  <a:srgbClr val="000000"/>
                </a:solidFill>
                <a:latin typeface="Barlow Semi-Bold"/>
              </a:rPr>
              <a:t>APPLICATION SEGMENT </a:t>
            </a:r>
          </a:p>
        </p:txBody>
      </p:sp>
      <p:sp>
        <p:nvSpPr>
          <p:cNvPr name="TextBox 10" id="10"/>
          <p:cNvSpPr txBox="true"/>
          <p:nvPr/>
        </p:nvSpPr>
        <p:spPr>
          <a:xfrm rot="0">
            <a:off x="12000866" y="5662781"/>
            <a:ext cx="5728983" cy="1330415"/>
          </a:xfrm>
          <a:prstGeom prst="rect">
            <a:avLst/>
          </a:prstGeom>
        </p:spPr>
        <p:txBody>
          <a:bodyPr anchor="t" rtlCol="false" tIns="0" lIns="0" bIns="0" rIns="0">
            <a:spAutoFit/>
          </a:bodyPr>
          <a:lstStyle/>
          <a:p>
            <a:pPr algn="ctr">
              <a:lnSpc>
                <a:spcPts val="5225"/>
              </a:lnSpc>
            </a:pPr>
            <a:r>
              <a:rPr lang="en-US" sz="4391" spc="140">
                <a:solidFill>
                  <a:srgbClr val="000000"/>
                </a:solidFill>
                <a:latin typeface="Barlow Semi-Bold"/>
              </a:rPr>
              <a:t>Men</a:t>
            </a:r>
          </a:p>
          <a:p>
            <a:pPr algn="ctr">
              <a:lnSpc>
                <a:spcPts val="5225"/>
              </a:lnSpc>
            </a:pPr>
            <a:r>
              <a:rPr lang="en-US" sz="4391" spc="140">
                <a:solidFill>
                  <a:srgbClr val="000000"/>
                </a:solidFill>
                <a:latin typeface="Barlow Semi-Bold"/>
              </a:rPr>
              <a:t>USD 1,837.49 Million</a:t>
            </a:r>
          </a:p>
        </p:txBody>
      </p:sp>
      <p:grpSp>
        <p:nvGrpSpPr>
          <p:cNvPr name="Group 11" id="11"/>
          <p:cNvGrpSpPr/>
          <p:nvPr/>
        </p:nvGrpSpPr>
        <p:grpSpPr>
          <a:xfrm rot="0">
            <a:off x="270860" y="3526165"/>
            <a:ext cx="2244559" cy="224455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68984" y="0"/>
                  </a:moveTo>
                  <a:lnTo>
                    <a:pt x="743816" y="0"/>
                  </a:lnTo>
                  <a:cubicBezTo>
                    <a:pt x="781915" y="0"/>
                    <a:pt x="812800" y="30885"/>
                    <a:pt x="812800" y="68984"/>
                  </a:cubicBezTo>
                  <a:lnTo>
                    <a:pt x="812800" y="743816"/>
                  </a:lnTo>
                  <a:cubicBezTo>
                    <a:pt x="812800" y="781915"/>
                    <a:pt x="781915" y="812800"/>
                    <a:pt x="743816" y="812800"/>
                  </a:cubicBezTo>
                  <a:lnTo>
                    <a:pt x="68984" y="812800"/>
                  </a:lnTo>
                  <a:cubicBezTo>
                    <a:pt x="30885" y="812800"/>
                    <a:pt x="0" y="781915"/>
                    <a:pt x="0" y="743816"/>
                  </a:cubicBezTo>
                  <a:lnTo>
                    <a:pt x="0" y="68984"/>
                  </a:lnTo>
                  <a:cubicBezTo>
                    <a:pt x="0" y="30885"/>
                    <a:pt x="30885" y="0"/>
                    <a:pt x="68984" y="0"/>
                  </a:cubicBezTo>
                  <a:close/>
                </a:path>
              </a:pathLst>
            </a:custGeom>
            <a:solidFill>
              <a:srgbClr val="DC6B19"/>
            </a:solidFill>
          </p:spPr>
        </p:sp>
        <p:sp>
          <p:nvSpPr>
            <p:cNvPr name="TextBox 13" id="13"/>
            <p:cNvSpPr txBox="true"/>
            <p:nvPr/>
          </p:nvSpPr>
          <p:spPr>
            <a:xfrm>
              <a:off x="0" y="-47625"/>
              <a:ext cx="812800" cy="860425"/>
            </a:xfrm>
            <a:prstGeom prst="rect">
              <a:avLst/>
            </a:prstGeom>
          </p:spPr>
          <p:txBody>
            <a:bodyPr anchor="ctr" rtlCol="false" tIns="50800" lIns="50800" bIns="50800" rIns="50800"/>
            <a:lstStyle/>
            <a:p>
              <a:pPr algn="ctr">
                <a:lnSpc>
                  <a:spcPts val="3079"/>
                </a:lnSpc>
              </a:pPr>
            </a:p>
          </p:txBody>
        </p:sp>
      </p:grpSp>
      <p:grpSp>
        <p:nvGrpSpPr>
          <p:cNvPr name="Group 14" id="14"/>
          <p:cNvGrpSpPr/>
          <p:nvPr/>
        </p:nvGrpSpPr>
        <p:grpSpPr>
          <a:xfrm rot="0">
            <a:off x="497663" y="3765289"/>
            <a:ext cx="6090599" cy="3574910"/>
            <a:chOff x="0" y="0"/>
            <a:chExt cx="1484040" cy="871065"/>
          </a:xfrm>
        </p:grpSpPr>
        <p:sp>
          <p:nvSpPr>
            <p:cNvPr name="Freeform 15" id="15"/>
            <p:cNvSpPr/>
            <p:nvPr/>
          </p:nvSpPr>
          <p:spPr>
            <a:xfrm flipH="false" flipV="false" rot="0">
              <a:off x="0" y="0"/>
              <a:ext cx="1484040" cy="871065"/>
            </a:xfrm>
            <a:custGeom>
              <a:avLst/>
              <a:gdLst/>
              <a:ahLst/>
              <a:cxnLst/>
              <a:rect r="r" b="b" t="t" l="l"/>
              <a:pathLst>
                <a:path h="871065" w="1484040">
                  <a:moveTo>
                    <a:pt x="25423" y="0"/>
                  </a:moveTo>
                  <a:lnTo>
                    <a:pt x="1458617" y="0"/>
                  </a:lnTo>
                  <a:cubicBezTo>
                    <a:pt x="1465359" y="0"/>
                    <a:pt x="1471826" y="2678"/>
                    <a:pt x="1476593" y="7446"/>
                  </a:cubicBezTo>
                  <a:cubicBezTo>
                    <a:pt x="1481361" y="12214"/>
                    <a:pt x="1484040" y="18680"/>
                    <a:pt x="1484040" y="25423"/>
                  </a:cubicBezTo>
                  <a:lnTo>
                    <a:pt x="1484040" y="845643"/>
                  </a:lnTo>
                  <a:cubicBezTo>
                    <a:pt x="1484040" y="859683"/>
                    <a:pt x="1472657" y="871065"/>
                    <a:pt x="1458617" y="871065"/>
                  </a:cubicBezTo>
                  <a:lnTo>
                    <a:pt x="25423" y="871065"/>
                  </a:lnTo>
                  <a:cubicBezTo>
                    <a:pt x="11382" y="871065"/>
                    <a:pt x="0" y="859683"/>
                    <a:pt x="0" y="845643"/>
                  </a:cubicBezTo>
                  <a:lnTo>
                    <a:pt x="0" y="25423"/>
                  </a:lnTo>
                  <a:cubicBezTo>
                    <a:pt x="0" y="11382"/>
                    <a:pt x="11382" y="0"/>
                    <a:pt x="25423" y="0"/>
                  </a:cubicBezTo>
                  <a:close/>
                </a:path>
              </a:pathLst>
            </a:custGeom>
            <a:solidFill>
              <a:srgbClr val="FFFFFF"/>
            </a:solidFill>
            <a:ln w="38100" cap="sq">
              <a:solidFill>
                <a:srgbClr val="8DD540"/>
              </a:solidFill>
              <a:prstDash val="solid"/>
              <a:miter/>
            </a:ln>
          </p:spPr>
        </p:sp>
        <p:sp>
          <p:nvSpPr>
            <p:cNvPr name="TextBox 16" id="16"/>
            <p:cNvSpPr txBox="true"/>
            <p:nvPr/>
          </p:nvSpPr>
          <p:spPr>
            <a:xfrm>
              <a:off x="0" y="-47625"/>
              <a:ext cx="1484040" cy="918690"/>
            </a:xfrm>
            <a:prstGeom prst="rect">
              <a:avLst/>
            </a:prstGeom>
          </p:spPr>
          <p:txBody>
            <a:bodyPr anchor="ctr" rtlCol="false" tIns="50800" lIns="50800" bIns="50800" rIns="50800"/>
            <a:lstStyle/>
            <a:p>
              <a:pPr algn="ctr">
                <a:lnSpc>
                  <a:spcPts val="3079"/>
                </a:lnSpc>
              </a:pPr>
            </a:p>
          </p:txBody>
        </p:sp>
      </p:grpSp>
      <p:sp>
        <p:nvSpPr>
          <p:cNvPr name="TextBox 17" id="17"/>
          <p:cNvSpPr txBox="true"/>
          <p:nvPr/>
        </p:nvSpPr>
        <p:spPr>
          <a:xfrm rot="0">
            <a:off x="701875" y="4195032"/>
            <a:ext cx="5886388" cy="561926"/>
          </a:xfrm>
          <a:prstGeom prst="rect">
            <a:avLst/>
          </a:prstGeom>
        </p:spPr>
        <p:txBody>
          <a:bodyPr anchor="t" rtlCol="false" tIns="0" lIns="0" bIns="0" rIns="0">
            <a:spAutoFit/>
          </a:bodyPr>
          <a:lstStyle/>
          <a:p>
            <a:pPr algn="ctr">
              <a:lnSpc>
                <a:spcPts val="4186"/>
              </a:lnSpc>
            </a:pPr>
            <a:r>
              <a:rPr lang="en-US" sz="4600" spc="147">
                <a:solidFill>
                  <a:srgbClr val="000000"/>
                </a:solidFill>
                <a:latin typeface="Barlow Semi-Bold"/>
              </a:rPr>
              <a:t>TYPE SEGMENT</a:t>
            </a:r>
          </a:p>
        </p:txBody>
      </p:sp>
      <p:sp>
        <p:nvSpPr>
          <p:cNvPr name="TextBox 18" id="18"/>
          <p:cNvSpPr txBox="true"/>
          <p:nvPr/>
        </p:nvSpPr>
        <p:spPr>
          <a:xfrm rot="0">
            <a:off x="701875" y="5011050"/>
            <a:ext cx="5608992" cy="1988071"/>
          </a:xfrm>
          <a:prstGeom prst="rect">
            <a:avLst/>
          </a:prstGeom>
        </p:spPr>
        <p:txBody>
          <a:bodyPr anchor="t" rtlCol="false" tIns="0" lIns="0" bIns="0" rIns="0">
            <a:spAutoFit/>
          </a:bodyPr>
          <a:lstStyle/>
          <a:p>
            <a:pPr algn="ctr">
              <a:lnSpc>
                <a:spcPts val="5225"/>
              </a:lnSpc>
            </a:pPr>
            <a:r>
              <a:rPr lang="en-US" sz="4391" spc="140">
                <a:solidFill>
                  <a:srgbClr val="000000"/>
                </a:solidFill>
                <a:latin typeface="Barlow Semi-Bold"/>
              </a:rPr>
              <a:t>Spiked or Cleated Golf Shoes</a:t>
            </a:r>
          </a:p>
          <a:p>
            <a:pPr algn="ctr">
              <a:lnSpc>
                <a:spcPts val="5225"/>
              </a:lnSpc>
            </a:pPr>
            <a:r>
              <a:rPr lang="en-US" sz="4391" spc="140">
                <a:solidFill>
                  <a:srgbClr val="000000"/>
                </a:solidFill>
                <a:latin typeface="Barlow Semi-Bold"/>
              </a:rPr>
              <a:t>USD 1,324.63  Million</a:t>
            </a:r>
          </a:p>
        </p:txBody>
      </p:sp>
      <p:sp>
        <p:nvSpPr>
          <p:cNvPr name="TextBox 19" id="19"/>
          <p:cNvSpPr txBox="true"/>
          <p:nvPr/>
        </p:nvSpPr>
        <p:spPr>
          <a:xfrm rot="0">
            <a:off x="804928" y="409658"/>
            <a:ext cx="16678145" cy="1005208"/>
          </a:xfrm>
          <a:prstGeom prst="rect">
            <a:avLst/>
          </a:prstGeom>
        </p:spPr>
        <p:txBody>
          <a:bodyPr anchor="t" rtlCol="false" tIns="0" lIns="0" bIns="0" rIns="0">
            <a:spAutoFit/>
          </a:bodyPr>
          <a:lstStyle/>
          <a:p>
            <a:pPr algn="ctr">
              <a:lnSpc>
                <a:spcPts val="8119"/>
              </a:lnSpc>
            </a:pPr>
            <a:r>
              <a:rPr lang="en-US" sz="5799">
                <a:solidFill>
                  <a:srgbClr val="FFFFFF"/>
                </a:solidFill>
                <a:latin typeface="Canva Sans"/>
              </a:rPr>
              <a:t>REVENUE MARKET SHARE BY SEGMENTS 2022</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028700"/>
            <a:ext cx="12172535" cy="9258300"/>
          </a:xfrm>
          <a:custGeom>
            <a:avLst/>
            <a:gdLst/>
            <a:ahLst/>
            <a:cxnLst/>
            <a:rect r="r" b="b" t="t" l="l"/>
            <a:pathLst>
              <a:path h="9258300" w="12172535">
                <a:moveTo>
                  <a:pt x="0" y="0"/>
                </a:moveTo>
                <a:lnTo>
                  <a:pt x="12172535" y="0"/>
                </a:lnTo>
                <a:lnTo>
                  <a:pt x="12172535" y="9258300"/>
                </a:lnTo>
                <a:lnTo>
                  <a:pt x="0" y="9258300"/>
                </a:lnTo>
                <a:lnTo>
                  <a:pt x="0" y="0"/>
                </a:lnTo>
                <a:close/>
              </a:path>
            </a:pathLst>
          </a:custGeom>
          <a:blipFill>
            <a:blip r:embed="rId2"/>
            <a:stretch>
              <a:fillRect l="-7550" t="-25665" r="-7734" b="-25907"/>
            </a:stretch>
          </a:blipFill>
        </p:spPr>
      </p:sp>
      <p:sp>
        <p:nvSpPr>
          <p:cNvPr name="TextBox 3" id="3"/>
          <p:cNvSpPr txBox="true"/>
          <p:nvPr/>
        </p:nvSpPr>
        <p:spPr>
          <a:xfrm rot="0">
            <a:off x="271967" y="210983"/>
            <a:ext cx="18016033" cy="752476"/>
          </a:xfrm>
          <a:prstGeom prst="rect">
            <a:avLst/>
          </a:prstGeom>
        </p:spPr>
        <p:txBody>
          <a:bodyPr anchor="t" rtlCol="false" tIns="0" lIns="0" bIns="0" rIns="0">
            <a:spAutoFit/>
          </a:bodyPr>
          <a:lstStyle/>
          <a:p>
            <a:pPr algn="ctr">
              <a:lnSpc>
                <a:spcPts val="6299"/>
              </a:lnSpc>
              <a:spcBef>
                <a:spcPct val="0"/>
              </a:spcBef>
            </a:pPr>
            <a:r>
              <a:rPr lang="en-US" sz="4499" spc="143">
                <a:solidFill>
                  <a:srgbClr val="000000"/>
                </a:solidFill>
                <a:latin typeface="Canva Sans"/>
              </a:rPr>
              <a:t>GLOBAL GOLF SHOE MARKET REVENUE SHARE FOR 2022</a:t>
            </a:r>
          </a:p>
        </p:txBody>
      </p:sp>
      <p:sp>
        <p:nvSpPr>
          <p:cNvPr name="TextBox 4" id="4"/>
          <p:cNvSpPr txBox="true"/>
          <p:nvPr/>
        </p:nvSpPr>
        <p:spPr>
          <a:xfrm rot="0">
            <a:off x="10739140" y="4845049"/>
            <a:ext cx="6520160" cy="1482725"/>
          </a:xfrm>
          <a:prstGeom prst="rect">
            <a:avLst/>
          </a:prstGeom>
        </p:spPr>
        <p:txBody>
          <a:bodyPr anchor="t" rtlCol="false" tIns="0" lIns="0" bIns="0" rIns="0">
            <a:spAutoFit/>
          </a:bodyPr>
          <a:lstStyle/>
          <a:p>
            <a:pPr algn="ctr">
              <a:lnSpc>
                <a:spcPts val="5799"/>
              </a:lnSpc>
            </a:pPr>
            <a:r>
              <a:rPr lang="en-US" sz="4999" spc="159">
                <a:solidFill>
                  <a:srgbClr val="000000"/>
                </a:solidFill>
                <a:latin typeface="Barlow Semi-Bold"/>
              </a:rPr>
              <a:t>NORTH AMERICA</a:t>
            </a:r>
          </a:p>
          <a:p>
            <a:pPr algn="ctr">
              <a:lnSpc>
                <a:spcPts val="5799"/>
              </a:lnSpc>
            </a:pPr>
            <a:r>
              <a:rPr lang="en-US" sz="4999" spc="159">
                <a:solidFill>
                  <a:srgbClr val="000000"/>
                </a:solidFill>
                <a:latin typeface="Barlow Semi-Bold"/>
              </a:rPr>
              <a:t>USD 1,253.69 MILLION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52" r="0" b="-18414"/>
            </a:stretch>
          </a:blipFill>
        </p:spPr>
      </p:sp>
      <p:grpSp>
        <p:nvGrpSpPr>
          <p:cNvPr name="Group 3" id="3"/>
          <p:cNvGrpSpPr/>
          <p:nvPr/>
        </p:nvGrpSpPr>
        <p:grpSpPr>
          <a:xfrm rot="0">
            <a:off x="6159880" y="1965622"/>
            <a:ext cx="8131298" cy="2996980"/>
            <a:chOff x="0" y="0"/>
            <a:chExt cx="6848186" cy="2524059"/>
          </a:xfrm>
        </p:grpSpPr>
        <p:sp>
          <p:nvSpPr>
            <p:cNvPr name="Freeform 4" id="4"/>
            <p:cNvSpPr/>
            <p:nvPr/>
          </p:nvSpPr>
          <p:spPr>
            <a:xfrm flipH="false" flipV="false" rot="0">
              <a:off x="0" y="0"/>
              <a:ext cx="6848187" cy="2524060"/>
            </a:xfrm>
            <a:custGeom>
              <a:avLst/>
              <a:gdLst/>
              <a:ahLst/>
              <a:cxnLst/>
              <a:rect r="r" b="b" t="t" l="l"/>
              <a:pathLst>
                <a:path h="2524060" w="6848187">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sp>
      </p:grpSp>
      <p:grpSp>
        <p:nvGrpSpPr>
          <p:cNvPr name="Group 5" id="5"/>
          <p:cNvGrpSpPr/>
          <p:nvPr/>
        </p:nvGrpSpPr>
        <p:grpSpPr>
          <a:xfrm rot="0">
            <a:off x="5401141" y="5290459"/>
            <a:ext cx="8890036" cy="3361577"/>
            <a:chOff x="0" y="0"/>
            <a:chExt cx="7487197" cy="2831123"/>
          </a:xfrm>
        </p:grpSpPr>
        <p:sp>
          <p:nvSpPr>
            <p:cNvPr name="Freeform 6" id="6"/>
            <p:cNvSpPr/>
            <p:nvPr/>
          </p:nvSpPr>
          <p:spPr>
            <a:xfrm flipH="false" flipV="false" rot="0">
              <a:off x="0" y="0"/>
              <a:ext cx="7487197" cy="2831124"/>
            </a:xfrm>
            <a:custGeom>
              <a:avLst/>
              <a:gdLst/>
              <a:ahLst/>
              <a:cxnLst/>
              <a:rect r="r" b="b" t="t" l="l"/>
              <a:pathLst>
                <a:path h="2831124" w="7487197">
                  <a:moveTo>
                    <a:pt x="7362737" y="2831123"/>
                  </a:moveTo>
                  <a:lnTo>
                    <a:pt x="124460" y="2831123"/>
                  </a:lnTo>
                  <a:cubicBezTo>
                    <a:pt x="55880" y="2831123"/>
                    <a:pt x="0" y="2775243"/>
                    <a:pt x="0" y="2706663"/>
                  </a:cubicBezTo>
                  <a:lnTo>
                    <a:pt x="0" y="124460"/>
                  </a:lnTo>
                  <a:cubicBezTo>
                    <a:pt x="0" y="55880"/>
                    <a:pt x="55880" y="0"/>
                    <a:pt x="124460" y="0"/>
                  </a:cubicBezTo>
                  <a:lnTo>
                    <a:pt x="7362737" y="0"/>
                  </a:lnTo>
                  <a:cubicBezTo>
                    <a:pt x="7431317" y="0"/>
                    <a:pt x="7487197" y="55880"/>
                    <a:pt x="7487197" y="124460"/>
                  </a:cubicBezTo>
                  <a:lnTo>
                    <a:pt x="7487197" y="2706663"/>
                  </a:lnTo>
                  <a:cubicBezTo>
                    <a:pt x="7487197" y="2775243"/>
                    <a:pt x="7431317" y="2831124"/>
                    <a:pt x="7362737" y="2831124"/>
                  </a:cubicBezTo>
                  <a:close/>
                </a:path>
              </a:pathLst>
            </a:custGeom>
            <a:solidFill>
              <a:srgbClr val="7A9E3D"/>
            </a:solidFill>
          </p:spPr>
        </p:sp>
      </p:grpSp>
      <p:grpSp>
        <p:nvGrpSpPr>
          <p:cNvPr name="Group 7" id="7"/>
          <p:cNvGrpSpPr/>
          <p:nvPr/>
        </p:nvGrpSpPr>
        <p:grpSpPr>
          <a:xfrm rot="0">
            <a:off x="5401141" y="1965622"/>
            <a:ext cx="8890036" cy="2996980"/>
            <a:chOff x="0" y="0"/>
            <a:chExt cx="7487197" cy="2524059"/>
          </a:xfrm>
        </p:grpSpPr>
        <p:sp>
          <p:nvSpPr>
            <p:cNvPr name="Freeform 8" id="8"/>
            <p:cNvSpPr/>
            <p:nvPr/>
          </p:nvSpPr>
          <p:spPr>
            <a:xfrm flipH="false" flipV="false" rot="0">
              <a:off x="0" y="0"/>
              <a:ext cx="7487197" cy="2524060"/>
            </a:xfrm>
            <a:custGeom>
              <a:avLst/>
              <a:gdLst/>
              <a:ahLst/>
              <a:cxnLst/>
              <a:rect r="r" b="b" t="t" l="l"/>
              <a:pathLst>
                <a:path h="2524060" w="7487197">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52A1E"/>
            </a:solidFill>
          </p:spPr>
        </p:sp>
      </p:grpSp>
      <p:grpSp>
        <p:nvGrpSpPr>
          <p:cNvPr name="Group 9" id="9"/>
          <p:cNvGrpSpPr/>
          <p:nvPr/>
        </p:nvGrpSpPr>
        <p:grpSpPr>
          <a:xfrm rot="0">
            <a:off x="4259230" y="2429298"/>
            <a:ext cx="2283823" cy="2069628"/>
            <a:chOff x="0" y="0"/>
            <a:chExt cx="1923438" cy="1743043"/>
          </a:xfrm>
        </p:grpSpPr>
        <p:sp>
          <p:nvSpPr>
            <p:cNvPr name="Freeform 10" id="10"/>
            <p:cNvSpPr/>
            <p:nvPr/>
          </p:nvSpPr>
          <p:spPr>
            <a:xfrm flipH="false" flipV="false" rot="0">
              <a:off x="0" y="0"/>
              <a:ext cx="1923438" cy="1743043"/>
            </a:xfrm>
            <a:custGeom>
              <a:avLst/>
              <a:gdLst/>
              <a:ahLst/>
              <a:cxnLst/>
              <a:rect r="r" b="b" t="t" l="l"/>
              <a:pathLst>
                <a:path h="1743043" w="1923438">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7A9E3D"/>
            </a:solidFill>
          </p:spPr>
        </p:sp>
      </p:grpSp>
      <p:grpSp>
        <p:nvGrpSpPr>
          <p:cNvPr name="Group 11" id="11"/>
          <p:cNvGrpSpPr/>
          <p:nvPr/>
        </p:nvGrpSpPr>
        <p:grpSpPr>
          <a:xfrm rot="0">
            <a:off x="3996823" y="5754136"/>
            <a:ext cx="2546230" cy="2069628"/>
            <a:chOff x="0" y="0"/>
            <a:chExt cx="2144437" cy="1743043"/>
          </a:xfrm>
        </p:grpSpPr>
        <p:sp>
          <p:nvSpPr>
            <p:cNvPr name="Freeform 12" id="12"/>
            <p:cNvSpPr/>
            <p:nvPr/>
          </p:nvSpPr>
          <p:spPr>
            <a:xfrm flipH="false" flipV="false" rot="0">
              <a:off x="0" y="0"/>
              <a:ext cx="2144437" cy="1743043"/>
            </a:xfrm>
            <a:custGeom>
              <a:avLst/>
              <a:gdLst/>
              <a:ahLst/>
              <a:cxnLst/>
              <a:rect r="r" b="b" t="t" l="l"/>
              <a:pathLst>
                <a:path h="1743043" w="2144437">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52A1E"/>
            </a:solidFill>
          </p:spPr>
        </p:sp>
      </p:grpSp>
      <p:grpSp>
        <p:nvGrpSpPr>
          <p:cNvPr name="Group 13" id="13"/>
          <p:cNvGrpSpPr>
            <a:grpSpLocks noChangeAspect="true"/>
          </p:cNvGrpSpPr>
          <p:nvPr/>
        </p:nvGrpSpPr>
        <p:grpSpPr>
          <a:xfrm rot="5400000">
            <a:off x="6422489" y="3164596"/>
            <a:ext cx="691724" cy="599033"/>
            <a:chOff x="0" y="0"/>
            <a:chExt cx="6350000" cy="5499100"/>
          </a:xfrm>
        </p:grpSpPr>
        <p:sp>
          <p:nvSpPr>
            <p:cNvPr name="Freeform 14" id="14"/>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7A9E3D"/>
            </a:solidFill>
          </p:spPr>
        </p:sp>
      </p:grpSp>
      <p:grpSp>
        <p:nvGrpSpPr>
          <p:cNvPr name="Group 15" id="15"/>
          <p:cNvGrpSpPr>
            <a:grpSpLocks noChangeAspect="true"/>
          </p:cNvGrpSpPr>
          <p:nvPr/>
        </p:nvGrpSpPr>
        <p:grpSpPr>
          <a:xfrm rot="5400000">
            <a:off x="6422489" y="6489433"/>
            <a:ext cx="691724" cy="599033"/>
            <a:chOff x="0" y="0"/>
            <a:chExt cx="6350000" cy="5499100"/>
          </a:xfrm>
        </p:grpSpPr>
        <p:sp>
          <p:nvSpPr>
            <p:cNvPr name="Freeform 16" id="16"/>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452A1E"/>
            </a:solidFill>
          </p:spPr>
        </p:sp>
      </p:grpSp>
      <p:sp>
        <p:nvSpPr>
          <p:cNvPr name="TextBox 17" id="17"/>
          <p:cNvSpPr txBox="true"/>
          <p:nvPr/>
        </p:nvSpPr>
        <p:spPr>
          <a:xfrm rot="0">
            <a:off x="4259230" y="3119524"/>
            <a:ext cx="2283823" cy="532138"/>
          </a:xfrm>
          <a:prstGeom prst="rect">
            <a:avLst/>
          </a:prstGeom>
        </p:spPr>
        <p:txBody>
          <a:bodyPr anchor="t" rtlCol="false" tIns="0" lIns="0" bIns="0" rIns="0">
            <a:spAutoFit/>
          </a:bodyPr>
          <a:lstStyle/>
          <a:p>
            <a:pPr algn="ctr">
              <a:lnSpc>
                <a:spcPts val="4436"/>
              </a:lnSpc>
              <a:spcBef>
                <a:spcPct val="0"/>
              </a:spcBef>
            </a:pPr>
            <a:r>
              <a:rPr lang="en-US" sz="3168" spc="101">
                <a:solidFill>
                  <a:srgbClr val="FFFFFF"/>
                </a:solidFill>
                <a:latin typeface="Garet Bold"/>
              </a:rPr>
              <a:t>Drivers</a:t>
            </a:r>
          </a:p>
        </p:txBody>
      </p:sp>
      <p:sp>
        <p:nvSpPr>
          <p:cNvPr name="TextBox 18" id="18"/>
          <p:cNvSpPr txBox="true"/>
          <p:nvPr/>
        </p:nvSpPr>
        <p:spPr>
          <a:xfrm rot="0">
            <a:off x="3996823" y="6494306"/>
            <a:ext cx="2808637" cy="532138"/>
          </a:xfrm>
          <a:prstGeom prst="rect">
            <a:avLst/>
          </a:prstGeom>
        </p:spPr>
        <p:txBody>
          <a:bodyPr anchor="t" rtlCol="false" tIns="0" lIns="0" bIns="0" rIns="0">
            <a:spAutoFit/>
          </a:bodyPr>
          <a:lstStyle/>
          <a:p>
            <a:pPr algn="ctr">
              <a:lnSpc>
                <a:spcPts val="4436"/>
              </a:lnSpc>
              <a:spcBef>
                <a:spcPct val="0"/>
              </a:spcBef>
            </a:pPr>
            <a:r>
              <a:rPr lang="en-US" sz="3168" spc="101">
                <a:solidFill>
                  <a:srgbClr val="FFFFFF"/>
                </a:solidFill>
                <a:latin typeface="Garet Bold"/>
              </a:rPr>
              <a:t>Restraints</a:t>
            </a:r>
          </a:p>
        </p:txBody>
      </p:sp>
      <p:sp>
        <p:nvSpPr>
          <p:cNvPr name="TextBox 19" id="19"/>
          <p:cNvSpPr txBox="true"/>
          <p:nvPr/>
        </p:nvSpPr>
        <p:spPr>
          <a:xfrm rot="0">
            <a:off x="7308059" y="2321968"/>
            <a:ext cx="6983118" cy="2098675"/>
          </a:xfrm>
          <a:prstGeom prst="rect">
            <a:avLst/>
          </a:prstGeom>
        </p:spPr>
        <p:txBody>
          <a:bodyPr anchor="t" rtlCol="false" tIns="0" lIns="0" bIns="0" rIns="0">
            <a:spAutoFit/>
          </a:bodyPr>
          <a:lstStyle/>
          <a:p>
            <a:pPr>
              <a:lnSpc>
                <a:spcPts val="5599"/>
              </a:lnSpc>
              <a:spcBef>
                <a:spcPct val="0"/>
              </a:spcBef>
            </a:pPr>
            <a:r>
              <a:rPr lang="en-US" sz="3999" spc="127">
                <a:solidFill>
                  <a:srgbClr val="FFFFFF"/>
                </a:solidFill>
                <a:latin typeface="Barlow Semi-Bold"/>
              </a:rPr>
              <a:t>Rise in instances of crime, terrorism, and natural disasters</a:t>
            </a:r>
          </a:p>
        </p:txBody>
      </p:sp>
      <p:sp>
        <p:nvSpPr>
          <p:cNvPr name="TextBox 20" id="20"/>
          <p:cNvSpPr txBox="true"/>
          <p:nvPr/>
        </p:nvSpPr>
        <p:spPr>
          <a:xfrm rot="0">
            <a:off x="7308059" y="6049174"/>
            <a:ext cx="6983118" cy="1393825"/>
          </a:xfrm>
          <a:prstGeom prst="rect">
            <a:avLst/>
          </a:prstGeom>
        </p:spPr>
        <p:txBody>
          <a:bodyPr anchor="t" rtlCol="false" tIns="0" lIns="0" bIns="0" rIns="0">
            <a:spAutoFit/>
          </a:bodyPr>
          <a:lstStyle/>
          <a:p>
            <a:pPr>
              <a:lnSpc>
                <a:spcPts val="5599"/>
              </a:lnSpc>
            </a:pPr>
            <a:r>
              <a:rPr lang="en-US" sz="3999" spc="127">
                <a:solidFill>
                  <a:srgbClr val="FFFFFF"/>
                </a:solidFill>
                <a:latin typeface="Barlow Semi-Bold"/>
              </a:rPr>
              <a:t>Increasing errors and bandwidth limitations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2314575" y="2236643"/>
            <a:ext cx="13658850" cy="5813714"/>
            <a:chOff x="0" y="0"/>
            <a:chExt cx="3597393" cy="1531184"/>
          </a:xfrm>
        </p:grpSpPr>
        <p:sp>
          <p:nvSpPr>
            <p:cNvPr name="Freeform 4" id="4"/>
            <p:cNvSpPr/>
            <p:nvPr/>
          </p:nvSpPr>
          <p:spPr>
            <a:xfrm flipH="false" flipV="false" rot="0">
              <a:off x="0" y="0"/>
              <a:ext cx="3597392" cy="1531184"/>
            </a:xfrm>
            <a:custGeom>
              <a:avLst/>
              <a:gdLst/>
              <a:ahLst/>
              <a:cxnLst/>
              <a:rect r="r" b="b" t="t" l="l"/>
              <a:pathLst>
                <a:path h="1531184" w="3597392">
                  <a:moveTo>
                    <a:pt x="28907" y="0"/>
                  </a:moveTo>
                  <a:lnTo>
                    <a:pt x="3568485" y="0"/>
                  </a:lnTo>
                  <a:cubicBezTo>
                    <a:pt x="3576152" y="0"/>
                    <a:pt x="3583505" y="3046"/>
                    <a:pt x="3588926" y="8467"/>
                  </a:cubicBezTo>
                  <a:cubicBezTo>
                    <a:pt x="3594347" y="13888"/>
                    <a:pt x="3597392" y="21240"/>
                    <a:pt x="3597392" y="28907"/>
                  </a:cubicBezTo>
                  <a:lnTo>
                    <a:pt x="3597392" y="1502277"/>
                  </a:lnTo>
                  <a:cubicBezTo>
                    <a:pt x="3597392" y="1518242"/>
                    <a:pt x="3584450" y="1531184"/>
                    <a:pt x="3568485" y="1531184"/>
                  </a:cubicBezTo>
                  <a:lnTo>
                    <a:pt x="28907" y="1531184"/>
                  </a:lnTo>
                  <a:cubicBezTo>
                    <a:pt x="12942" y="1531184"/>
                    <a:pt x="0" y="1518242"/>
                    <a:pt x="0" y="1502277"/>
                  </a:cubicBezTo>
                  <a:lnTo>
                    <a:pt x="0" y="28907"/>
                  </a:lnTo>
                  <a:cubicBezTo>
                    <a:pt x="0" y="12942"/>
                    <a:pt x="12942" y="0"/>
                    <a:pt x="28907" y="0"/>
                  </a:cubicBezTo>
                  <a:close/>
                </a:path>
              </a:pathLst>
            </a:custGeom>
            <a:solidFill>
              <a:srgbClr val="000000">
                <a:alpha val="60000"/>
              </a:srgbClr>
            </a:solidFill>
          </p:spPr>
        </p:sp>
        <p:sp>
          <p:nvSpPr>
            <p:cNvPr name="TextBox 5" id="5"/>
            <p:cNvSpPr txBox="true"/>
            <p:nvPr/>
          </p:nvSpPr>
          <p:spPr>
            <a:xfrm>
              <a:off x="0" y="-38100"/>
              <a:ext cx="3597393" cy="1569284"/>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4363371" y="2514600"/>
            <a:ext cx="9561259" cy="701675"/>
          </a:xfrm>
          <a:prstGeom prst="rect">
            <a:avLst/>
          </a:prstGeom>
        </p:spPr>
        <p:txBody>
          <a:bodyPr anchor="t" rtlCol="false" tIns="0" lIns="0" bIns="0" rIns="0">
            <a:spAutoFit/>
          </a:bodyPr>
          <a:lstStyle/>
          <a:p>
            <a:pPr algn="ctr">
              <a:lnSpc>
                <a:spcPts val="5349"/>
              </a:lnSpc>
              <a:spcBef>
                <a:spcPct val="0"/>
              </a:spcBef>
            </a:pPr>
            <a:r>
              <a:rPr lang="en-US" sz="4999">
                <a:solidFill>
                  <a:srgbClr val="FFFFFF"/>
                </a:solidFill>
                <a:latin typeface="Canva Sans"/>
              </a:rPr>
              <a:t>AUTHOR'S PERSPECTIVE</a:t>
            </a:r>
          </a:p>
        </p:txBody>
      </p:sp>
      <p:sp>
        <p:nvSpPr>
          <p:cNvPr name="TextBox 7" id="7"/>
          <p:cNvSpPr txBox="true"/>
          <p:nvPr/>
        </p:nvSpPr>
        <p:spPr>
          <a:xfrm rot="0">
            <a:off x="2528395" y="3379758"/>
            <a:ext cx="13231211" cy="4453255"/>
          </a:xfrm>
          <a:prstGeom prst="rect">
            <a:avLst/>
          </a:prstGeom>
        </p:spPr>
        <p:txBody>
          <a:bodyPr anchor="t" rtlCol="false" tIns="0" lIns="0" bIns="0" rIns="0">
            <a:spAutoFit/>
          </a:bodyPr>
          <a:lstStyle/>
          <a:p>
            <a:pPr marL="604516" indent="-302258" lvl="1">
              <a:lnSpc>
                <a:spcPts val="3919"/>
              </a:lnSpc>
              <a:buFont typeface="Arial"/>
              <a:buChar char="•"/>
            </a:pPr>
            <a:r>
              <a:rPr lang="en-US" sz="2799" spc="89">
                <a:solidFill>
                  <a:srgbClr val="FFFFFF"/>
                </a:solidFill>
                <a:latin typeface="Barlow Semi-Bold"/>
              </a:rPr>
              <a:t>The Global Golf Shoe Market revenue in 2016: USD 2,809.65 Million</a:t>
            </a:r>
          </a:p>
          <a:p>
            <a:pPr marL="604516" indent="-302258" lvl="1">
              <a:lnSpc>
                <a:spcPts val="3919"/>
              </a:lnSpc>
              <a:buFont typeface="Arial"/>
              <a:buChar char="•"/>
            </a:pPr>
            <a:r>
              <a:rPr lang="en-US" sz="2799" spc="89">
                <a:solidFill>
                  <a:srgbClr val="FFFFFF"/>
                </a:solidFill>
                <a:latin typeface="Barlow Semi-Bold"/>
              </a:rPr>
              <a:t>Spiked or Cleated Golf Shoes held for largest share of total revenue generated in 2019</a:t>
            </a:r>
          </a:p>
          <a:p>
            <a:pPr marL="604516" indent="-302258" lvl="1">
              <a:lnSpc>
                <a:spcPts val="3919"/>
              </a:lnSpc>
              <a:buFont typeface="Arial"/>
              <a:buChar char="•"/>
            </a:pPr>
            <a:r>
              <a:rPr lang="en-US" sz="2799" spc="89">
                <a:solidFill>
                  <a:srgbClr val="FFFFFF"/>
                </a:solidFill>
                <a:latin typeface="Barlow Semi-Bold"/>
              </a:rPr>
              <a:t>Men held maximum share of Golf Shoe market in 2019</a:t>
            </a:r>
          </a:p>
          <a:p>
            <a:pPr marL="604516" indent="-302258" lvl="1">
              <a:lnSpc>
                <a:spcPts val="3919"/>
              </a:lnSpc>
              <a:buFont typeface="Arial"/>
              <a:buChar char="•"/>
            </a:pPr>
            <a:r>
              <a:rPr lang="en-US" sz="2799" spc="89">
                <a:solidFill>
                  <a:srgbClr val="FFFFFF"/>
                </a:solidFill>
                <a:latin typeface="Barlow Semi-Bold"/>
              </a:rPr>
              <a:t>High popularity for playing golf stimulates the growth of golf shoes market</a:t>
            </a:r>
          </a:p>
          <a:p>
            <a:pPr marL="604516" indent="-302258" lvl="1">
              <a:lnSpc>
                <a:spcPts val="3919"/>
              </a:lnSpc>
              <a:buFont typeface="Arial"/>
              <a:buChar char="•"/>
            </a:pPr>
            <a:r>
              <a:rPr lang="en-US" sz="2799" spc="89">
                <a:solidFill>
                  <a:srgbClr val="FFFFFF"/>
                </a:solidFill>
                <a:latin typeface="Barlow Semi-Bold"/>
              </a:rPr>
              <a:t>Rise in disposable income boost the growth of golf shoes market</a:t>
            </a:r>
          </a:p>
          <a:p>
            <a:pPr marL="604516" indent="-302258" lvl="1">
              <a:lnSpc>
                <a:spcPts val="3919"/>
              </a:lnSpc>
              <a:buFont typeface="Arial"/>
              <a:buChar char="•"/>
            </a:pPr>
            <a:r>
              <a:rPr lang="en-US" sz="2799" spc="89">
                <a:solidFill>
                  <a:srgbClr val="FFFFFF"/>
                </a:solidFill>
                <a:latin typeface="Barlow Semi-Bold"/>
              </a:rPr>
              <a:t>Intense competition may hinder the growth of golf shoes market</a:t>
            </a:r>
          </a:p>
          <a:p>
            <a:pPr marL="604516" indent="-302258" lvl="1">
              <a:lnSpc>
                <a:spcPts val="3919"/>
              </a:lnSpc>
              <a:buFont typeface="Arial"/>
              <a:buChar char="•"/>
            </a:pPr>
            <a:r>
              <a:rPr lang="en-US" sz="2799" spc="89">
                <a:solidFill>
                  <a:srgbClr val="FFFFFF"/>
                </a:solidFill>
                <a:latin typeface="Barlow Semi-Bold"/>
              </a:rPr>
              <a:t>Technological advancements will propel the growth of golf shoes market in the following years.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518" r="0" b="0"/>
            </a:stretch>
          </a:blipFill>
        </p:spPr>
      </p:sp>
      <p:grpSp>
        <p:nvGrpSpPr>
          <p:cNvPr name="Group 3" id="3"/>
          <p:cNvGrpSpPr/>
          <p:nvPr/>
        </p:nvGrpSpPr>
        <p:grpSpPr>
          <a:xfrm rot="0">
            <a:off x="0" y="6026727"/>
            <a:ext cx="18288000" cy="4260273"/>
            <a:chOff x="0" y="0"/>
            <a:chExt cx="4816593" cy="1122047"/>
          </a:xfrm>
        </p:grpSpPr>
        <p:sp>
          <p:nvSpPr>
            <p:cNvPr name="Freeform 4" id="4"/>
            <p:cNvSpPr/>
            <p:nvPr/>
          </p:nvSpPr>
          <p:spPr>
            <a:xfrm flipH="false" flipV="false" rot="0">
              <a:off x="0" y="0"/>
              <a:ext cx="4816592" cy="1122047"/>
            </a:xfrm>
            <a:custGeom>
              <a:avLst/>
              <a:gdLst/>
              <a:ahLst/>
              <a:cxnLst/>
              <a:rect r="r" b="b" t="t" l="l"/>
              <a:pathLst>
                <a:path h="1122047" w="4816592">
                  <a:moveTo>
                    <a:pt x="0" y="0"/>
                  </a:moveTo>
                  <a:lnTo>
                    <a:pt x="4816592" y="0"/>
                  </a:lnTo>
                  <a:lnTo>
                    <a:pt x="4816592" y="1122047"/>
                  </a:lnTo>
                  <a:lnTo>
                    <a:pt x="0" y="1122047"/>
                  </a:lnTo>
                  <a:close/>
                </a:path>
              </a:pathLst>
            </a:custGeom>
            <a:solidFill>
              <a:srgbClr val="FFFFFF">
                <a:alpha val="29804"/>
              </a:srgbClr>
            </a:solidFill>
          </p:spPr>
        </p:sp>
        <p:sp>
          <p:nvSpPr>
            <p:cNvPr name="TextBox 5" id="5"/>
            <p:cNvSpPr txBox="true"/>
            <p:nvPr/>
          </p:nvSpPr>
          <p:spPr>
            <a:xfrm>
              <a:off x="0" y="-47625"/>
              <a:ext cx="4816593" cy="1169672"/>
            </a:xfrm>
            <a:prstGeom prst="rect">
              <a:avLst/>
            </a:prstGeom>
          </p:spPr>
          <p:txBody>
            <a:bodyPr anchor="ctr" rtlCol="false" tIns="50800" lIns="50800" bIns="50800" rIns="50800"/>
            <a:lstStyle/>
            <a:p>
              <a:pPr algn="ctr">
                <a:lnSpc>
                  <a:spcPts val="3079"/>
                </a:lnSpc>
              </a:pPr>
            </a:p>
          </p:txBody>
        </p:sp>
      </p:grpSp>
      <p:sp>
        <p:nvSpPr>
          <p:cNvPr name="Freeform 6" id="6"/>
          <p:cNvSpPr/>
          <p:nvPr/>
        </p:nvSpPr>
        <p:spPr>
          <a:xfrm flipH="false" flipV="false" rot="0">
            <a:off x="1681628" y="6182591"/>
            <a:ext cx="1545525" cy="1815378"/>
          </a:xfrm>
          <a:custGeom>
            <a:avLst/>
            <a:gdLst/>
            <a:ahLst/>
            <a:cxnLst/>
            <a:rect r="r" b="b" t="t" l="l"/>
            <a:pathLst>
              <a:path h="1815378" w="1545525">
                <a:moveTo>
                  <a:pt x="0" y="0"/>
                </a:moveTo>
                <a:lnTo>
                  <a:pt x="1545525" y="0"/>
                </a:lnTo>
                <a:lnTo>
                  <a:pt x="1545525" y="1815378"/>
                </a:lnTo>
                <a:lnTo>
                  <a:pt x="0" y="1815378"/>
                </a:lnTo>
                <a:lnTo>
                  <a:pt x="0" y="0"/>
                </a:lnTo>
                <a:close/>
              </a:path>
            </a:pathLst>
          </a:custGeom>
          <a:blipFill>
            <a:blip r:embed="rId3"/>
            <a:stretch>
              <a:fillRect l="0" t="0" r="0" b="0"/>
            </a:stretch>
          </a:blipFill>
        </p:spPr>
      </p:sp>
      <p:sp>
        <p:nvSpPr>
          <p:cNvPr name="Freeform 7" id="7"/>
          <p:cNvSpPr/>
          <p:nvPr/>
        </p:nvSpPr>
        <p:spPr>
          <a:xfrm flipH="false" flipV="false" rot="0">
            <a:off x="783530" y="8533120"/>
            <a:ext cx="4008016" cy="1450361"/>
          </a:xfrm>
          <a:custGeom>
            <a:avLst/>
            <a:gdLst/>
            <a:ahLst/>
            <a:cxnLst/>
            <a:rect r="r" b="b" t="t" l="l"/>
            <a:pathLst>
              <a:path h="1450361" w="4008016">
                <a:moveTo>
                  <a:pt x="0" y="0"/>
                </a:moveTo>
                <a:lnTo>
                  <a:pt x="4008017" y="0"/>
                </a:lnTo>
                <a:lnTo>
                  <a:pt x="4008017" y="1450360"/>
                </a:lnTo>
                <a:lnTo>
                  <a:pt x="0" y="1450360"/>
                </a:lnTo>
                <a:lnTo>
                  <a:pt x="0" y="0"/>
                </a:lnTo>
                <a:close/>
              </a:path>
            </a:pathLst>
          </a:custGeom>
          <a:blipFill>
            <a:blip r:embed="rId4"/>
            <a:stretch>
              <a:fillRect l="-6610" t="-104230" r="-4732" b="-103461"/>
            </a:stretch>
          </a:blipFill>
        </p:spPr>
      </p:sp>
      <p:sp>
        <p:nvSpPr>
          <p:cNvPr name="Freeform 8" id="8"/>
          <p:cNvSpPr/>
          <p:nvPr/>
        </p:nvSpPr>
        <p:spPr>
          <a:xfrm flipH="false" flipV="false" rot="0">
            <a:off x="7365076" y="6071740"/>
            <a:ext cx="3054266" cy="2085124"/>
          </a:xfrm>
          <a:custGeom>
            <a:avLst/>
            <a:gdLst/>
            <a:ahLst/>
            <a:cxnLst/>
            <a:rect r="r" b="b" t="t" l="l"/>
            <a:pathLst>
              <a:path h="2085124" w="3054266">
                <a:moveTo>
                  <a:pt x="0" y="0"/>
                </a:moveTo>
                <a:lnTo>
                  <a:pt x="3054266" y="0"/>
                </a:lnTo>
                <a:lnTo>
                  <a:pt x="3054266" y="2085124"/>
                </a:lnTo>
                <a:lnTo>
                  <a:pt x="0" y="2085124"/>
                </a:lnTo>
                <a:lnTo>
                  <a:pt x="0" y="0"/>
                </a:lnTo>
                <a:close/>
              </a:path>
            </a:pathLst>
          </a:custGeom>
          <a:blipFill>
            <a:blip r:embed="rId5"/>
            <a:stretch>
              <a:fillRect l="-65961" t="-66197" r="-64807" b="-71267"/>
            </a:stretch>
          </a:blipFill>
        </p:spPr>
      </p:sp>
      <p:sp>
        <p:nvSpPr>
          <p:cNvPr name="Freeform 9" id="9"/>
          <p:cNvSpPr/>
          <p:nvPr/>
        </p:nvSpPr>
        <p:spPr>
          <a:xfrm flipH="false" flipV="false" rot="0">
            <a:off x="13125752" y="6136914"/>
            <a:ext cx="3813464" cy="1906732"/>
          </a:xfrm>
          <a:custGeom>
            <a:avLst/>
            <a:gdLst/>
            <a:ahLst/>
            <a:cxnLst/>
            <a:rect r="r" b="b" t="t" l="l"/>
            <a:pathLst>
              <a:path h="1906732" w="3813464">
                <a:moveTo>
                  <a:pt x="0" y="0"/>
                </a:moveTo>
                <a:lnTo>
                  <a:pt x="3813463" y="0"/>
                </a:lnTo>
                <a:lnTo>
                  <a:pt x="3813463" y="1906732"/>
                </a:lnTo>
                <a:lnTo>
                  <a:pt x="0" y="19067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7399121" y="8533120"/>
            <a:ext cx="3020221" cy="1744178"/>
          </a:xfrm>
          <a:custGeom>
            <a:avLst/>
            <a:gdLst/>
            <a:ahLst/>
            <a:cxnLst/>
            <a:rect r="r" b="b" t="t" l="l"/>
            <a:pathLst>
              <a:path h="1744178" w="3020221">
                <a:moveTo>
                  <a:pt x="0" y="0"/>
                </a:moveTo>
                <a:lnTo>
                  <a:pt x="3020221" y="0"/>
                </a:lnTo>
                <a:lnTo>
                  <a:pt x="3020221" y="1744177"/>
                </a:lnTo>
                <a:lnTo>
                  <a:pt x="0" y="1744177"/>
                </a:lnTo>
                <a:lnTo>
                  <a:pt x="0" y="0"/>
                </a:lnTo>
                <a:close/>
              </a:path>
            </a:pathLst>
          </a:custGeom>
          <a:blipFill>
            <a:blip r:embed="rId8"/>
            <a:stretch>
              <a:fillRect l="0" t="0" r="0" b="0"/>
            </a:stretch>
          </a:blipFill>
        </p:spPr>
      </p:sp>
      <p:sp>
        <p:nvSpPr>
          <p:cNvPr name="Freeform 11" id="11"/>
          <p:cNvSpPr/>
          <p:nvPr/>
        </p:nvSpPr>
        <p:spPr>
          <a:xfrm flipH="false" flipV="false" rot="0">
            <a:off x="12911834" y="8533120"/>
            <a:ext cx="4027381" cy="1522853"/>
          </a:xfrm>
          <a:custGeom>
            <a:avLst/>
            <a:gdLst/>
            <a:ahLst/>
            <a:cxnLst/>
            <a:rect r="r" b="b" t="t" l="l"/>
            <a:pathLst>
              <a:path h="1522853" w="4027381">
                <a:moveTo>
                  <a:pt x="0" y="0"/>
                </a:moveTo>
                <a:lnTo>
                  <a:pt x="4027381" y="0"/>
                </a:lnTo>
                <a:lnTo>
                  <a:pt x="4027381" y="1522853"/>
                </a:lnTo>
                <a:lnTo>
                  <a:pt x="0" y="1522853"/>
                </a:lnTo>
                <a:lnTo>
                  <a:pt x="0" y="0"/>
                </a:lnTo>
                <a:close/>
              </a:path>
            </a:pathLst>
          </a:custGeom>
          <a:blipFill>
            <a:blip r:embed="rId9"/>
            <a:stretch>
              <a:fillRect l="0" t="0" r="0" b="0"/>
            </a:stretch>
          </a:blipFill>
        </p:spPr>
      </p:sp>
      <p:sp>
        <p:nvSpPr>
          <p:cNvPr name="TextBox 12" id="12"/>
          <p:cNvSpPr txBox="true"/>
          <p:nvPr/>
        </p:nvSpPr>
        <p:spPr>
          <a:xfrm rot="0">
            <a:off x="5162248" y="999222"/>
            <a:ext cx="7963503" cy="857250"/>
          </a:xfrm>
          <a:prstGeom prst="rect">
            <a:avLst/>
          </a:prstGeom>
        </p:spPr>
        <p:txBody>
          <a:bodyPr anchor="t" rtlCol="false" tIns="0" lIns="0" bIns="0" rIns="0">
            <a:spAutoFit/>
          </a:bodyPr>
          <a:lstStyle/>
          <a:p>
            <a:pPr algn="ctr">
              <a:lnSpc>
                <a:spcPts val="6299"/>
              </a:lnSpc>
            </a:pPr>
            <a:r>
              <a:rPr lang="en-US" sz="6999">
                <a:solidFill>
                  <a:srgbClr val="FFFFFF"/>
                </a:solidFill>
                <a:latin typeface="Canva Sans"/>
              </a:rPr>
              <a:t>KEY PLAYERS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000000">
                <a:alpha val="40000"/>
              </a:srgbClr>
            </a:solidFill>
          </p:spPr>
        </p:sp>
        <p:sp>
          <p:nvSpPr>
            <p:cNvPr name="TextBox 5" id="5"/>
            <p:cNvSpPr txBox="true"/>
            <p:nvPr/>
          </p:nvSpPr>
          <p:spPr>
            <a:xfrm>
              <a:off x="0" y="-47625"/>
              <a:ext cx="4816593" cy="2756958"/>
            </a:xfrm>
            <a:prstGeom prst="rect">
              <a:avLst/>
            </a:prstGeom>
          </p:spPr>
          <p:txBody>
            <a:bodyPr anchor="ctr" rtlCol="false" tIns="50800" lIns="50800" bIns="50800" rIns="50800"/>
            <a:lstStyle/>
            <a:p>
              <a:pPr algn="ctr">
                <a:lnSpc>
                  <a:spcPts val="3079"/>
                </a:lnSpc>
              </a:pPr>
            </a:p>
          </p:txBody>
        </p:sp>
      </p:grpSp>
      <p:sp>
        <p:nvSpPr>
          <p:cNvPr name="TextBox 6" id="6"/>
          <p:cNvSpPr txBox="true"/>
          <p:nvPr/>
        </p:nvSpPr>
        <p:spPr>
          <a:xfrm rot="0">
            <a:off x="4969650" y="678684"/>
            <a:ext cx="8057436" cy="463044"/>
          </a:xfrm>
          <a:prstGeom prst="rect">
            <a:avLst/>
          </a:prstGeom>
        </p:spPr>
        <p:txBody>
          <a:bodyPr anchor="t" rtlCol="false" tIns="0" lIns="0" bIns="0" rIns="0">
            <a:spAutoFit/>
          </a:bodyPr>
          <a:lstStyle/>
          <a:p>
            <a:pPr algn="ctr">
              <a:lnSpc>
                <a:spcPts val="3377"/>
              </a:lnSpc>
            </a:pPr>
            <a:r>
              <a:rPr lang="en-US" sz="3554">
                <a:solidFill>
                  <a:srgbClr val="FFFFFF"/>
                </a:solidFill>
                <a:latin typeface="Georgia Pro Bold"/>
              </a:rPr>
              <a:t>For Full Report</a:t>
            </a:r>
          </a:p>
        </p:txBody>
      </p:sp>
      <p:sp>
        <p:nvSpPr>
          <p:cNvPr name="TextBox 7" id="7"/>
          <p:cNvSpPr txBox="true"/>
          <p:nvPr/>
        </p:nvSpPr>
        <p:spPr>
          <a:xfrm rot="0">
            <a:off x="3681372" y="691131"/>
            <a:ext cx="10925256" cy="1598888"/>
          </a:xfrm>
          <a:prstGeom prst="rect">
            <a:avLst/>
          </a:prstGeom>
        </p:spPr>
        <p:txBody>
          <a:bodyPr anchor="t" rtlCol="false" tIns="0" lIns="0" bIns="0" rIns="0">
            <a:spAutoFit/>
          </a:bodyPr>
          <a:lstStyle/>
          <a:p>
            <a:pPr algn="ctr">
              <a:lnSpc>
                <a:spcPts val="13086"/>
              </a:lnSpc>
            </a:pPr>
            <a:r>
              <a:rPr lang="en-US" sz="9347">
                <a:solidFill>
                  <a:srgbClr val="FFFFFF"/>
                </a:solidFill>
                <a:latin typeface="Canva Sans Bold"/>
              </a:rPr>
              <a:t>Contact us</a:t>
            </a:r>
          </a:p>
        </p:txBody>
      </p:sp>
      <p:sp>
        <p:nvSpPr>
          <p:cNvPr name="Freeform 8" id="8"/>
          <p:cNvSpPr/>
          <p:nvPr/>
        </p:nvSpPr>
        <p:spPr>
          <a:xfrm flipH="false" flipV="false" rot="0">
            <a:off x="7374363" y="2126993"/>
            <a:ext cx="3248010" cy="2065261"/>
          </a:xfrm>
          <a:custGeom>
            <a:avLst/>
            <a:gdLst/>
            <a:ahLst/>
            <a:cxnLst/>
            <a:rect r="r" b="b" t="t" l="l"/>
            <a:pathLst>
              <a:path h="2065261" w="3248010">
                <a:moveTo>
                  <a:pt x="0" y="0"/>
                </a:moveTo>
                <a:lnTo>
                  <a:pt x="3248010" y="0"/>
                </a:lnTo>
                <a:lnTo>
                  <a:pt x="3248010" y="2065261"/>
                </a:lnTo>
                <a:lnTo>
                  <a:pt x="0" y="2065261"/>
                </a:lnTo>
                <a:lnTo>
                  <a:pt x="0" y="0"/>
                </a:lnTo>
                <a:close/>
              </a:path>
            </a:pathLst>
          </a:custGeom>
          <a:blipFill>
            <a:blip r:embed="rId3"/>
            <a:stretch>
              <a:fillRect l="0" t="0" r="0" b="0"/>
            </a:stretch>
          </a:blipFill>
        </p:spPr>
      </p:sp>
      <p:sp>
        <p:nvSpPr>
          <p:cNvPr name="TextBox 9" id="9"/>
          <p:cNvSpPr txBox="true"/>
          <p:nvPr/>
        </p:nvSpPr>
        <p:spPr>
          <a:xfrm rot="0">
            <a:off x="-507100" y="4058904"/>
            <a:ext cx="19302201" cy="1165073"/>
          </a:xfrm>
          <a:prstGeom prst="rect">
            <a:avLst/>
          </a:prstGeom>
        </p:spPr>
        <p:txBody>
          <a:bodyPr anchor="t" rtlCol="false" tIns="0" lIns="0" bIns="0" rIns="0">
            <a:spAutoFit/>
          </a:bodyPr>
          <a:lstStyle/>
          <a:p>
            <a:pPr algn="ctr">
              <a:lnSpc>
                <a:spcPts val="9480"/>
              </a:lnSpc>
              <a:spcBef>
                <a:spcPct val="0"/>
              </a:spcBef>
            </a:pPr>
            <a:r>
              <a:rPr lang="en-US" sz="6771">
                <a:solidFill>
                  <a:srgbClr val="FFFFFF"/>
                </a:solidFill>
                <a:latin typeface="Lato Bold"/>
              </a:rPr>
              <a:t>COGNITIVE MARKET RESEARCH</a:t>
            </a:r>
          </a:p>
        </p:txBody>
      </p:sp>
      <p:sp>
        <p:nvSpPr>
          <p:cNvPr name="TextBox 10" id="10"/>
          <p:cNvSpPr txBox="true"/>
          <p:nvPr/>
        </p:nvSpPr>
        <p:spPr>
          <a:xfrm rot="0">
            <a:off x="3987789" y="5294749"/>
            <a:ext cx="10785546" cy="1183511"/>
          </a:xfrm>
          <a:prstGeom prst="rect">
            <a:avLst/>
          </a:prstGeom>
        </p:spPr>
        <p:txBody>
          <a:bodyPr anchor="t" rtlCol="false" tIns="0" lIns="0" bIns="0" rIns="0">
            <a:spAutoFit/>
          </a:bodyPr>
          <a:lstStyle/>
          <a:p>
            <a:pPr algn="ctr">
              <a:lnSpc>
                <a:spcPts val="4798"/>
              </a:lnSpc>
              <a:spcBef>
                <a:spcPct val="0"/>
              </a:spcBef>
            </a:pPr>
            <a:r>
              <a:rPr lang="en-US" sz="3427" spc="342">
                <a:solidFill>
                  <a:srgbClr val="FFFFFF"/>
                </a:solidFill>
                <a:latin typeface="Lato"/>
              </a:rPr>
              <a:t>Tel: +1 312-376-8303 | +44 020-8123-0732</a:t>
            </a:r>
          </a:p>
          <a:p>
            <a:pPr algn="ctr">
              <a:lnSpc>
                <a:spcPts val="4798"/>
              </a:lnSpc>
              <a:spcBef>
                <a:spcPct val="0"/>
              </a:spcBef>
            </a:pPr>
            <a:r>
              <a:rPr lang="en-US" sz="3427" spc="342">
                <a:solidFill>
                  <a:srgbClr val="FFFFFF"/>
                </a:solidFill>
                <a:latin typeface="Lato"/>
              </a:rPr>
              <a:t>India: (+91) 983-496-8611</a:t>
            </a:r>
          </a:p>
        </p:txBody>
      </p:sp>
      <p:sp>
        <p:nvSpPr>
          <p:cNvPr name="TextBox 11" id="11"/>
          <p:cNvSpPr txBox="true"/>
          <p:nvPr/>
        </p:nvSpPr>
        <p:spPr>
          <a:xfrm rot="0">
            <a:off x="2054427" y="6549031"/>
            <a:ext cx="13887881" cy="581671"/>
          </a:xfrm>
          <a:prstGeom prst="rect">
            <a:avLst/>
          </a:prstGeom>
        </p:spPr>
        <p:txBody>
          <a:bodyPr anchor="t" rtlCol="false" tIns="0" lIns="0" bIns="0" rIns="0">
            <a:spAutoFit/>
          </a:bodyPr>
          <a:lstStyle/>
          <a:p>
            <a:pPr algn="ctr">
              <a:lnSpc>
                <a:spcPts val="4792"/>
              </a:lnSpc>
            </a:pPr>
            <a:r>
              <a:rPr lang="en-US" sz="3423" spc="349">
                <a:solidFill>
                  <a:srgbClr val="FFFFFF"/>
                </a:solidFill>
                <a:latin typeface="Lato"/>
              </a:rPr>
              <a:t>sales@cognitivemarketresearch.com</a:t>
            </a:r>
          </a:p>
        </p:txBody>
      </p:sp>
      <p:sp>
        <p:nvSpPr>
          <p:cNvPr name="TextBox 12" id="12"/>
          <p:cNvSpPr txBox="true"/>
          <p:nvPr/>
        </p:nvSpPr>
        <p:spPr>
          <a:xfrm rot="0">
            <a:off x="1104922" y="7284840"/>
            <a:ext cx="16551280" cy="719974"/>
          </a:xfrm>
          <a:prstGeom prst="rect">
            <a:avLst/>
          </a:prstGeom>
        </p:spPr>
        <p:txBody>
          <a:bodyPr anchor="t" rtlCol="false" tIns="0" lIns="0" bIns="0" rIns="0">
            <a:spAutoFit/>
          </a:bodyPr>
          <a:lstStyle/>
          <a:p>
            <a:pPr algn="ctr">
              <a:lnSpc>
                <a:spcPts val="5991"/>
              </a:lnSpc>
              <a:spcBef>
                <a:spcPct val="0"/>
              </a:spcBef>
            </a:pPr>
            <a:r>
              <a:rPr lang="en-US" sz="4279" spc="427">
                <a:solidFill>
                  <a:srgbClr val="FFFFFF"/>
                </a:solidFill>
                <a:latin typeface="Lato"/>
              </a:rPr>
              <a:t>Access the Full Report : </a:t>
            </a:r>
            <a:r>
              <a:rPr lang="en-US" sz="4279" spc="427" u="sng">
                <a:solidFill>
                  <a:srgbClr val="FFFFFF"/>
                </a:solidFill>
                <a:latin typeface="Lato"/>
                <a:hlinkClick r:id="rId4" tooltip="https://tinyurl.com/3486xcwz"/>
              </a:rPr>
              <a:t>https://tinyurl.com/3486xcwz</a:t>
            </a:r>
          </a:p>
        </p:txBody>
      </p:sp>
      <p:sp>
        <p:nvSpPr>
          <p:cNvPr name="TextBox 13" id="13"/>
          <p:cNvSpPr txBox="true"/>
          <p:nvPr/>
        </p:nvSpPr>
        <p:spPr>
          <a:xfrm rot="0">
            <a:off x="4670202" y="9217321"/>
            <a:ext cx="9936426" cy="758820"/>
          </a:xfrm>
          <a:prstGeom prst="rect">
            <a:avLst/>
          </a:prstGeom>
        </p:spPr>
        <p:txBody>
          <a:bodyPr anchor="t" rtlCol="false" tIns="0" lIns="0" bIns="0" rIns="0">
            <a:spAutoFit/>
          </a:bodyPr>
          <a:lstStyle/>
          <a:p>
            <a:pPr algn="ctr">
              <a:lnSpc>
                <a:spcPts val="2974"/>
              </a:lnSpc>
            </a:pPr>
            <a:r>
              <a:rPr lang="en-US" sz="2833" spc="283">
                <a:solidFill>
                  <a:srgbClr val="FFFFFF"/>
                </a:solidFill>
                <a:latin typeface="Lato"/>
              </a:rPr>
              <a:t>Please visit our website:</a:t>
            </a:r>
          </a:p>
          <a:p>
            <a:pPr algn="ctr">
              <a:lnSpc>
                <a:spcPts val="2974"/>
              </a:lnSpc>
            </a:pPr>
            <a:r>
              <a:rPr lang="en-US" sz="2833" spc="283" u="sng">
                <a:solidFill>
                  <a:srgbClr val="FFFFFF"/>
                </a:solidFill>
                <a:latin typeface="Lato"/>
                <a:hlinkClick r:id="rId5" tooltip="https://www.cognitivemarketresearch.com"/>
              </a:rPr>
              <a:t>https://www.cognitivemarketresearch.com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DAFxyMvoP9Q</dc:identifier>
  <dcterms:modified xsi:type="dcterms:W3CDTF">2011-08-01T06:04:30Z</dcterms:modified>
  <cp:revision>1</cp:revision>
  <dc:title>Golf Shoe Market Report</dc:title>
</cp:coreProperties>
</file>