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Canva Sans" panose="020B0604020202020204" charset="0"/>
      <p:regular r:id="rId13"/>
    </p:embeddedFont>
    <p:embeddedFont>
      <p:font typeface="Canva Sans Bold" panose="020B0604020202020204" charset="0"/>
      <p:regular r:id="rId14"/>
    </p:embeddedFont>
    <p:embeddedFont>
      <p:font typeface="DM Sans" pitchFamily="2" charset="0"/>
      <p:regular r:id="rId15"/>
    </p:embeddedFont>
    <p:embeddedFont>
      <p:font typeface="Garet Bold" panose="020B0604020202020204" charset="0"/>
      <p:regular r:id="rId16"/>
    </p:embeddedFont>
    <p:embeddedFont>
      <p:font typeface="Georgia Pro Bold" panose="020B0604020202020204" charset="0"/>
      <p:regular r:id="rId17"/>
    </p:embeddedFont>
    <p:embeddedFont>
      <p:font typeface="Lato" panose="020F0502020204030203" pitchFamily="34" charset="0"/>
      <p:regular r:id="rId18"/>
    </p:embeddedFont>
    <p:embeddedFont>
      <p:font typeface="Lato Bold" panose="020F0502020204030203" charset="0"/>
      <p:regular r:id="rId19"/>
    </p:embeddedFont>
    <p:embeddedFont>
      <p:font typeface="Montserrat" panose="00000500000000000000" pitchFamily="2" charset="0"/>
      <p:regular r:id="rId20"/>
    </p:embeddedFont>
    <p:embeddedFont>
      <p:font typeface="Montserrat Classic" panose="020B0604020202020204" charset="0"/>
      <p:regular r:id="rId21"/>
    </p:embeddedFont>
    <p:embeddedFont>
      <p:font typeface="Poppins" panose="00000500000000000000" pitchFamily="2" charset="0"/>
      <p:regular r:id="rId22"/>
    </p:embeddedFont>
    <p:embeddedFont>
      <p:font typeface="Poppins Bold" panose="00000800000000000000" charset="0"/>
      <p:regular r:id="rId23"/>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heme" Target="theme/theme1.xml" /><Relationship Id="rId27"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2/21/2024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2/21/2024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2/21/2024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2/21/2024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2/21/2024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 Id="rId3" Type="http://schemas.openxmlformats.org/officeDocument/2006/relationships/image" Target="../media/image2.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4.jpeg" /><Relationship Id="rId3" Type="http://schemas.openxmlformats.org/officeDocument/2006/relationships/image" Target="../media/image5.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9.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8.jpeg" /><Relationship Id="rId11" Type="http://schemas.openxmlformats.org/officeDocument/2006/relationships/image" Target="../media/image19.jpeg" /><Relationship Id="rId12" Type="http://schemas.openxmlformats.org/officeDocument/2006/relationships/image" Target="../media/image20.jpeg" /><Relationship Id="rId13" Type="http://schemas.openxmlformats.org/officeDocument/2006/relationships/image" Target="../media/image21.jpeg" /><Relationship Id="rId14" Type="http://schemas.openxmlformats.org/officeDocument/2006/relationships/image" Target="../media/image22.jpeg" /><Relationship Id="rId15" Type="http://schemas.openxmlformats.org/officeDocument/2006/relationships/image" Target="../media/image23.jpeg"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13.jpeg" /><Relationship Id="rId6" Type="http://schemas.openxmlformats.org/officeDocument/2006/relationships/image" Target="../media/image14.jpeg" /><Relationship Id="rId7" Type="http://schemas.openxmlformats.org/officeDocument/2006/relationships/image" Target="../media/image15.jpeg" /><Relationship Id="rId8" Type="http://schemas.openxmlformats.org/officeDocument/2006/relationships/image" Target="../media/image16.jpeg" /><Relationship Id="rId9" Type="http://schemas.openxmlformats.org/officeDocument/2006/relationships/image" Target="../media/image17.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4.jpeg" /><Relationship Id="rId3" Type="http://schemas.openxmlformats.org/officeDocument/2006/relationships/image" Target="../media/image25.jpeg" /><Relationship Id="rId4" Type="http://schemas.openxmlformats.org/officeDocument/2006/relationships/hyperlink" Target="http://tinyurl.com/3e4vuxw8"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sp>
        <p:nvSpPr>
          <p:cNvPr id="3" name="Freeform 3"/>
          <p:cNvSpPr/>
          <p:nvPr/>
        </p:nvSpPr>
        <p:spPr>
          <a:xfrm>
            <a:off x="0" y="-4942612"/>
            <a:ext cx="15229611" cy="15229611"/>
          </a:xfrm>
          <a:custGeom>
            <a:rect l="l" t="t" r="r" b="b"/>
            <a:pathLst>
              <a:path w="15229612" h="15229612">
                <a:moveTo>
                  <a:pt x="0" y="0"/>
                </a:moveTo>
                <a:lnTo>
                  <a:pt x="15229612" y="0"/>
                </a:lnTo>
                <a:lnTo>
                  <a:pt x="15229612" y="15229612"/>
                </a:lnTo>
                <a:lnTo>
                  <a:pt x="0" y="1522961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p:txBody>
      </p:sp>
      <p:sp>
        <p:nvSpPr>
          <p:cNvPr id="4" name="TextBox 4"/>
          <p:cNvSpPr txBox="1"/>
          <p:nvPr/>
        </p:nvSpPr>
        <p:spPr>
          <a:xfrm>
            <a:off x="464291" y="3661092"/>
            <a:ext cx="10927261" cy="4154984"/>
          </a:xfrm>
          <a:prstGeom prst="rect">
            <a:avLst/>
          </a:prstGeom>
        </p:spPr>
        <p:txBody>
          <a:bodyPr lIns="0" tIns="0" rIns="0" bIns="0" rtlCol="0" anchor="t">
            <a:spAutoFit/>
          </a:bodyPr>
          <a:lstStyle/>
          <a:p>
            <a:pPr>
              <a:lnSpc>
                <a:spcPts val="8080"/>
              </a:lnSpc>
            </a:pPr>
            <a:r>
              <a:rPr lang="en-US" sz="8000">
                <a:solidFill>
                  <a:srgbClr val="FFFFFF"/>
                </a:solidFill>
                <a:latin typeface="Lato"/>
              </a:rPr>
              <a:t>GLOBAL</a:t>
            </a:r>
          </a:p>
          <a:p>
            <a:pPr>
              <a:lnSpc>
                <a:spcPts val="8080"/>
              </a:lnSpc>
            </a:pPr>
            <a:r>
              <a:rPr lang="en-US" sz="8000">
                <a:solidFill>
                  <a:srgbClr val="FFFFFF"/>
                </a:solidFill>
                <a:latin typeface="Lato"/>
              </a:rPr>
              <a:t>GOLF CLUB HEADS MARKET REPORT </a:t>
            </a:r>
          </a:p>
          <a:p>
            <a:pPr>
              <a:lnSpc>
                <a:spcPts val="8080"/>
              </a:lnSpc>
            </a:pPr>
            <a:r>
              <a:rPr lang="en-US" sz="8000">
                <a:solidFill>
                  <a:srgbClr val="FFFFFF"/>
                </a:solidFill>
                <a:latin typeface="Lato"/>
              </a:rPr>
              <a:t>2024</a:t>
            </a:r>
          </a:p>
        </p:txBody>
      </p:sp>
      <p:sp>
        <p:nvSpPr>
          <p:cNvPr id="5" name="TextBox 5"/>
          <p:cNvSpPr txBox="1"/>
          <p:nvPr/>
        </p:nvSpPr>
        <p:spPr>
          <a:xfrm>
            <a:off x="160735" y="9598026"/>
            <a:ext cx="8792149" cy="688974"/>
          </a:xfrm>
          <a:prstGeom prst="rect">
            <a:avLst/>
          </a:prstGeom>
        </p:spPr>
        <p:txBody>
          <a:bodyPr lIns="0" tIns="0" rIns="0" bIns="0" rtlCol="0" anchor="t">
            <a:spAutoFit/>
          </a:bodyPr>
          <a:lstStyle/>
          <a:p>
            <a:pPr algn="ctr">
              <a:lnSpc>
                <a:spcPts val="5600"/>
              </a:lnSpc>
            </a:pPr>
            <a:r>
              <a:rPr lang="en-US" sz="4000">
                <a:solidFill>
                  <a:srgbClr val="FFFFFF"/>
                </a:solidFill>
                <a:latin typeface="DM Sans"/>
              </a:rPr>
              <a:t>Global,Regional,CountryAnalysis</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74177" b="-92406"/>
            </a:stretch>
          </a:blipFill>
        </p:spPr>
        <p:txBody>
          <a:bodyPr/>
          <a:lstStyle/>
          <a:p/>
        </p:txBody>
      </p:sp>
      <p:grpSp>
        <p:nvGrpSpPr>
          <p:cNvPr id="3" name="Group 3"/>
          <p:cNvGrpSpPr/>
          <p:nvPr/>
        </p:nvGrpSpPr>
        <p:grpSpPr>
          <a:xfrm>
            <a:off x="1988607" y="1885940"/>
            <a:ext cx="14310785" cy="6300807"/>
            <a:chExt cx="3769096" cy="1659472"/>
          </a:xfrm>
        </p:grpSpPr>
        <p:sp>
          <p:nvSpPr>
            <p:cNvPr id="4" name="Freeform 4"/>
            <p:cNvSpPr/>
            <p:nvPr/>
          </p:nvSpPr>
          <p:spPr>
            <a:xfrm>
              <a:off x="0" y="0"/>
              <a:ext cx="3769096" cy="1659472"/>
            </a:xfrm>
            <a:custGeom>
              <a:rect l="l" t="t" r="r" b="b"/>
              <a:pathLst>
                <a:path w="3769096" h="1659472">
                  <a:moveTo>
                    <a:pt x="27590" y="0"/>
                  </a:moveTo>
                  <a:lnTo>
                    <a:pt x="3741505" y="0"/>
                  </a:lnTo>
                  <a:cubicBezTo>
                    <a:pt x="3756743" y="0"/>
                    <a:pt x="3769096" y="12353"/>
                    <a:pt x="3769096" y="27590"/>
                  </a:cubicBezTo>
                  <a:lnTo>
                    <a:pt x="3769096" y="1631882"/>
                  </a:lnTo>
                  <a:cubicBezTo>
                    <a:pt x="3769096" y="1647119"/>
                    <a:pt x="3756743" y="1659472"/>
                    <a:pt x="3741505" y="1659472"/>
                  </a:cubicBezTo>
                  <a:lnTo>
                    <a:pt x="27590" y="1659472"/>
                  </a:lnTo>
                  <a:cubicBezTo>
                    <a:pt x="12353" y="1659472"/>
                    <a:pt x="0" y="1647119"/>
                    <a:pt x="0" y="1631882"/>
                  </a:cubicBezTo>
                  <a:lnTo>
                    <a:pt x="0" y="27590"/>
                  </a:lnTo>
                  <a:cubicBezTo>
                    <a:pt x="0" y="12353"/>
                    <a:pt x="12353" y="0"/>
                    <a:pt x="27590" y="0"/>
                  </a:cubicBezTo>
                  <a:close/>
                </a:path>
              </a:pathLst>
            </a:custGeom>
            <a:solidFill>
              <a:srgbClr val="633826"/>
            </a:solidFill>
          </p:spPr>
          <p:txBody>
            <a:bodyPr/>
            <a:lstStyle/>
            <a:p/>
          </p:txBody>
        </p:sp>
        <p:sp>
          <p:nvSpPr>
            <p:cNvPr id="5" name="TextBox 5"/>
            <p:cNvSpPr txBox="1"/>
            <p:nvPr/>
          </p:nvSpPr>
          <p:spPr>
            <a:xfrm>
              <a:off x="0" y="-38100"/>
              <a:ext cx="3769096" cy="1697572"/>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5085443" y="2270155"/>
            <a:ext cx="7929589" cy="897890"/>
          </a:xfrm>
          <a:prstGeom prst="rect">
            <a:avLst/>
          </a:prstGeom>
        </p:spPr>
        <p:txBody>
          <a:bodyPr lIns="0" tIns="0" rIns="0" bIns="0" rtlCol="0" anchor="t">
            <a:spAutoFit/>
          </a:bodyPr>
          <a:lstStyle/>
          <a:p>
            <a:pPr algn="ctr">
              <a:lnSpc>
                <a:spcPts val="6955"/>
              </a:lnSpc>
            </a:pPr>
            <a:r>
              <a:rPr lang="en-US" sz="6500">
                <a:solidFill>
                  <a:srgbClr val="FFFFFF"/>
                </a:solidFill>
                <a:latin typeface="Canva Sans"/>
              </a:rPr>
              <a:t>INTRODUCTION</a:t>
            </a:r>
          </a:p>
        </p:txBody>
      </p:sp>
      <p:sp>
        <p:nvSpPr>
          <p:cNvPr id="7" name="TextBox 7"/>
          <p:cNvSpPr txBox="1"/>
          <p:nvPr/>
        </p:nvSpPr>
        <p:spPr>
          <a:xfrm>
            <a:off x="2262772" y="3381662"/>
            <a:ext cx="13762456" cy="4443731"/>
          </a:xfrm>
          <a:prstGeom prst="rect">
            <a:avLst/>
          </a:prstGeom>
        </p:spPr>
        <p:txBody>
          <a:bodyPr lIns="0" tIns="0" rIns="0" bIns="0" rtlCol="0" anchor="t">
            <a:spAutoFit/>
          </a:bodyPr>
          <a:lstStyle/>
          <a:p>
            <a:pPr>
              <a:lnSpc>
                <a:spcPts val="3919"/>
              </a:lnSpc>
              <a:spcBef>
                <a:spcPct val="0"/>
              </a:spcBef>
            </a:pPr>
            <a:r>
              <a:rPr lang="en-US" sz="2799">
                <a:solidFill>
                  <a:srgbClr val="FFFFFF"/>
                </a:solidFill>
                <a:latin typeface="Canva Sans"/>
              </a:rPr>
              <a:t>The golf club heads market focuses on manufacturing and selling critical components of golf clubs designed for striking golf balls. Major players like Callaway, TaylorMade, and Titleist compete in this global industry, constantly innovating materials and design to improve golfers' performance. Key trends include lightweight materials, adjustability features, and the integration of technology for swing analysis. Regulatory standards from organizations like the USGA ensure compliance with size and weight specifications. Overall, this market caters to golf enthusiasts worldwide, offering advanced club heads to enhance the golfing experience.</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22967"/>
            </a:stretch>
          </a:blipFill>
        </p:spPr>
        <p:txBody>
          <a:bodyPr/>
          <a:lstStyle/>
          <a:p/>
        </p:txBody>
      </p:sp>
      <p:grpSp>
        <p:nvGrpSpPr>
          <p:cNvPr id="3" name="Group 3"/>
          <p:cNvGrpSpPr/>
          <p:nvPr/>
        </p:nvGrpSpPr>
        <p:grpSpPr>
          <a:xfrm>
            <a:off x="442606" y="5239326"/>
            <a:ext cx="7869158" cy="2382381"/>
            <a:chExt cx="860407" cy="260488"/>
          </a:xfrm>
        </p:grpSpPr>
        <p:sp>
          <p:nvSpPr>
            <p:cNvPr id="4" name="Freeform 4"/>
            <p:cNvSpPr/>
            <p:nvPr/>
          </p:nvSpPr>
          <p:spPr>
            <a:xfrm>
              <a:off x="0" y="0"/>
              <a:ext cx="860407" cy="260488"/>
            </a:xfrm>
            <a:custGeom>
              <a:rect l="l" t="t" r="r" b="b"/>
              <a:pathLst>
                <a:path w="860407" h="260488">
                  <a:moveTo>
                    <a:pt x="98383" y="0"/>
                  </a:moveTo>
                  <a:lnTo>
                    <a:pt x="762024" y="0"/>
                  </a:lnTo>
                  <a:cubicBezTo>
                    <a:pt x="816360" y="0"/>
                    <a:pt x="860407" y="44048"/>
                    <a:pt x="860407" y="98383"/>
                  </a:cubicBezTo>
                  <a:lnTo>
                    <a:pt x="860407" y="162105"/>
                  </a:lnTo>
                  <a:cubicBezTo>
                    <a:pt x="860407" y="188197"/>
                    <a:pt x="850042" y="213221"/>
                    <a:pt x="831591" y="231672"/>
                  </a:cubicBezTo>
                  <a:cubicBezTo>
                    <a:pt x="813141" y="250122"/>
                    <a:pt x="788117" y="260488"/>
                    <a:pt x="762024" y="260488"/>
                  </a:cubicBezTo>
                  <a:lnTo>
                    <a:pt x="98383" y="260488"/>
                  </a:lnTo>
                  <a:cubicBezTo>
                    <a:pt x="44048" y="260488"/>
                    <a:pt x="0" y="216440"/>
                    <a:pt x="0" y="162105"/>
                  </a:cubicBezTo>
                  <a:lnTo>
                    <a:pt x="0" y="98383"/>
                  </a:lnTo>
                  <a:cubicBezTo>
                    <a:pt x="0" y="44048"/>
                    <a:pt x="44048" y="0"/>
                    <a:pt x="98383" y="0"/>
                  </a:cubicBezTo>
                  <a:close/>
                </a:path>
              </a:pathLst>
            </a:custGeom>
            <a:solidFill>
              <a:srgbClr val="54392F"/>
            </a:solidFill>
          </p:spPr>
          <p:txBody>
            <a:bodyPr/>
            <a:lstStyle/>
            <a:p/>
          </p:txBody>
        </p:sp>
        <p:sp>
          <p:nvSpPr>
            <p:cNvPr id="5" name="TextBox 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766544" y="5532042"/>
            <a:ext cx="1922059" cy="1919656"/>
          </a:xfrm>
          <a:custGeom>
            <a:rect l="l" t="t" r="r" b="b"/>
            <a:pathLst>
              <a:path w="1922059" h="1919656">
                <a:moveTo>
                  <a:pt x="0" y="0"/>
                </a:moveTo>
                <a:lnTo>
                  <a:pt x="1922058" y="0"/>
                </a:lnTo>
                <a:lnTo>
                  <a:pt x="1922058" y="1919656"/>
                </a:lnTo>
                <a:lnTo>
                  <a:pt x="0" y="1919656"/>
                </a:lnTo>
                <a:lnTo>
                  <a:pt x="0" y="0"/>
                </a:lnTo>
                <a:close/>
              </a:path>
            </a:pathLst>
          </a:custGeom>
          <a:blipFill>
            <a:blip r:embed="rId3"/>
            <a:stretch>
              <a:fillRect/>
            </a:stretch>
          </a:blipFill>
        </p:spPr>
        <p:txBody>
          <a:bodyPr/>
          <a:lstStyle/>
          <a:p/>
        </p:txBody>
      </p:sp>
      <p:grpSp>
        <p:nvGrpSpPr>
          <p:cNvPr id="7" name="Group 7"/>
          <p:cNvGrpSpPr/>
          <p:nvPr/>
        </p:nvGrpSpPr>
        <p:grpSpPr>
          <a:xfrm>
            <a:off x="721732" y="5455221"/>
            <a:ext cx="1893752" cy="1893752"/>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0" name="Group 10"/>
          <p:cNvGrpSpPr/>
          <p:nvPr/>
        </p:nvGrpSpPr>
        <p:grpSpPr>
          <a:xfrm>
            <a:off x="442606" y="2665294"/>
            <a:ext cx="7869158" cy="2382381"/>
            <a:chExt cx="860407" cy="260488"/>
          </a:xfrm>
        </p:grpSpPr>
        <p:sp>
          <p:nvSpPr>
            <p:cNvPr id="11" name="Freeform 11"/>
            <p:cNvSpPr/>
            <p:nvPr/>
          </p:nvSpPr>
          <p:spPr>
            <a:xfrm>
              <a:off x="0" y="0"/>
              <a:ext cx="860407" cy="260488"/>
            </a:xfrm>
            <a:custGeom>
              <a:rect l="l" t="t" r="r" b="b"/>
              <a:pathLst>
                <a:path w="860407" h="260488">
                  <a:moveTo>
                    <a:pt x="98383" y="0"/>
                  </a:moveTo>
                  <a:lnTo>
                    <a:pt x="762024" y="0"/>
                  </a:lnTo>
                  <a:cubicBezTo>
                    <a:pt x="816360" y="0"/>
                    <a:pt x="860407" y="44048"/>
                    <a:pt x="860407" y="98383"/>
                  </a:cubicBezTo>
                  <a:lnTo>
                    <a:pt x="860407" y="162105"/>
                  </a:lnTo>
                  <a:cubicBezTo>
                    <a:pt x="860407" y="188197"/>
                    <a:pt x="850042" y="213221"/>
                    <a:pt x="831591" y="231672"/>
                  </a:cubicBezTo>
                  <a:cubicBezTo>
                    <a:pt x="813141" y="250122"/>
                    <a:pt x="788117" y="260488"/>
                    <a:pt x="762024" y="260488"/>
                  </a:cubicBezTo>
                  <a:lnTo>
                    <a:pt x="98383" y="260488"/>
                  </a:lnTo>
                  <a:cubicBezTo>
                    <a:pt x="44048" y="260488"/>
                    <a:pt x="0" y="216440"/>
                    <a:pt x="0" y="162105"/>
                  </a:cubicBezTo>
                  <a:lnTo>
                    <a:pt x="0" y="98383"/>
                  </a:lnTo>
                  <a:cubicBezTo>
                    <a:pt x="0" y="44048"/>
                    <a:pt x="44048" y="0"/>
                    <a:pt x="98383" y="0"/>
                  </a:cubicBezTo>
                  <a:close/>
                </a:path>
              </a:pathLst>
            </a:custGeom>
            <a:solidFill>
              <a:srgbClr val="54392F"/>
            </a:solidFill>
          </p:spPr>
          <p:txBody>
            <a:bodyPr/>
            <a:lstStyle/>
            <a:p/>
          </p:txBody>
        </p:sp>
        <p:sp>
          <p:nvSpPr>
            <p:cNvPr id="12" name="TextBox 12"/>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13" name="Freeform 13"/>
          <p:cNvSpPr/>
          <p:nvPr/>
        </p:nvSpPr>
        <p:spPr>
          <a:xfrm>
            <a:off x="766544" y="2958010"/>
            <a:ext cx="1922059" cy="1919656"/>
          </a:xfrm>
          <a:custGeom>
            <a:rect l="l" t="t" r="r" b="b"/>
            <a:pathLst>
              <a:path w="1922059" h="1919656">
                <a:moveTo>
                  <a:pt x="0" y="0"/>
                </a:moveTo>
                <a:lnTo>
                  <a:pt x="1922058" y="0"/>
                </a:lnTo>
                <a:lnTo>
                  <a:pt x="1922058" y="1919656"/>
                </a:lnTo>
                <a:lnTo>
                  <a:pt x="0" y="1919656"/>
                </a:lnTo>
                <a:lnTo>
                  <a:pt x="0" y="0"/>
                </a:lnTo>
                <a:close/>
              </a:path>
            </a:pathLst>
          </a:custGeom>
          <a:blipFill>
            <a:blip r:embed="rId3"/>
            <a:stretch>
              <a:fillRect/>
            </a:stretch>
          </a:blipFill>
        </p:spPr>
        <p:txBody>
          <a:bodyPr/>
          <a:lstStyle/>
          <a:p/>
        </p:txBody>
      </p:sp>
      <p:grpSp>
        <p:nvGrpSpPr>
          <p:cNvPr id="14" name="Group 14"/>
          <p:cNvGrpSpPr/>
          <p:nvPr/>
        </p:nvGrpSpPr>
        <p:grpSpPr>
          <a:xfrm>
            <a:off x="721732" y="2881189"/>
            <a:ext cx="1893752" cy="1893752"/>
            <a:chExt cx="812800" cy="812800"/>
          </a:xfrm>
        </p:grpSpPr>
        <p:sp>
          <p:nvSpPr>
            <p:cNvPr id="15" name="Freeform 15"/>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6" name="TextBox 16"/>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17" name="TextBox 17"/>
          <p:cNvSpPr txBox="1"/>
          <p:nvPr/>
        </p:nvSpPr>
        <p:spPr>
          <a:xfrm>
            <a:off x="974980" y="5924910"/>
            <a:ext cx="1387256" cy="1067468"/>
          </a:xfrm>
          <a:prstGeom prst="rect">
            <a:avLst/>
          </a:prstGeom>
        </p:spPr>
        <p:txBody>
          <a:bodyPr lIns="0" tIns="0" rIns="0" bIns="0" rtlCol="0" anchor="t">
            <a:spAutoFit/>
          </a:bodyPr>
          <a:lstStyle/>
          <a:p>
            <a:pPr algn="ctr">
              <a:lnSpc>
                <a:spcPts val="2555"/>
              </a:lnSpc>
            </a:pPr>
            <a:r>
              <a:rPr lang="en-US" sz="3758">
                <a:solidFill>
                  <a:srgbClr val="1E3048"/>
                </a:solidFill>
                <a:latin typeface="Poppins Bold"/>
              </a:rPr>
              <a:t>2023- 2030</a:t>
            </a:r>
          </a:p>
        </p:txBody>
      </p:sp>
      <p:sp>
        <p:nvSpPr>
          <p:cNvPr id="18" name="TextBox 18"/>
          <p:cNvSpPr txBox="1"/>
          <p:nvPr/>
        </p:nvSpPr>
        <p:spPr>
          <a:xfrm>
            <a:off x="2512826" y="5611234"/>
            <a:ext cx="5287233" cy="1579881"/>
          </a:xfrm>
          <a:prstGeom prst="rect">
            <a:avLst/>
          </a:prstGeom>
        </p:spPr>
        <p:txBody>
          <a:bodyPr lIns="0" tIns="0" rIns="0" bIns="0" rtlCol="0" anchor="t">
            <a:spAutoFit/>
          </a:bodyPr>
          <a:lstStyle/>
          <a:p>
            <a:pPr algn="ctr">
              <a:lnSpc>
                <a:spcPts val="6178"/>
              </a:lnSpc>
            </a:pPr>
            <a:r>
              <a:rPr lang="en-US" sz="4413">
                <a:solidFill>
                  <a:srgbClr val="FFFFFF"/>
                </a:solidFill>
                <a:latin typeface="Poppins"/>
              </a:rPr>
              <a:t>CAGR</a:t>
            </a:r>
          </a:p>
          <a:p>
            <a:pPr algn="ctr">
              <a:lnSpc>
                <a:spcPts val="6178"/>
              </a:lnSpc>
              <a:spcBef>
                <a:spcPct val="0"/>
              </a:spcBef>
            </a:pPr>
            <a:r>
              <a:rPr lang="en-US" sz="4413">
                <a:solidFill>
                  <a:srgbClr val="FFFFFF"/>
                </a:solidFill>
                <a:latin typeface="Poppins"/>
              </a:rPr>
              <a:t>4.5%</a:t>
            </a:r>
          </a:p>
        </p:txBody>
      </p:sp>
      <p:sp>
        <p:nvSpPr>
          <p:cNvPr id="19" name="TextBox 19"/>
          <p:cNvSpPr txBox="1"/>
          <p:nvPr/>
        </p:nvSpPr>
        <p:spPr>
          <a:xfrm>
            <a:off x="974980" y="3631720"/>
            <a:ext cx="1387256" cy="500539"/>
          </a:xfrm>
          <a:prstGeom prst="rect">
            <a:avLst/>
          </a:prstGeom>
        </p:spPr>
        <p:txBody>
          <a:bodyPr lIns="0" tIns="0" rIns="0" bIns="0" rtlCol="0" anchor="t">
            <a:spAutoFit/>
          </a:bodyPr>
          <a:lstStyle/>
          <a:p>
            <a:pPr marL="0" lvl="0" indent="0" algn="ctr">
              <a:lnSpc>
                <a:spcPts val="3268"/>
              </a:lnSpc>
              <a:spcBef>
                <a:spcPct val="0"/>
              </a:spcBef>
            </a:pPr>
            <a:r>
              <a:rPr lang="en-US" sz="4085" u="none" strike="noStrike">
                <a:solidFill>
                  <a:srgbClr val="1E3048"/>
                </a:solidFill>
                <a:latin typeface="Poppins Bold"/>
              </a:rPr>
              <a:t>2023</a:t>
            </a:r>
          </a:p>
        </p:txBody>
      </p:sp>
      <p:sp>
        <p:nvSpPr>
          <p:cNvPr id="20" name="TextBox 20"/>
          <p:cNvSpPr txBox="1"/>
          <p:nvPr/>
        </p:nvSpPr>
        <p:spPr>
          <a:xfrm>
            <a:off x="2512826" y="3003831"/>
            <a:ext cx="5556605" cy="1518191"/>
          </a:xfrm>
          <a:prstGeom prst="rect">
            <a:avLst/>
          </a:prstGeom>
        </p:spPr>
        <p:txBody>
          <a:bodyPr lIns="0" tIns="0" rIns="0" bIns="0" rtlCol="0" anchor="t">
            <a:spAutoFit/>
          </a:bodyPr>
          <a:lstStyle/>
          <a:p>
            <a:pPr algn="ctr">
              <a:lnSpc>
                <a:spcPts val="5994"/>
              </a:lnSpc>
            </a:pPr>
            <a:r>
              <a:rPr lang="en-US" sz="4282">
                <a:solidFill>
                  <a:srgbClr val="FFFFFF"/>
                </a:solidFill>
                <a:latin typeface="Poppins"/>
              </a:rPr>
              <a:t>MARKET SIZE </a:t>
            </a:r>
          </a:p>
          <a:p>
            <a:pPr algn="ctr">
              <a:lnSpc>
                <a:spcPts val="5994"/>
              </a:lnSpc>
              <a:spcBef>
                <a:spcPct val="0"/>
              </a:spcBef>
            </a:pPr>
            <a:r>
              <a:rPr lang="en-US" sz="4282">
                <a:solidFill>
                  <a:srgbClr val="FFFFFF"/>
                </a:solidFill>
                <a:latin typeface="Poppins"/>
              </a:rPr>
              <a:t> USD 3.71 billion</a:t>
            </a:r>
          </a:p>
        </p:txBody>
      </p:sp>
      <p:sp>
        <p:nvSpPr>
          <p:cNvPr id="21" name="TextBox 21"/>
          <p:cNvSpPr txBox="1"/>
          <p:nvPr/>
        </p:nvSpPr>
        <p:spPr>
          <a:xfrm>
            <a:off x="5162248" y="700088"/>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77" b="-9277"/>
            </a:stretch>
          </a:blipFill>
        </p:spPr>
        <p:txBody>
          <a:bodyPr/>
          <a:lstStyle/>
          <a:p/>
        </p:txBody>
      </p:sp>
      <p:grpSp>
        <p:nvGrpSpPr>
          <p:cNvPr id="3" name="Group 3"/>
          <p:cNvGrpSpPr/>
          <p:nvPr/>
        </p:nvGrpSpPr>
        <p:grpSpPr>
          <a:xfrm>
            <a:off x="3497611" y="1620680"/>
            <a:ext cx="6086522" cy="2488436"/>
            <a:chExt cx="6777126" cy="2770785"/>
          </a:xfrm>
        </p:grpSpPr>
        <p:sp>
          <p:nvSpPr>
            <p:cNvPr id="4" name="Freeform 4"/>
            <p:cNvSpPr/>
            <p:nvPr/>
          </p:nvSpPr>
          <p:spPr>
            <a:xfrm>
              <a:off x="0" y="0"/>
              <a:ext cx="6777126" cy="2770785"/>
            </a:xfrm>
            <a:custGeom>
              <a:rect l="l" t="t" r="r" b="b"/>
              <a:pathLst>
                <a:path w="6777126" h="2770785">
                  <a:moveTo>
                    <a:pt x="6652666" y="2770785"/>
                  </a:moveTo>
                  <a:lnTo>
                    <a:pt x="124460" y="2770785"/>
                  </a:lnTo>
                  <a:cubicBezTo>
                    <a:pt x="55880" y="2770785"/>
                    <a:pt x="0" y="2714905"/>
                    <a:pt x="0" y="2646325"/>
                  </a:cubicBezTo>
                  <a:lnTo>
                    <a:pt x="0" y="124460"/>
                  </a:lnTo>
                  <a:cubicBezTo>
                    <a:pt x="0" y="55880"/>
                    <a:pt x="55880" y="0"/>
                    <a:pt x="124460" y="0"/>
                  </a:cubicBezTo>
                  <a:lnTo>
                    <a:pt x="6652666" y="0"/>
                  </a:lnTo>
                  <a:cubicBezTo>
                    <a:pt x="6721246" y="0"/>
                    <a:pt x="6777126" y="55880"/>
                    <a:pt x="6777126" y="124460"/>
                  </a:cubicBezTo>
                  <a:lnTo>
                    <a:pt x="6777126" y="2646325"/>
                  </a:lnTo>
                  <a:cubicBezTo>
                    <a:pt x="6777126" y="2714905"/>
                    <a:pt x="6721246" y="2770785"/>
                    <a:pt x="6652666" y="2770785"/>
                  </a:cubicBezTo>
                  <a:close/>
                </a:path>
              </a:pathLst>
            </a:custGeom>
            <a:solidFill>
              <a:srgbClr val="A63129">
                <a:alpha val="89804"/>
              </a:srgbClr>
            </a:solidFill>
          </p:spPr>
          <p:txBody>
            <a:bodyPr/>
            <a:lstStyle/>
            <a:p/>
          </p:txBody>
        </p:sp>
      </p:grpSp>
      <p:grpSp>
        <p:nvGrpSpPr>
          <p:cNvPr id="5" name="Group 5"/>
          <p:cNvGrpSpPr/>
          <p:nvPr/>
        </p:nvGrpSpPr>
        <p:grpSpPr>
          <a:xfrm rot="5400000">
            <a:off x="2076210" y="111245"/>
            <a:ext cx="1271863" cy="5424284"/>
            <a:chExt cx="3130550" cy="13351270"/>
          </a:xfrm>
        </p:grpSpPr>
        <p:sp>
          <p:nvSpPr>
            <p:cNvPr id="6" name="Freeform 6"/>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7" name="Group 7"/>
          <p:cNvGrpSpPr/>
          <p:nvPr/>
        </p:nvGrpSpPr>
        <p:grpSpPr>
          <a:xfrm>
            <a:off x="3497611" y="4359845"/>
            <a:ext cx="6086522" cy="2703181"/>
            <a:chExt cx="6777126" cy="3009896"/>
          </a:xfrm>
        </p:grpSpPr>
        <p:sp>
          <p:nvSpPr>
            <p:cNvPr id="8" name="Freeform 8"/>
            <p:cNvSpPr/>
            <p:nvPr/>
          </p:nvSpPr>
          <p:spPr>
            <a:xfrm>
              <a:off x="0" y="0"/>
              <a:ext cx="6777126" cy="3009896"/>
            </a:xfrm>
            <a:custGeom>
              <a:rect l="l" t="t" r="r" b="b"/>
              <a:pathLst>
                <a:path w="6777126" h="3009896">
                  <a:moveTo>
                    <a:pt x="6652666" y="3009896"/>
                  </a:moveTo>
                  <a:lnTo>
                    <a:pt x="124460" y="3009896"/>
                  </a:lnTo>
                  <a:cubicBezTo>
                    <a:pt x="55880" y="3009896"/>
                    <a:pt x="0" y="2954016"/>
                    <a:pt x="0" y="2885436"/>
                  </a:cubicBezTo>
                  <a:lnTo>
                    <a:pt x="0" y="124460"/>
                  </a:lnTo>
                  <a:cubicBezTo>
                    <a:pt x="0" y="55880"/>
                    <a:pt x="55880" y="0"/>
                    <a:pt x="124460" y="0"/>
                  </a:cubicBezTo>
                  <a:lnTo>
                    <a:pt x="6652666" y="0"/>
                  </a:lnTo>
                  <a:cubicBezTo>
                    <a:pt x="6721246" y="0"/>
                    <a:pt x="6777126" y="55880"/>
                    <a:pt x="6777126" y="124460"/>
                  </a:cubicBezTo>
                  <a:lnTo>
                    <a:pt x="6777126" y="2885436"/>
                  </a:lnTo>
                  <a:cubicBezTo>
                    <a:pt x="6777126" y="2954016"/>
                    <a:pt x="6721246" y="3009896"/>
                    <a:pt x="6652666" y="3009896"/>
                  </a:cubicBezTo>
                  <a:close/>
                </a:path>
              </a:pathLst>
            </a:custGeom>
            <a:solidFill>
              <a:srgbClr val="633826">
                <a:alpha val="89804"/>
              </a:srgbClr>
            </a:solidFill>
          </p:spPr>
          <p:txBody>
            <a:bodyPr/>
            <a:lstStyle/>
            <a:p/>
          </p:txBody>
        </p:sp>
      </p:grpSp>
      <p:grpSp>
        <p:nvGrpSpPr>
          <p:cNvPr id="9" name="Group 9"/>
          <p:cNvGrpSpPr/>
          <p:nvPr/>
        </p:nvGrpSpPr>
        <p:grpSpPr>
          <a:xfrm rot="5400000">
            <a:off x="2076210" y="2882772"/>
            <a:ext cx="1271863" cy="5424284"/>
            <a:chExt cx="3130550" cy="13351270"/>
          </a:xfrm>
        </p:grpSpPr>
        <p:sp>
          <p:nvSpPr>
            <p:cNvPr id="10" name="Freeform 10"/>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1" name="Group 11"/>
          <p:cNvGrpSpPr/>
          <p:nvPr/>
        </p:nvGrpSpPr>
        <p:grpSpPr>
          <a:xfrm>
            <a:off x="0" y="0"/>
            <a:ext cx="18288000" cy="1299779"/>
            <a:chExt cx="4816593" cy="342329"/>
          </a:xfrm>
        </p:grpSpPr>
        <p:sp>
          <p:nvSpPr>
            <p:cNvPr id="12" name="Freeform 12"/>
            <p:cNvSpPr/>
            <p:nvPr/>
          </p:nvSpPr>
          <p:spPr>
            <a:xfrm>
              <a:off x="0" y="0"/>
              <a:ext cx="4816592" cy="342329"/>
            </a:xfrm>
            <a:custGeom>
              <a:rect l="l" t="t" r="r" b="b"/>
              <a:pathLst>
                <a:path w="4816592" h="342329">
                  <a:moveTo>
                    <a:pt x="0" y="0"/>
                  </a:moveTo>
                  <a:lnTo>
                    <a:pt x="4816592" y="0"/>
                  </a:lnTo>
                  <a:lnTo>
                    <a:pt x="4816592" y="342329"/>
                  </a:lnTo>
                  <a:lnTo>
                    <a:pt x="0" y="342329"/>
                  </a:lnTo>
                  <a:close/>
                </a:path>
              </a:pathLst>
            </a:custGeom>
            <a:solidFill>
              <a:srgbClr val="000000">
                <a:alpha val="60000"/>
              </a:srgbClr>
            </a:solidFill>
          </p:spPr>
          <p:txBody>
            <a:bodyPr/>
            <a:lstStyle/>
            <a:p/>
          </p:txBody>
        </p:sp>
        <p:sp>
          <p:nvSpPr>
            <p:cNvPr id="13" name="TextBox 13"/>
            <p:cNvSpPr txBox="1"/>
            <p:nvPr/>
          </p:nvSpPr>
          <p:spPr>
            <a:xfrm>
              <a:off x="0" y="-38100"/>
              <a:ext cx="4816593" cy="380429"/>
            </a:xfrm>
            <a:prstGeom prst="rect">
              <a:avLst/>
            </a:prstGeom>
          </p:spPr>
          <p:txBody>
            <a:bodyPr lIns="50800" tIns="50800" rIns="50800" bIns="50800" rtlCol="0" anchor="ctr"/>
            <a:lstStyle/>
            <a:p>
              <a:pPr algn="ctr">
                <a:lnSpc>
                  <a:spcPts val="2659"/>
                </a:lnSpc>
              </a:pPr>
              <a:endParaRPr/>
            </a:p>
          </p:txBody>
        </p:sp>
      </p:grpSp>
      <p:grpSp>
        <p:nvGrpSpPr>
          <p:cNvPr id="14" name="Group 14"/>
          <p:cNvGrpSpPr/>
          <p:nvPr/>
        </p:nvGrpSpPr>
        <p:grpSpPr>
          <a:xfrm>
            <a:off x="3497611" y="7320200"/>
            <a:ext cx="6086522" cy="2703181"/>
            <a:chExt cx="6777126" cy="3009896"/>
          </a:xfrm>
        </p:grpSpPr>
        <p:sp>
          <p:nvSpPr>
            <p:cNvPr id="15" name="Freeform 15"/>
            <p:cNvSpPr/>
            <p:nvPr/>
          </p:nvSpPr>
          <p:spPr>
            <a:xfrm>
              <a:off x="0" y="0"/>
              <a:ext cx="6777126" cy="3009896"/>
            </a:xfrm>
            <a:custGeom>
              <a:rect l="l" t="t" r="r" b="b"/>
              <a:pathLst>
                <a:path w="6777126" h="3009896">
                  <a:moveTo>
                    <a:pt x="6652666" y="3009896"/>
                  </a:moveTo>
                  <a:lnTo>
                    <a:pt x="124460" y="3009896"/>
                  </a:lnTo>
                  <a:cubicBezTo>
                    <a:pt x="55880" y="3009896"/>
                    <a:pt x="0" y="2954016"/>
                    <a:pt x="0" y="2885436"/>
                  </a:cubicBezTo>
                  <a:lnTo>
                    <a:pt x="0" y="124460"/>
                  </a:lnTo>
                  <a:cubicBezTo>
                    <a:pt x="0" y="55880"/>
                    <a:pt x="55880" y="0"/>
                    <a:pt x="124460" y="0"/>
                  </a:cubicBezTo>
                  <a:lnTo>
                    <a:pt x="6652666" y="0"/>
                  </a:lnTo>
                  <a:cubicBezTo>
                    <a:pt x="6721246" y="0"/>
                    <a:pt x="6777126" y="55880"/>
                    <a:pt x="6777126" y="124460"/>
                  </a:cubicBezTo>
                  <a:lnTo>
                    <a:pt x="6777126" y="2885436"/>
                  </a:lnTo>
                  <a:cubicBezTo>
                    <a:pt x="6777126" y="2954016"/>
                    <a:pt x="6721246" y="3009896"/>
                    <a:pt x="6652666" y="3009896"/>
                  </a:cubicBezTo>
                  <a:close/>
                </a:path>
              </a:pathLst>
            </a:custGeom>
            <a:solidFill>
              <a:srgbClr val="CD4122">
                <a:alpha val="89804"/>
              </a:srgbClr>
            </a:solidFill>
          </p:spPr>
          <p:txBody>
            <a:bodyPr/>
            <a:lstStyle/>
            <a:p/>
          </p:txBody>
        </p:sp>
      </p:grpSp>
      <p:grpSp>
        <p:nvGrpSpPr>
          <p:cNvPr id="16" name="Group 16"/>
          <p:cNvGrpSpPr/>
          <p:nvPr/>
        </p:nvGrpSpPr>
        <p:grpSpPr>
          <a:xfrm rot="5400000">
            <a:off x="2076210" y="5843128"/>
            <a:ext cx="1271863" cy="5424284"/>
            <a:chExt cx="3130550" cy="13351270"/>
          </a:xfrm>
        </p:grpSpPr>
        <p:sp>
          <p:nvSpPr>
            <p:cNvPr id="17" name="Freeform 17"/>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18" name="TextBox 18"/>
          <p:cNvSpPr txBox="1"/>
          <p:nvPr/>
        </p:nvSpPr>
        <p:spPr>
          <a:xfrm>
            <a:off x="242327" y="2594719"/>
            <a:ext cx="4653900" cy="524012"/>
          </a:xfrm>
          <a:prstGeom prst="rect">
            <a:avLst/>
          </a:prstGeom>
        </p:spPr>
        <p:txBody>
          <a:bodyPr lIns="0" tIns="0" rIns="0" bIns="0" rtlCol="0" anchor="t">
            <a:spAutoFit/>
          </a:bodyPr>
          <a:lstStyle/>
          <a:p>
            <a:pPr algn="ctr">
              <a:lnSpc>
                <a:spcPts val="3968"/>
              </a:lnSpc>
            </a:pPr>
            <a:r>
              <a:rPr lang="en-US" sz="3929">
                <a:solidFill>
                  <a:srgbClr val="43B4BE"/>
                </a:solidFill>
                <a:latin typeface="Montserrat Classic"/>
              </a:rPr>
              <a:t>Type Segment </a:t>
            </a:r>
          </a:p>
        </p:txBody>
      </p:sp>
      <p:sp>
        <p:nvSpPr>
          <p:cNvPr id="19" name="TextBox 19"/>
          <p:cNvSpPr txBox="1"/>
          <p:nvPr/>
        </p:nvSpPr>
        <p:spPr>
          <a:xfrm>
            <a:off x="5526894" y="1779048"/>
            <a:ext cx="3968418" cy="2114550"/>
          </a:xfrm>
          <a:prstGeom prst="rect">
            <a:avLst/>
          </a:prstGeom>
        </p:spPr>
        <p:txBody>
          <a:bodyPr lIns="0" tIns="0" rIns="0" bIns="0" rtlCol="0" anchor="t">
            <a:spAutoFit/>
          </a:bodyPr>
          <a:lstStyle/>
          <a:p>
            <a:pPr marL="647700" lvl="1" indent="-323850">
              <a:lnSpc>
                <a:spcPts val="4200"/>
              </a:lnSpc>
              <a:buFont typeface="Arial"/>
              <a:buChar char="•"/>
            </a:pPr>
            <a:r>
              <a:rPr lang="en-US" sz="3000">
                <a:solidFill>
                  <a:srgbClr val="FFFFFF"/>
                </a:solidFill>
                <a:latin typeface="Montserrat"/>
              </a:rPr>
              <a:t>Wood</a:t>
            </a:r>
          </a:p>
          <a:p>
            <a:pPr marL="647700" lvl="1" indent="-323850">
              <a:lnSpc>
                <a:spcPts val="4200"/>
              </a:lnSpc>
              <a:buFont typeface="Arial"/>
              <a:buChar char="•"/>
            </a:pPr>
            <a:r>
              <a:rPr lang="en-US" sz="3000">
                <a:solidFill>
                  <a:srgbClr val="FFFFFF"/>
                </a:solidFill>
                <a:latin typeface="Montserrat"/>
              </a:rPr>
              <a:t>Iron </a:t>
            </a:r>
          </a:p>
          <a:p>
            <a:pPr marL="647700" lvl="1" indent="-323850">
              <a:lnSpc>
                <a:spcPts val="4200"/>
              </a:lnSpc>
              <a:buFont typeface="Arial"/>
              <a:buChar char="•"/>
            </a:pPr>
            <a:r>
              <a:rPr lang="en-US" sz="3000">
                <a:solidFill>
                  <a:srgbClr val="FFFFFF"/>
                </a:solidFill>
                <a:latin typeface="Montserrat"/>
              </a:rPr>
              <a:t>Hybrid </a:t>
            </a:r>
          </a:p>
          <a:p>
            <a:pPr marL="647700" lvl="1" indent="-323850">
              <a:lnSpc>
                <a:spcPts val="4200"/>
              </a:lnSpc>
              <a:buFont typeface="Arial"/>
              <a:buChar char="•"/>
            </a:pPr>
            <a:r>
              <a:rPr lang="en-US" sz="3000">
                <a:solidFill>
                  <a:srgbClr val="FFFFFF"/>
                </a:solidFill>
                <a:latin typeface="Montserrat"/>
              </a:rPr>
              <a:t>Putter</a:t>
            </a:r>
          </a:p>
        </p:txBody>
      </p:sp>
      <p:sp>
        <p:nvSpPr>
          <p:cNvPr id="20" name="TextBox 20"/>
          <p:cNvSpPr txBox="1"/>
          <p:nvPr/>
        </p:nvSpPr>
        <p:spPr>
          <a:xfrm>
            <a:off x="242327" y="5061615"/>
            <a:ext cx="4653900" cy="1019889"/>
          </a:xfrm>
          <a:prstGeom prst="rect">
            <a:avLst/>
          </a:prstGeom>
        </p:spPr>
        <p:txBody>
          <a:bodyPr lIns="0" tIns="0" rIns="0" bIns="0" rtlCol="0" anchor="t">
            <a:spAutoFit/>
          </a:bodyPr>
          <a:lstStyle/>
          <a:p>
            <a:pPr algn="ctr">
              <a:lnSpc>
                <a:spcPts val="3968"/>
              </a:lnSpc>
            </a:pPr>
            <a:r>
              <a:rPr lang="en-US" sz="3929">
                <a:solidFill>
                  <a:srgbClr val="43B4BE"/>
                </a:solidFill>
                <a:latin typeface="Montserrat Classic"/>
              </a:rPr>
              <a:t>Application Segment </a:t>
            </a:r>
          </a:p>
        </p:txBody>
      </p:sp>
      <p:sp>
        <p:nvSpPr>
          <p:cNvPr id="21" name="TextBox 21"/>
          <p:cNvSpPr txBox="1"/>
          <p:nvPr/>
        </p:nvSpPr>
        <p:spPr>
          <a:xfrm>
            <a:off x="5211465" y="4358885"/>
            <a:ext cx="3932535" cy="2647950"/>
          </a:xfrm>
          <a:prstGeom prst="rect">
            <a:avLst/>
          </a:prstGeom>
        </p:spPr>
        <p:txBody>
          <a:bodyPr lIns="0" tIns="0" rIns="0" bIns="0" rtlCol="0" anchor="t">
            <a:spAutoFit/>
          </a:bodyPr>
          <a:lstStyle/>
          <a:p>
            <a:pPr marL="647700" lvl="1" indent="-323850">
              <a:lnSpc>
                <a:spcPts val="4200"/>
              </a:lnSpc>
              <a:buFont typeface="Arial"/>
              <a:buChar char="•"/>
            </a:pPr>
            <a:r>
              <a:rPr lang="en-US" sz="3000">
                <a:solidFill>
                  <a:srgbClr val="FFFFFF"/>
                </a:solidFill>
                <a:latin typeface="Montserrat"/>
              </a:rPr>
              <a:t>Professional Golf Club</a:t>
            </a:r>
          </a:p>
          <a:p>
            <a:pPr marL="647700" lvl="1" indent="-323850">
              <a:lnSpc>
                <a:spcPts val="4200"/>
              </a:lnSpc>
              <a:buFont typeface="Arial"/>
              <a:buChar char="•"/>
            </a:pPr>
            <a:r>
              <a:rPr lang="en-US" sz="3000">
                <a:solidFill>
                  <a:srgbClr val="FFFFFF"/>
                </a:solidFill>
                <a:latin typeface="Montserrat"/>
              </a:rPr>
              <a:t>Amateur Golf Club</a:t>
            </a:r>
          </a:p>
          <a:p>
            <a:pPr marL="647700" lvl="1" indent="-323850">
              <a:lnSpc>
                <a:spcPts val="4200"/>
              </a:lnSpc>
              <a:buFont typeface="Arial"/>
              <a:buChar char="•"/>
            </a:pPr>
            <a:r>
              <a:rPr lang="en-US" sz="3000">
                <a:solidFill>
                  <a:srgbClr val="FFFFFF"/>
                </a:solidFill>
                <a:latin typeface="Montserrat"/>
              </a:rPr>
              <a:t>Golf Retail Store</a:t>
            </a:r>
          </a:p>
        </p:txBody>
      </p:sp>
      <p:sp>
        <p:nvSpPr>
          <p:cNvPr id="22" name="TextBox 22"/>
          <p:cNvSpPr txBox="1"/>
          <p:nvPr/>
        </p:nvSpPr>
        <p:spPr>
          <a:xfrm>
            <a:off x="493200" y="118676"/>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23" name="TextBox 23"/>
          <p:cNvSpPr txBox="1"/>
          <p:nvPr/>
        </p:nvSpPr>
        <p:spPr>
          <a:xfrm>
            <a:off x="242327" y="8320325"/>
            <a:ext cx="4653900" cy="524012"/>
          </a:xfrm>
          <a:prstGeom prst="rect">
            <a:avLst/>
          </a:prstGeom>
        </p:spPr>
        <p:txBody>
          <a:bodyPr lIns="0" tIns="0" rIns="0" bIns="0" rtlCol="0" anchor="t">
            <a:spAutoFit/>
          </a:bodyPr>
          <a:lstStyle/>
          <a:p>
            <a:pPr algn="ctr">
              <a:lnSpc>
                <a:spcPts val="3968"/>
              </a:lnSpc>
            </a:pPr>
            <a:r>
              <a:rPr lang="en-US" sz="3929">
                <a:solidFill>
                  <a:srgbClr val="43B4BE"/>
                </a:solidFill>
                <a:latin typeface="Montserrat Classic"/>
              </a:rPr>
              <a:t>Material Segment</a:t>
            </a:r>
          </a:p>
        </p:txBody>
      </p:sp>
      <p:sp>
        <p:nvSpPr>
          <p:cNvPr id="24" name="TextBox 24"/>
          <p:cNvSpPr txBox="1"/>
          <p:nvPr/>
        </p:nvSpPr>
        <p:spPr>
          <a:xfrm>
            <a:off x="5424284" y="7736120"/>
            <a:ext cx="4173638" cy="1581150"/>
          </a:xfrm>
          <a:prstGeom prst="rect">
            <a:avLst/>
          </a:prstGeom>
        </p:spPr>
        <p:txBody>
          <a:bodyPr lIns="0" tIns="0" rIns="0" bIns="0" rtlCol="0" anchor="t">
            <a:spAutoFit/>
          </a:bodyPr>
          <a:lstStyle/>
          <a:p>
            <a:pPr marL="647700" lvl="1" indent="-323850">
              <a:lnSpc>
                <a:spcPts val="4200"/>
              </a:lnSpc>
              <a:buFont typeface="Arial"/>
              <a:buChar char="•"/>
            </a:pPr>
            <a:r>
              <a:rPr lang="en-US" sz="3000">
                <a:solidFill>
                  <a:srgbClr val="FFFFFF"/>
                </a:solidFill>
                <a:latin typeface="Montserrat"/>
              </a:rPr>
              <a:t>Steel </a:t>
            </a:r>
          </a:p>
          <a:p>
            <a:pPr marL="647700" lvl="1" indent="-323850">
              <a:lnSpc>
                <a:spcPts val="4200"/>
              </a:lnSpc>
              <a:buFont typeface="Arial"/>
              <a:buChar char="•"/>
            </a:pPr>
            <a:r>
              <a:rPr lang="en-US" sz="3000">
                <a:solidFill>
                  <a:srgbClr val="FFFFFF"/>
                </a:solidFill>
                <a:latin typeface="Montserrat"/>
              </a:rPr>
              <a:t>Titanium </a:t>
            </a:r>
          </a:p>
          <a:p>
            <a:pPr marL="647700" lvl="1" indent="-323850">
              <a:lnSpc>
                <a:spcPts val="4200"/>
              </a:lnSpc>
              <a:buFont typeface="Arial"/>
              <a:buChar char="•"/>
            </a:pPr>
            <a:r>
              <a:rPr lang="en-US" sz="3000">
                <a:solidFill>
                  <a:srgbClr val="FFFFFF"/>
                </a:solidFill>
                <a:latin typeface="Montserrat"/>
              </a:rPr>
              <a:t>Carbon Fibre</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grpSp>
        <p:nvGrpSpPr>
          <p:cNvPr id="2" name="Group 2"/>
          <p:cNvGrpSpPr/>
          <p:nvPr/>
        </p:nvGrpSpPr>
        <p:grpSpPr>
          <a:xfrm>
            <a:off x="0" y="0"/>
            <a:ext cx="18288000" cy="1257300"/>
            <a:chExt cx="4816593" cy="331141"/>
          </a:xfrm>
        </p:grpSpPr>
        <p:sp>
          <p:nvSpPr>
            <p:cNvPr id="3" name="Freeform 3"/>
            <p:cNvSpPr/>
            <p:nvPr/>
          </p:nvSpPr>
          <p:spPr>
            <a:xfrm>
              <a:off x="0" y="0"/>
              <a:ext cx="4816592" cy="331141"/>
            </a:xfrm>
            <a:custGeom>
              <a:rect l="l" t="t" r="r" b="b"/>
              <a:pathLst>
                <a:path w="4816592" h="331141">
                  <a:moveTo>
                    <a:pt x="0" y="0"/>
                  </a:moveTo>
                  <a:lnTo>
                    <a:pt x="4816592" y="0"/>
                  </a:lnTo>
                  <a:lnTo>
                    <a:pt x="4816592" y="331141"/>
                  </a:lnTo>
                  <a:lnTo>
                    <a:pt x="0" y="331141"/>
                  </a:lnTo>
                  <a:close/>
                </a:path>
              </a:pathLst>
            </a:custGeom>
            <a:solidFill>
              <a:srgbClr val="000000">
                <a:alpha val="60000"/>
              </a:srgbClr>
            </a:solidFill>
          </p:spPr>
          <p:txBody>
            <a:bodyPr/>
            <a:lstStyle/>
            <a:p/>
          </p:txBody>
        </p:sp>
        <p:sp>
          <p:nvSpPr>
            <p:cNvPr id="4" name="TextBox 4"/>
            <p:cNvSpPr txBox="1"/>
            <p:nvPr/>
          </p:nvSpPr>
          <p:spPr>
            <a:xfrm>
              <a:off x="0" y="-38100"/>
              <a:ext cx="4816593" cy="369241"/>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0" y="1257300"/>
            <a:ext cx="10928533" cy="9029700"/>
          </a:xfrm>
          <a:custGeom>
            <a:rect l="l" t="t" r="r" b="b"/>
            <a:pathLst>
              <a:path w="10928533" h="9029700">
                <a:moveTo>
                  <a:pt x="0" y="0"/>
                </a:moveTo>
                <a:lnTo>
                  <a:pt x="10928533" y="0"/>
                </a:lnTo>
                <a:lnTo>
                  <a:pt x="10928533" y="9029700"/>
                </a:lnTo>
                <a:lnTo>
                  <a:pt x="0" y="90297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6" name="TextBox 6"/>
          <p:cNvSpPr txBox="1"/>
          <p:nvPr/>
        </p:nvSpPr>
        <p:spPr>
          <a:xfrm>
            <a:off x="135983" y="217169"/>
            <a:ext cx="18016034" cy="828041"/>
          </a:xfrm>
          <a:prstGeom prst="rect">
            <a:avLst/>
          </a:prstGeom>
        </p:spPr>
        <p:txBody>
          <a:bodyPr lIns="0" tIns="0" rIns="0" bIns="0" rtlCol="0" anchor="t">
            <a:spAutoFit/>
          </a:bodyPr>
          <a:lstStyle/>
          <a:p>
            <a:pPr algn="ctr">
              <a:lnSpc>
                <a:spcPts val="6859"/>
              </a:lnSpc>
              <a:spcBef>
                <a:spcPct val="0"/>
              </a:spcBef>
            </a:pPr>
            <a:r>
              <a:rPr lang="en-US" sz="4899" spc="156">
                <a:solidFill>
                  <a:srgbClr val="FFFFFF"/>
                </a:solidFill>
                <a:latin typeface="Canva Sans"/>
              </a:rPr>
              <a:t>Global Golf Club Heads Market Revenue share for 2022</a:t>
            </a:r>
          </a:p>
        </p:txBody>
      </p:sp>
      <p:sp>
        <p:nvSpPr>
          <p:cNvPr id="7" name="TextBox 7"/>
          <p:cNvSpPr txBox="1"/>
          <p:nvPr/>
        </p:nvSpPr>
        <p:spPr>
          <a:xfrm>
            <a:off x="11074570" y="5105400"/>
            <a:ext cx="7077447" cy="948691"/>
          </a:xfrm>
          <a:prstGeom prst="rect">
            <a:avLst/>
          </a:prstGeom>
        </p:spPr>
        <p:txBody>
          <a:bodyPr lIns="0" tIns="0" rIns="0" bIns="0" rtlCol="0" anchor="t">
            <a:spAutoFit/>
          </a:bodyPr>
          <a:lstStyle/>
          <a:p>
            <a:pPr algn="ctr">
              <a:lnSpc>
                <a:spcPts val="7679"/>
              </a:lnSpc>
            </a:pPr>
            <a:r>
              <a:rPr lang="en-US" sz="5999">
                <a:solidFill>
                  <a:srgbClr val="000000"/>
                </a:solidFill>
                <a:latin typeface="Montserrat"/>
              </a:rPr>
              <a:t>North America</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txBody>
          <a:bodyPr/>
          <a:lstStyle/>
          <a:p/>
        </p:txBody>
      </p:sp>
      <p:grpSp>
        <p:nvGrpSpPr>
          <p:cNvPr id="3" name="Group 3"/>
          <p:cNvGrpSpPr/>
          <p:nvPr/>
        </p:nvGrpSpPr>
        <p:grpSpPr>
          <a:xfrm>
            <a:off x="5900319" y="2091523"/>
            <a:ext cx="8838563" cy="3257659"/>
            <a:chExt cx="6848186" cy="2524059"/>
          </a:xfrm>
        </p:grpSpPr>
        <p:sp>
          <p:nvSpPr>
            <p:cNvPr id="4" name="Freeform 4"/>
            <p:cNvSpPr/>
            <p:nvPr/>
          </p:nvSpPr>
          <p:spPr>
            <a:xfrm>
              <a:off x="0" y="0"/>
              <a:ext cx="6848187" cy="2524060"/>
            </a:xfrm>
            <a:custGeom>
              <a:rect l="l" t="t" r="r" b="b"/>
              <a:pathLst>
                <a:path w="6848187" h="2524060">
                  <a:moveTo>
                    <a:pt x="6723726" y="2524060"/>
                  </a:moveTo>
                  <a:lnTo>
                    <a:pt x="124460" y="2524060"/>
                  </a:lnTo>
                  <a:cubicBezTo>
                    <a:pt x="55880" y="2524060"/>
                    <a:pt x="0" y="2468180"/>
                    <a:pt x="0" y="2399599"/>
                  </a:cubicBezTo>
                  <a:lnTo>
                    <a:pt x="0" y="124460"/>
                  </a:lnTo>
                  <a:cubicBezTo>
                    <a:pt x="0" y="55880"/>
                    <a:pt x="55880" y="0"/>
                    <a:pt x="124460" y="0"/>
                  </a:cubicBezTo>
                  <a:lnTo>
                    <a:pt x="6723727" y="0"/>
                  </a:lnTo>
                  <a:cubicBezTo>
                    <a:pt x="6792306" y="0"/>
                    <a:pt x="6848187" y="55880"/>
                    <a:pt x="6848187" y="124460"/>
                  </a:cubicBezTo>
                  <a:lnTo>
                    <a:pt x="6848187" y="2399600"/>
                  </a:lnTo>
                  <a:cubicBezTo>
                    <a:pt x="6848187" y="2468180"/>
                    <a:pt x="6792306" y="2524060"/>
                    <a:pt x="6723727" y="2524060"/>
                  </a:cubicBezTo>
                  <a:close/>
                </a:path>
              </a:pathLst>
            </a:custGeom>
            <a:solidFill>
              <a:srgbClr val="1E3048"/>
            </a:solidFill>
          </p:spPr>
          <p:txBody>
            <a:bodyPr/>
            <a:lstStyle/>
            <a:p/>
          </p:txBody>
        </p:sp>
      </p:grpSp>
      <p:grpSp>
        <p:nvGrpSpPr>
          <p:cNvPr id="5" name="Group 5"/>
          <p:cNvGrpSpPr/>
          <p:nvPr/>
        </p:nvGrpSpPr>
        <p:grpSpPr>
          <a:xfrm>
            <a:off x="5075585" y="1903999"/>
            <a:ext cx="9663297" cy="3560972"/>
            <a:chExt cx="7487197" cy="2759068"/>
          </a:xfrm>
        </p:grpSpPr>
        <p:sp>
          <p:nvSpPr>
            <p:cNvPr id="6" name="Freeform 6"/>
            <p:cNvSpPr/>
            <p:nvPr/>
          </p:nvSpPr>
          <p:spPr>
            <a:xfrm>
              <a:off x="0" y="0"/>
              <a:ext cx="7487197" cy="2759068"/>
            </a:xfrm>
            <a:custGeom>
              <a:rect l="l" t="t" r="r" b="b"/>
              <a:pathLst>
                <a:path w="7487197" h="2759068">
                  <a:moveTo>
                    <a:pt x="7362737" y="2759068"/>
                  </a:moveTo>
                  <a:lnTo>
                    <a:pt x="124460" y="2759068"/>
                  </a:lnTo>
                  <a:cubicBezTo>
                    <a:pt x="55880" y="2759068"/>
                    <a:pt x="0" y="2703188"/>
                    <a:pt x="0" y="2634608"/>
                  </a:cubicBezTo>
                  <a:lnTo>
                    <a:pt x="0" y="124460"/>
                  </a:lnTo>
                  <a:cubicBezTo>
                    <a:pt x="0" y="55880"/>
                    <a:pt x="55880" y="0"/>
                    <a:pt x="124460" y="0"/>
                  </a:cubicBezTo>
                  <a:lnTo>
                    <a:pt x="7362737" y="0"/>
                  </a:lnTo>
                  <a:cubicBezTo>
                    <a:pt x="7431317" y="0"/>
                    <a:pt x="7487197" y="55880"/>
                    <a:pt x="7487197" y="124460"/>
                  </a:cubicBezTo>
                  <a:lnTo>
                    <a:pt x="7487197" y="2634608"/>
                  </a:lnTo>
                  <a:cubicBezTo>
                    <a:pt x="7487197" y="2703188"/>
                    <a:pt x="7431317" y="2759068"/>
                    <a:pt x="7362737" y="2759068"/>
                  </a:cubicBezTo>
                  <a:close/>
                </a:path>
              </a:pathLst>
            </a:custGeom>
            <a:solidFill>
              <a:srgbClr val="A63129"/>
            </a:solidFill>
          </p:spPr>
          <p:txBody>
            <a:bodyPr/>
            <a:lstStyle/>
            <a:p/>
          </p:txBody>
        </p:sp>
      </p:grpSp>
      <p:grpSp>
        <p:nvGrpSpPr>
          <p:cNvPr id="7" name="Group 7"/>
          <p:cNvGrpSpPr/>
          <p:nvPr/>
        </p:nvGrpSpPr>
        <p:grpSpPr>
          <a:xfrm>
            <a:off x="3549118" y="2595530"/>
            <a:ext cx="2767703" cy="2249645"/>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2A1614">
                <a:alpha val="89804"/>
              </a:srgbClr>
            </a:solidFill>
          </p:spPr>
          <p:txBody>
            <a:bodyPr/>
            <a:lstStyle/>
            <a:p/>
          </p:txBody>
        </p:sp>
      </p:grpSp>
      <p:grpSp>
        <p:nvGrpSpPr>
          <p:cNvPr id="9" name="Group 9"/>
          <p:cNvGrpSpPr>
            <a:grpSpLocks noChangeAspect="1"/>
          </p:cNvGrpSpPr>
          <p:nvPr/>
        </p:nvGrpSpPr>
        <p:grpSpPr>
          <a:xfrm rot="5400000">
            <a:off x="6185770" y="3394785"/>
            <a:ext cx="751890" cy="651137"/>
            <a:chExt cx="6350000" cy="5499100"/>
          </a:xfrm>
        </p:grpSpPr>
        <p:sp>
          <p:nvSpPr>
            <p:cNvPr id="10" name="Freeform 10"/>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2A1614">
                <a:alpha val="89804"/>
              </a:srgbClr>
            </a:solidFill>
          </p:spPr>
          <p:txBody>
            <a:bodyPr/>
            <a:lstStyle/>
            <a:p/>
          </p:txBody>
        </p:sp>
      </p:grpSp>
      <p:grpSp>
        <p:nvGrpSpPr>
          <p:cNvPr id="11" name="Group 11"/>
          <p:cNvGrpSpPr/>
          <p:nvPr/>
        </p:nvGrpSpPr>
        <p:grpSpPr>
          <a:xfrm>
            <a:off x="5900319" y="5580759"/>
            <a:ext cx="8838563" cy="3257659"/>
            <a:chExt cx="6848186" cy="2524059"/>
          </a:xfrm>
        </p:grpSpPr>
        <p:sp>
          <p:nvSpPr>
            <p:cNvPr id="12" name="Freeform 12"/>
            <p:cNvSpPr/>
            <p:nvPr/>
          </p:nvSpPr>
          <p:spPr>
            <a:xfrm>
              <a:off x="0" y="0"/>
              <a:ext cx="6848187" cy="2524060"/>
            </a:xfrm>
            <a:custGeom>
              <a:rect l="l" t="t" r="r" b="b"/>
              <a:pathLst>
                <a:path w="6848187" h="2524060">
                  <a:moveTo>
                    <a:pt x="6723726" y="2524060"/>
                  </a:moveTo>
                  <a:lnTo>
                    <a:pt x="124460" y="2524060"/>
                  </a:lnTo>
                  <a:cubicBezTo>
                    <a:pt x="55880" y="2524060"/>
                    <a:pt x="0" y="2468180"/>
                    <a:pt x="0" y="2399599"/>
                  </a:cubicBezTo>
                  <a:lnTo>
                    <a:pt x="0" y="124460"/>
                  </a:lnTo>
                  <a:cubicBezTo>
                    <a:pt x="0" y="55880"/>
                    <a:pt x="55880" y="0"/>
                    <a:pt x="124460" y="0"/>
                  </a:cubicBezTo>
                  <a:lnTo>
                    <a:pt x="6723727" y="0"/>
                  </a:lnTo>
                  <a:cubicBezTo>
                    <a:pt x="6792306" y="0"/>
                    <a:pt x="6848187" y="55880"/>
                    <a:pt x="6848187" y="124460"/>
                  </a:cubicBezTo>
                  <a:lnTo>
                    <a:pt x="6848187" y="2399600"/>
                  </a:lnTo>
                  <a:cubicBezTo>
                    <a:pt x="6848187" y="2468180"/>
                    <a:pt x="6792306" y="2524060"/>
                    <a:pt x="6723727" y="2524060"/>
                  </a:cubicBezTo>
                  <a:close/>
                </a:path>
              </a:pathLst>
            </a:custGeom>
            <a:solidFill>
              <a:srgbClr val="1E3048"/>
            </a:solidFill>
          </p:spPr>
          <p:txBody>
            <a:bodyPr/>
            <a:lstStyle/>
            <a:p/>
          </p:txBody>
        </p:sp>
      </p:grpSp>
      <p:grpSp>
        <p:nvGrpSpPr>
          <p:cNvPr id="13" name="Group 13"/>
          <p:cNvGrpSpPr/>
          <p:nvPr/>
        </p:nvGrpSpPr>
        <p:grpSpPr>
          <a:xfrm>
            <a:off x="5075585" y="5580759"/>
            <a:ext cx="9663297" cy="3257659"/>
            <a:chExt cx="7487197" cy="2524059"/>
          </a:xfrm>
        </p:grpSpPr>
        <p:sp>
          <p:nvSpPr>
            <p:cNvPr id="14" name="Freeform 14"/>
            <p:cNvSpPr/>
            <p:nvPr/>
          </p:nvSpPr>
          <p:spPr>
            <a:xfrm>
              <a:off x="0" y="0"/>
              <a:ext cx="7487197" cy="2524060"/>
            </a:xfrm>
            <a:custGeom>
              <a:rect l="l" t="t" r="r" b="b"/>
              <a:pathLst>
                <a:path w="7487197" h="2524060">
                  <a:moveTo>
                    <a:pt x="7362737" y="2524060"/>
                  </a:moveTo>
                  <a:lnTo>
                    <a:pt x="124460" y="2524060"/>
                  </a:lnTo>
                  <a:cubicBezTo>
                    <a:pt x="55880" y="2524060"/>
                    <a:pt x="0" y="2468180"/>
                    <a:pt x="0" y="2399599"/>
                  </a:cubicBezTo>
                  <a:lnTo>
                    <a:pt x="0" y="124460"/>
                  </a:lnTo>
                  <a:cubicBezTo>
                    <a:pt x="0" y="55880"/>
                    <a:pt x="55880" y="0"/>
                    <a:pt x="124460" y="0"/>
                  </a:cubicBezTo>
                  <a:lnTo>
                    <a:pt x="7362737" y="0"/>
                  </a:lnTo>
                  <a:cubicBezTo>
                    <a:pt x="7431317" y="0"/>
                    <a:pt x="7487197" y="55880"/>
                    <a:pt x="7487197" y="124460"/>
                  </a:cubicBezTo>
                  <a:lnTo>
                    <a:pt x="7487197" y="2399600"/>
                  </a:lnTo>
                  <a:cubicBezTo>
                    <a:pt x="7487197" y="2468180"/>
                    <a:pt x="7431317" y="2524060"/>
                    <a:pt x="7362737" y="2524060"/>
                  </a:cubicBezTo>
                  <a:close/>
                </a:path>
              </a:pathLst>
            </a:custGeom>
            <a:solidFill>
              <a:srgbClr val="2A1614">
                <a:alpha val="89804"/>
              </a:srgbClr>
            </a:solidFill>
          </p:spPr>
          <p:txBody>
            <a:bodyPr/>
            <a:lstStyle/>
            <a:p/>
          </p:txBody>
        </p:sp>
      </p:grpSp>
      <p:grpSp>
        <p:nvGrpSpPr>
          <p:cNvPr id="15" name="Group 15"/>
          <p:cNvGrpSpPr/>
          <p:nvPr/>
        </p:nvGrpSpPr>
        <p:grpSpPr>
          <a:xfrm>
            <a:off x="3549118" y="6084766"/>
            <a:ext cx="2767703" cy="2249645"/>
            <a:chExt cx="2144437" cy="1743043"/>
          </a:xfrm>
        </p:grpSpPr>
        <p:sp>
          <p:nvSpPr>
            <p:cNvPr id="16" name="Freeform 16"/>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A63129"/>
            </a:solidFill>
          </p:spPr>
          <p:txBody>
            <a:bodyPr/>
            <a:lstStyle/>
            <a:p/>
          </p:txBody>
        </p:sp>
      </p:grpSp>
      <p:grpSp>
        <p:nvGrpSpPr>
          <p:cNvPr id="17" name="Group 17"/>
          <p:cNvGrpSpPr>
            <a:grpSpLocks noChangeAspect="1"/>
          </p:cNvGrpSpPr>
          <p:nvPr/>
        </p:nvGrpSpPr>
        <p:grpSpPr>
          <a:xfrm rot="5400000">
            <a:off x="6185770" y="6884020"/>
            <a:ext cx="751890" cy="651137"/>
            <a:chExt cx="6350000" cy="5499100"/>
          </a:xfrm>
        </p:grpSpPr>
        <p:sp>
          <p:nvSpPr>
            <p:cNvPr id="18" name="Freeform 18"/>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A63129"/>
            </a:solidFill>
          </p:spPr>
          <p:txBody>
            <a:bodyPr/>
            <a:lstStyle/>
            <a:p/>
          </p:txBody>
        </p:sp>
      </p:grpSp>
      <p:sp>
        <p:nvSpPr>
          <p:cNvPr id="19" name="TextBox 19"/>
          <p:cNvSpPr txBox="1"/>
          <p:nvPr/>
        </p:nvSpPr>
        <p:spPr>
          <a:xfrm>
            <a:off x="3753676" y="3294210"/>
            <a:ext cx="2482471" cy="582977"/>
          </a:xfrm>
          <a:prstGeom prst="rect">
            <a:avLst/>
          </a:prstGeom>
        </p:spPr>
        <p:txBody>
          <a:bodyPr lIns="0" tIns="0" rIns="0" bIns="0" rtlCol="0" anchor="t">
            <a:spAutoFit/>
          </a:bodyPr>
          <a:lstStyle/>
          <a:p>
            <a:pPr algn="ctr">
              <a:lnSpc>
                <a:spcPts val="4822"/>
              </a:lnSpc>
              <a:spcBef>
                <a:spcPct val="0"/>
              </a:spcBef>
            </a:pPr>
            <a:r>
              <a:rPr lang="en-US" sz="3444" spc="110">
                <a:solidFill>
                  <a:srgbClr val="FFFFFF"/>
                </a:solidFill>
                <a:latin typeface="Garet Bold"/>
              </a:rPr>
              <a:t>Drivers</a:t>
            </a:r>
          </a:p>
        </p:txBody>
      </p:sp>
      <p:sp>
        <p:nvSpPr>
          <p:cNvPr id="20" name="TextBox 20"/>
          <p:cNvSpPr txBox="1"/>
          <p:nvPr/>
        </p:nvSpPr>
        <p:spPr>
          <a:xfrm>
            <a:off x="7074808" y="2662205"/>
            <a:ext cx="7480958" cy="1819275"/>
          </a:xfrm>
          <a:prstGeom prst="rect">
            <a:avLst/>
          </a:prstGeom>
        </p:spPr>
        <p:txBody>
          <a:bodyPr lIns="0" tIns="0" rIns="0" bIns="0" rtlCol="0" anchor="t">
            <a:spAutoFit/>
          </a:bodyPr>
          <a:lstStyle/>
          <a:p>
            <a:pPr>
              <a:lnSpc>
                <a:spcPts val="4725"/>
              </a:lnSpc>
            </a:pPr>
            <a:r>
              <a:rPr lang="en-US" sz="4500" spc="144">
                <a:solidFill>
                  <a:srgbClr val="FFFFFF">
                    <a:alpha val="89804"/>
                  </a:srgbClr>
                </a:solidFill>
                <a:latin typeface="Barlow"/>
              </a:rPr>
              <a:t>Rising Popularity of Golf Fueling the Demand for Club Heads</a:t>
            </a:r>
          </a:p>
        </p:txBody>
      </p:sp>
      <p:sp>
        <p:nvSpPr>
          <p:cNvPr id="21" name="TextBox 21"/>
          <p:cNvSpPr txBox="1"/>
          <p:nvPr/>
        </p:nvSpPr>
        <p:spPr>
          <a:xfrm>
            <a:off x="3671565" y="6884762"/>
            <a:ext cx="2808039" cy="582977"/>
          </a:xfrm>
          <a:prstGeom prst="rect">
            <a:avLst/>
          </a:prstGeom>
        </p:spPr>
        <p:txBody>
          <a:bodyPr lIns="0" tIns="0" rIns="0" bIns="0" rtlCol="0" anchor="t">
            <a:spAutoFit/>
          </a:bodyPr>
          <a:lstStyle/>
          <a:p>
            <a:pPr algn="ctr">
              <a:lnSpc>
                <a:spcPts val="4822"/>
              </a:lnSpc>
              <a:spcBef>
                <a:spcPct val="0"/>
              </a:spcBef>
            </a:pPr>
            <a:r>
              <a:rPr lang="en-US" sz="3444" spc="110">
                <a:solidFill>
                  <a:srgbClr val="FFFFFF"/>
                </a:solidFill>
                <a:latin typeface="Garet Bold"/>
              </a:rPr>
              <a:t>Restraints</a:t>
            </a:r>
          </a:p>
        </p:txBody>
      </p:sp>
      <p:sp>
        <p:nvSpPr>
          <p:cNvPr id="22" name="TextBox 22"/>
          <p:cNvSpPr txBox="1"/>
          <p:nvPr/>
        </p:nvSpPr>
        <p:spPr>
          <a:xfrm>
            <a:off x="7074808" y="6242801"/>
            <a:ext cx="7480958" cy="1819275"/>
          </a:xfrm>
          <a:prstGeom prst="rect">
            <a:avLst/>
          </a:prstGeom>
        </p:spPr>
        <p:txBody>
          <a:bodyPr lIns="0" tIns="0" rIns="0" bIns="0" rtlCol="0" anchor="t">
            <a:spAutoFit/>
          </a:bodyPr>
          <a:lstStyle/>
          <a:p>
            <a:pPr>
              <a:lnSpc>
                <a:spcPts val="4725"/>
              </a:lnSpc>
            </a:pPr>
            <a:r>
              <a:rPr lang="en-US" sz="4500" spc="144">
                <a:solidFill>
                  <a:srgbClr val="FFFFFF">
                    <a:alpha val="89804"/>
                  </a:srgbClr>
                </a:solidFill>
                <a:latin typeface="Barlow"/>
              </a:rPr>
              <a:t>High Cost of Entry for New Manufacturers Limits Golf Club Heads Market</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p:txBody>
      </p:sp>
      <p:grpSp>
        <p:nvGrpSpPr>
          <p:cNvPr id="3" name="Group 3"/>
          <p:cNvGrpSpPr/>
          <p:nvPr/>
        </p:nvGrpSpPr>
        <p:grpSpPr>
          <a:xfrm>
            <a:off x="1345666" y="1551074"/>
            <a:ext cx="15596668" cy="7184851"/>
            <a:chExt cx="4107764" cy="1892307"/>
          </a:xfrm>
        </p:grpSpPr>
        <p:sp>
          <p:nvSpPr>
            <p:cNvPr id="4" name="Freeform 4"/>
            <p:cNvSpPr/>
            <p:nvPr/>
          </p:nvSpPr>
          <p:spPr>
            <a:xfrm>
              <a:off x="0" y="0"/>
              <a:ext cx="4107764" cy="1892307"/>
            </a:xfrm>
            <a:custGeom>
              <a:rect l="l" t="t" r="r" b="b"/>
              <a:pathLst>
                <a:path w="4107764" h="1892307">
                  <a:moveTo>
                    <a:pt x="25316" y="0"/>
                  </a:moveTo>
                  <a:lnTo>
                    <a:pt x="4082449" y="0"/>
                  </a:lnTo>
                  <a:cubicBezTo>
                    <a:pt x="4096430" y="0"/>
                    <a:pt x="4107764" y="11334"/>
                    <a:pt x="4107764" y="25316"/>
                  </a:cubicBezTo>
                  <a:lnTo>
                    <a:pt x="4107764" y="1866991"/>
                  </a:lnTo>
                  <a:cubicBezTo>
                    <a:pt x="4107764" y="1873705"/>
                    <a:pt x="4105097" y="1880144"/>
                    <a:pt x="4100350" y="1884892"/>
                  </a:cubicBezTo>
                  <a:cubicBezTo>
                    <a:pt x="4095602" y="1889640"/>
                    <a:pt x="4089163" y="1892307"/>
                    <a:pt x="4082449" y="1892307"/>
                  </a:cubicBezTo>
                  <a:lnTo>
                    <a:pt x="25316" y="1892307"/>
                  </a:lnTo>
                  <a:cubicBezTo>
                    <a:pt x="18601" y="1892307"/>
                    <a:pt x="12162" y="1889640"/>
                    <a:pt x="7415" y="1884892"/>
                  </a:cubicBezTo>
                  <a:cubicBezTo>
                    <a:pt x="2667" y="1880144"/>
                    <a:pt x="0" y="1873705"/>
                    <a:pt x="0" y="1866991"/>
                  </a:cubicBezTo>
                  <a:lnTo>
                    <a:pt x="0" y="25316"/>
                  </a:lnTo>
                  <a:cubicBezTo>
                    <a:pt x="0" y="18601"/>
                    <a:pt x="2667" y="12162"/>
                    <a:pt x="7415" y="7415"/>
                  </a:cubicBezTo>
                  <a:cubicBezTo>
                    <a:pt x="12162" y="2667"/>
                    <a:pt x="18601" y="0"/>
                    <a:pt x="25316" y="0"/>
                  </a:cubicBezTo>
                  <a:close/>
                </a:path>
              </a:pathLst>
            </a:custGeom>
            <a:solidFill>
              <a:srgbClr val="5E3516">
                <a:alpha val="89804"/>
              </a:srgbClr>
            </a:solidFill>
          </p:spPr>
          <p:txBody>
            <a:bodyPr/>
            <a:lstStyle/>
            <a:p/>
          </p:txBody>
        </p:sp>
        <p:sp>
          <p:nvSpPr>
            <p:cNvPr id="5" name="TextBox 5"/>
            <p:cNvSpPr txBox="1"/>
            <p:nvPr/>
          </p:nvSpPr>
          <p:spPr>
            <a:xfrm>
              <a:off x="0" y="-38100"/>
              <a:ext cx="4107764" cy="1930407"/>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1660932" y="3089214"/>
            <a:ext cx="14966136" cy="5434331"/>
          </a:xfrm>
          <a:prstGeom prst="rect">
            <a:avLst/>
          </a:prstGeom>
        </p:spPr>
        <p:txBody>
          <a:bodyPr lIns="0" tIns="0" rIns="0" bIns="0" rtlCol="0" anchor="t">
            <a:spAutoFit/>
          </a:bodyPr>
          <a:lstStyle/>
          <a:p>
            <a:pPr marL="604511" lvl="1" indent="-302256">
              <a:lnSpc>
                <a:spcPts val="3919"/>
              </a:lnSpc>
              <a:buFont typeface="Arial"/>
              <a:buChar char="•"/>
            </a:pPr>
            <a:r>
              <a:rPr lang="en-US" sz="2799">
                <a:solidFill>
                  <a:srgbClr val="FFFFFF"/>
                </a:solidFill>
                <a:latin typeface="Canva Sans"/>
              </a:rPr>
              <a:t>The Global Golf Club Heads Market is witnessing significant growth in the near future.</a:t>
            </a:r>
          </a:p>
          <a:p>
            <a:pPr marL="604511" lvl="1" indent="-302256">
              <a:lnSpc>
                <a:spcPts val="3919"/>
              </a:lnSpc>
              <a:buFont typeface="Arial"/>
              <a:buChar char="•"/>
            </a:pPr>
            <a:r>
              <a:rPr lang="en-US" sz="2799">
                <a:solidFill>
                  <a:srgbClr val="FFFFFF"/>
                </a:solidFill>
                <a:latin typeface="Canva Sans"/>
              </a:rPr>
              <a:t>The fastest-growing segment is hybrid club heads, as they combine the strengths of both wood and iron club heads, making them highly sought after by golfers of all skill levels.</a:t>
            </a:r>
          </a:p>
          <a:p>
            <a:pPr marL="604511" lvl="1" indent="-302256">
              <a:lnSpc>
                <a:spcPts val="3919"/>
              </a:lnSpc>
              <a:buFont typeface="Arial"/>
              <a:buChar char="•"/>
            </a:pPr>
            <a:r>
              <a:rPr lang="en-US" sz="2799">
                <a:solidFill>
                  <a:srgbClr val="FFFFFF"/>
                </a:solidFill>
                <a:latin typeface="Canva Sans"/>
              </a:rPr>
              <a:t>Professional clubs are engineered for tournament-level players, emphasizing high-performance club heads with precision and accuracy, often featuring tailored advanced technology.</a:t>
            </a:r>
          </a:p>
          <a:p>
            <a:pPr marL="604511" lvl="1" indent="-302256">
              <a:lnSpc>
                <a:spcPts val="3919"/>
              </a:lnSpc>
              <a:buFont typeface="Arial"/>
              <a:buChar char="•"/>
            </a:pPr>
            <a:r>
              <a:rPr lang="en-US" sz="2799">
                <a:solidFill>
                  <a:srgbClr val="FFFFFF"/>
                </a:solidFill>
                <a:latin typeface="Canva Sans"/>
              </a:rPr>
              <a:t>Titanium club heads have gained prominence for their lightweight composition and exceptional strength-to-weight ratio, contributing to increased distance and power for golfers.</a:t>
            </a:r>
          </a:p>
        </p:txBody>
      </p:sp>
      <p:sp>
        <p:nvSpPr>
          <p:cNvPr id="7" name="TextBox 7"/>
          <p:cNvSpPr txBox="1"/>
          <p:nvPr/>
        </p:nvSpPr>
        <p:spPr>
          <a:xfrm>
            <a:off x="4083301" y="1869452"/>
            <a:ext cx="10121399"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AUTHOR'S PERSPECTIVE</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3906" b="-14517"/>
            </a:stretch>
          </a:blipFill>
        </p:spPr>
        <p:txBody>
          <a:bodyPr/>
          <a:lstStyle/>
          <a:p/>
        </p:txBody>
      </p:sp>
      <p:sp>
        <p:nvSpPr>
          <p:cNvPr id="3" name="Freeform 3"/>
          <p:cNvSpPr/>
          <p:nvPr/>
        </p:nvSpPr>
        <p:spPr>
          <a:xfrm>
            <a:off x="10795351" y="2111813"/>
            <a:ext cx="2990569" cy="992300"/>
          </a:xfrm>
          <a:custGeom>
            <a:rect l="l" t="t" r="r" b="b"/>
            <a:pathLst>
              <a:path w="2990569" h="992300">
                <a:moveTo>
                  <a:pt x="0" y="0"/>
                </a:moveTo>
                <a:lnTo>
                  <a:pt x="2990569" y="0"/>
                </a:lnTo>
                <a:lnTo>
                  <a:pt x="2990569" y="992300"/>
                </a:lnTo>
                <a:lnTo>
                  <a:pt x="0" y="992300"/>
                </a:lnTo>
                <a:lnTo>
                  <a:pt x="0" y="0"/>
                </a:lnTo>
                <a:close/>
              </a:path>
            </a:pathLst>
          </a:custGeom>
          <a:blipFill>
            <a:blip r:embed="rId3"/>
            <a:stretch>
              <a:fillRect l="-2982" t="-33532" r="-3048" b="-33732"/>
            </a:stretch>
          </a:blipFill>
        </p:spPr>
        <p:txBody>
          <a:bodyPr/>
          <a:lstStyle/>
          <a:p/>
        </p:txBody>
      </p:sp>
      <p:sp>
        <p:nvSpPr>
          <p:cNvPr id="4" name="Freeform 4"/>
          <p:cNvSpPr/>
          <p:nvPr/>
        </p:nvSpPr>
        <p:spPr>
          <a:xfrm>
            <a:off x="14160970" y="2219008"/>
            <a:ext cx="3883503" cy="703605"/>
          </a:xfrm>
          <a:custGeom>
            <a:rect l="l" t="t" r="r" b="b"/>
            <a:pathLst>
              <a:path w="3883503" h="703605">
                <a:moveTo>
                  <a:pt x="0" y="0"/>
                </a:moveTo>
                <a:lnTo>
                  <a:pt x="3883503" y="0"/>
                </a:lnTo>
                <a:lnTo>
                  <a:pt x="3883503" y="703605"/>
                </a:lnTo>
                <a:lnTo>
                  <a:pt x="0" y="703605"/>
                </a:lnTo>
                <a:lnTo>
                  <a:pt x="0" y="0"/>
                </a:lnTo>
                <a:close/>
              </a:path>
            </a:pathLst>
          </a:custGeom>
          <a:blipFill>
            <a:blip r:embed="rId4"/>
            <a:stretch>
              <a:fillRect l="-1856" t="-80212" r="-576" b="-137809"/>
            </a:stretch>
          </a:blipFill>
        </p:spPr>
        <p:txBody>
          <a:bodyPr/>
          <a:lstStyle/>
          <a:p/>
        </p:txBody>
      </p:sp>
      <p:sp>
        <p:nvSpPr>
          <p:cNvPr id="5" name="Freeform 5"/>
          <p:cNvSpPr/>
          <p:nvPr/>
        </p:nvSpPr>
        <p:spPr>
          <a:xfrm>
            <a:off x="9222033" y="3516694"/>
            <a:ext cx="3146635" cy="1299987"/>
          </a:xfrm>
          <a:custGeom>
            <a:rect l="l" t="t" r="r" b="b"/>
            <a:pathLst>
              <a:path w="3146635" h="1299987">
                <a:moveTo>
                  <a:pt x="0" y="0"/>
                </a:moveTo>
                <a:lnTo>
                  <a:pt x="3146635" y="0"/>
                </a:lnTo>
                <a:lnTo>
                  <a:pt x="3146635" y="1299987"/>
                </a:lnTo>
                <a:lnTo>
                  <a:pt x="0" y="1299987"/>
                </a:lnTo>
                <a:lnTo>
                  <a:pt x="0" y="0"/>
                </a:lnTo>
                <a:close/>
              </a:path>
            </a:pathLst>
          </a:custGeom>
          <a:blipFill>
            <a:blip r:embed="rId5"/>
            <a:stretch>
              <a:fillRect l="-16525" t="-34358" r="-16525" b="-34871"/>
            </a:stretch>
          </a:blipFill>
        </p:spPr>
        <p:txBody>
          <a:bodyPr/>
          <a:lstStyle/>
          <a:p/>
        </p:txBody>
      </p:sp>
      <p:sp>
        <p:nvSpPr>
          <p:cNvPr id="6" name="Freeform 6"/>
          <p:cNvSpPr/>
          <p:nvPr/>
        </p:nvSpPr>
        <p:spPr>
          <a:xfrm>
            <a:off x="13049400" y="3286308"/>
            <a:ext cx="4406908" cy="1530373"/>
          </a:xfrm>
          <a:custGeom>
            <a:rect l="l" t="t" r="r" b="b"/>
            <a:pathLst>
              <a:path w="4406908" h="1530373">
                <a:moveTo>
                  <a:pt x="0" y="0"/>
                </a:moveTo>
                <a:lnTo>
                  <a:pt x="4406908" y="0"/>
                </a:lnTo>
                <a:lnTo>
                  <a:pt x="4406908" y="1530373"/>
                </a:lnTo>
                <a:lnTo>
                  <a:pt x="0" y="1530373"/>
                </a:lnTo>
                <a:lnTo>
                  <a:pt x="0" y="0"/>
                </a:lnTo>
                <a:close/>
              </a:path>
            </a:pathLst>
          </a:custGeom>
          <a:blipFill>
            <a:blip r:embed="rId6"/>
            <a:stretch>
              <a:fillRect/>
            </a:stretch>
          </a:blipFill>
        </p:spPr>
        <p:txBody>
          <a:bodyPr/>
          <a:lstStyle/>
          <a:p/>
        </p:txBody>
      </p:sp>
      <p:sp>
        <p:nvSpPr>
          <p:cNvPr id="7" name="Freeform 7"/>
          <p:cNvSpPr/>
          <p:nvPr/>
        </p:nvSpPr>
        <p:spPr>
          <a:xfrm>
            <a:off x="8198091" y="5298935"/>
            <a:ext cx="2597260" cy="1298630"/>
          </a:xfrm>
          <a:custGeom>
            <a:rect l="l" t="t" r="r" b="b"/>
            <a:pathLst>
              <a:path w="2597260" h="1298630">
                <a:moveTo>
                  <a:pt x="0" y="0"/>
                </a:moveTo>
                <a:lnTo>
                  <a:pt x="2597260" y="0"/>
                </a:lnTo>
                <a:lnTo>
                  <a:pt x="2597260" y="1298630"/>
                </a:lnTo>
                <a:lnTo>
                  <a:pt x="0" y="1298630"/>
                </a:lnTo>
                <a:lnTo>
                  <a:pt x="0" y="0"/>
                </a:lnTo>
                <a:close/>
              </a:path>
            </a:pathLst>
          </a:custGeom>
          <a:blipFill>
            <a:blip r:embed="rId7"/>
            <a:stretch>
              <a:fillRect/>
            </a:stretch>
          </a:blipFill>
        </p:spPr>
        <p:txBody>
          <a:bodyPr/>
          <a:lstStyle/>
          <a:p/>
        </p:txBody>
      </p:sp>
      <p:sp>
        <p:nvSpPr>
          <p:cNvPr id="8" name="Freeform 8"/>
          <p:cNvSpPr/>
          <p:nvPr/>
        </p:nvSpPr>
        <p:spPr>
          <a:xfrm>
            <a:off x="10988511" y="5143500"/>
            <a:ext cx="2903237" cy="1606458"/>
          </a:xfrm>
          <a:custGeom>
            <a:rect l="l" t="t" r="r" b="b"/>
            <a:pathLst>
              <a:path w="2903237" h="1606458">
                <a:moveTo>
                  <a:pt x="0" y="0"/>
                </a:moveTo>
                <a:lnTo>
                  <a:pt x="2903237" y="0"/>
                </a:lnTo>
                <a:lnTo>
                  <a:pt x="2903237" y="1606458"/>
                </a:lnTo>
                <a:lnTo>
                  <a:pt x="0" y="1606458"/>
                </a:lnTo>
                <a:lnTo>
                  <a:pt x="0" y="0"/>
                </a:lnTo>
                <a:close/>
              </a:path>
            </a:pathLst>
          </a:custGeom>
          <a:blipFill>
            <a:blip r:embed="rId8"/>
            <a:stretch>
              <a:fillRect/>
            </a:stretch>
          </a:blipFill>
        </p:spPr>
        <p:txBody>
          <a:bodyPr/>
          <a:lstStyle/>
          <a:p/>
        </p:txBody>
      </p:sp>
      <p:sp>
        <p:nvSpPr>
          <p:cNvPr id="9" name="Freeform 9"/>
          <p:cNvSpPr/>
          <p:nvPr/>
        </p:nvSpPr>
        <p:spPr>
          <a:xfrm>
            <a:off x="14122938" y="5386763"/>
            <a:ext cx="3959564" cy="1119932"/>
          </a:xfrm>
          <a:custGeom>
            <a:rect l="l" t="t" r="r" b="b"/>
            <a:pathLst>
              <a:path w="3959564" h="1119932">
                <a:moveTo>
                  <a:pt x="0" y="0"/>
                </a:moveTo>
                <a:lnTo>
                  <a:pt x="3959564" y="0"/>
                </a:lnTo>
                <a:lnTo>
                  <a:pt x="3959564" y="1119932"/>
                </a:lnTo>
                <a:lnTo>
                  <a:pt x="0" y="1119932"/>
                </a:lnTo>
                <a:lnTo>
                  <a:pt x="0" y="0"/>
                </a:lnTo>
                <a:close/>
              </a:path>
            </a:pathLst>
          </a:custGeom>
          <a:blipFill>
            <a:blip r:embed="rId9"/>
            <a:stretch>
              <a:fillRect t="-50620" b="-34461"/>
            </a:stretch>
          </a:blipFill>
        </p:spPr>
        <p:txBody>
          <a:bodyPr/>
          <a:lstStyle/>
          <a:p/>
        </p:txBody>
      </p:sp>
      <p:sp>
        <p:nvSpPr>
          <p:cNvPr id="10" name="Freeform 10"/>
          <p:cNvSpPr/>
          <p:nvPr/>
        </p:nvSpPr>
        <p:spPr>
          <a:xfrm>
            <a:off x="15539692" y="6868645"/>
            <a:ext cx="2748308" cy="1212691"/>
          </a:xfrm>
          <a:custGeom>
            <a:rect l="l" t="t" r="r" b="b"/>
            <a:pathLst>
              <a:path w="2748308" h="1212691">
                <a:moveTo>
                  <a:pt x="0" y="0"/>
                </a:moveTo>
                <a:lnTo>
                  <a:pt x="2748308" y="0"/>
                </a:lnTo>
                <a:lnTo>
                  <a:pt x="2748308" y="1212691"/>
                </a:lnTo>
                <a:lnTo>
                  <a:pt x="0" y="1212691"/>
                </a:lnTo>
                <a:lnTo>
                  <a:pt x="0" y="0"/>
                </a:lnTo>
                <a:close/>
              </a:path>
            </a:pathLst>
          </a:custGeom>
          <a:blipFill>
            <a:blip r:embed="rId10"/>
            <a:stretch>
              <a:fillRect/>
            </a:stretch>
          </a:blipFill>
        </p:spPr>
        <p:txBody>
          <a:bodyPr/>
          <a:lstStyle/>
          <a:p/>
        </p:txBody>
      </p:sp>
      <p:sp>
        <p:nvSpPr>
          <p:cNvPr id="11" name="Freeform 11"/>
          <p:cNvSpPr/>
          <p:nvPr/>
        </p:nvSpPr>
        <p:spPr>
          <a:xfrm>
            <a:off x="8198091" y="7172857"/>
            <a:ext cx="3312769" cy="1079411"/>
          </a:xfrm>
          <a:custGeom>
            <a:rect l="l" t="t" r="r" b="b"/>
            <a:pathLst>
              <a:path w="3312769" h="1079411">
                <a:moveTo>
                  <a:pt x="0" y="0"/>
                </a:moveTo>
                <a:lnTo>
                  <a:pt x="3312769" y="0"/>
                </a:lnTo>
                <a:lnTo>
                  <a:pt x="3312769" y="1079410"/>
                </a:lnTo>
                <a:lnTo>
                  <a:pt x="0" y="1079410"/>
                </a:lnTo>
                <a:lnTo>
                  <a:pt x="0" y="0"/>
                </a:lnTo>
                <a:close/>
              </a:path>
            </a:pathLst>
          </a:custGeom>
          <a:blipFill>
            <a:blip r:embed="rId11"/>
            <a:stretch>
              <a:fillRect/>
            </a:stretch>
          </a:blipFill>
        </p:spPr>
        <p:txBody>
          <a:bodyPr/>
          <a:lstStyle/>
          <a:p/>
        </p:txBody>
      </p:sp>
      <p:sp>
        <p:nvSpPr>
          <p:cNvPr id="12" name="Freeform 12"/>
          <p:cNvSpPr/>
          <p:nvPr/>
        </p:nvSpPr>
        <p:spPr>
          <a:xfrm>
            <a:off x="11817853" y="7302408"/>
            <a:ext cx="3721839" cy="610758"/>
          </a:xfrm>
          <a:custGeom>
            <a:rect l="l" t="t" r="r" b="b"/>
            <a:pathLst>
              <a:path w="3721839" h="610758">
                <a:moveTo>
                  <a:pt x="0" y="0"/>
                </a:moveTo>
                <a:lnTo>
                  <a:pt x="3721839" y="0"/>
                </a:lnTo>
                <a:lnTo>
                  <a:pt x="3721839" y="610758"/>
                </a:lnTo>
                <a:lnTo>
                  <a:pt x="0" y="610758"/>
                </a:lnTo>
                <a:lnTo>
                  <a:pt x="0" y="0"/>
                </a:lnTo>
                <a:close/>
              </a:path>
            </a:pathLst>
          </a:custGeom>
          <a:blipFill>
            <a:blip r:embed="rId12"/>
            <a:stretch>
              <a:fillRect b="-71692"/>
            </a:stretch>
          </a:blipFill>
        </p:spPr>
        <p:txBody>
          <a:bodyPr/>
          <a:lstStyle/>
          <a:p/>
        </p:txBody>
      </p:sp>
      <p:sp>
        <p:nvSpPr>
          <p:cNvPr id="13" name="Freeform 13"/>
          <p:cNvSpPr/>
          <p:nvPr/>
        </p:nvSpPr>
        <p:spPr>
          <a:xfrm>
            <a:off x="7093234" y="8644834"/>
            <a:ext cx="3487803" cy="1317614"/>
          </a:xfrm>
          <a:custGeom>
            <a:rect l="l" t="t" r="r" b="b"/>
            <a:pathLst>
              <a:path w="3487803" h="1317614">
                <a:moveTo>
                  <a:pt x="0" y="0"/>
                </a:moveTo>
                <a:lnTo>
                  <a:pt x="3487803" y="0"/>
                </a:lnTo>
                <a:lnTo>
                  <a:pt x="3487803" y="1317614"/>
                </a:lnTo>
                <a:lnTo>
                  <a:pt x="0" y="1317614"/>
                </a:lnTo>
                <a:lnTo>
                  <a:pt x="0" y="0"/>
                </a:lnTo>
                <a:close/>
              </a:path>
            </a:pathLst>
          </a:custGeom>
          <a:blipFill>
            <a:blip r:embed="rId13"/>
            <a:stretch>
              <a:fillRect/>
            </a:stretch>
          </a:blipFill>
        </p:spPr>
        <p:txBody>
          <a:bodyPr/>
          <a:lstStyle/>
          <a:p/>
        </p:txBody>
      </p:sp>
      <p:sp>
        <p:nvSpPr>
          <p:cNvPr id="14" name="Freeform 14"/>
          <p:cNvSpPr/>
          <p:nvPr/>
        </p:nvSpPr>
        <p:spPr>
          <a:xfrm>
            <a:off x="10867139" y="8735515"/>
            <a:ext cx="3145981" cy="1226933"/>
          </a:xfrm>
          <a:custGeom>
            <a:rect l="l" t="t" r="r" b="b"/>
            <a:pathLst>
              <a:path w="3145981" h="1226933">
                <a:moveTo>
                  <a:pt x="0" y="0"/>
                </a:moveTo>
                <a:lnTo>
                  <a:pt x="3145981" y="0"/>
                </a:lnTo>
                <a:lnTo>
                  <a:pt x="3145981" y="1226933"/>
                </a:lnTo>
                <a:lnTo>
                  <a:pt x="0" y="1226933"/>
                </a:lnTo>
                <a:lnTo>
                  <a:pt x="0" y="0"/>
                </a:lnTo>
                <a:close/>
              </a:path>
            </a:pathLst>
          </a:custGeom>
          <a:blipFill>
            <a:blip r:embed="rId14"/>
            <a:stretch>
              <a:fillRect/>
            </a:stretch>
          </a:blipFill>
        </p:spPr>
        <p:txBody>
          <a:bodyPr/>
          <a:lstStyle/>
          <a:p/>
        </p:txBody>
      </p:sp>
      <p:sp>
        <p:nvSpPr>
          <p:cNvPr id="15" name="TextBox 15"/>
          <p:cNvSpPr txBox="1"/>
          <p:nvPr/>
        </p:nvSpPr>
        <p:spPr>
          <a:xfrm>
            <a:off x="5238599" y="700088"/>
            <a:ext cx="7810802"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
        <p:nvSpPr>
          <p:cNvPr id="16" name="Freeform 16"/>
          <p:cNvSpPr/>
          <p:nvPr/>
        </p:nvSpPr>
        <p:spPr>
          <a:xfrm>
            <a:off x="14315686" y="8892573"/>
            <a:ext cx="3574068" cy="912818"/>
          </a:xfrm>
          <a:custGeom>
            <a:rect l="l" t="t" r="r" b="b"/>
            <a:pathLst>
              <a:path w="3574068" h="912817">
                <a:moveTo>
                  <a:pt x="0" y="0"/>
                </a:moveTo>
                <a:lnTo>
                  <a:pt x="3574069" y="0"/>
                </a:lnTo>
                <a:lnTo>
                  <a:pt x="3574069" y="912818"/>
                </a:lnTo>
                <a:lnTo>
                  <a:pt x="0" y="912818"/>
                </a:lnTo>
                <a:lnTo>
                  <a:pt x="0" y="0"/>
                </a:lnTo>
                <a:close/>
              </a:path>
            </a:pathLst>
          </a:custGeom>
          <a:blipFill>
            <a:blip r:embed="rId15"/>
            <a:stretch>
              <a:fillRect l="-889" t="-74626" r="-762" b="-74129"/>
            </a:stretch>
          </a:blipFill>
        </p:spPr>
        <p:txBody>
          <a:bodyPr/>
          <a:lstStyle/>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384587" y="7948191"/>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tinyurl.com/3e4vuxw8"/>
              </a:rPr>
              <a:t>http://tinyurl.com/3e4vuxw8</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48</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Golf Club Heads Market Report 2023</dc:title>
  <cp:lastModifiedBy>decipher market</cp:lastModifiedBy>
  <cp:revision>2</cp:revision>
  <dcterms:created xsi:type="dcterms:W3CDTF">2006-08-16T00:00:00Z</dcterms:created>
  <dcterms:modified xsi:type="dcterms:W3CDTF">2024-02-21T10:48:42Z</dcterms:modified>
</cp:coreProperties>
</file>