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4skx3wu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074"/>
            </a:stretch>
          </a:blipFill>
        </p:spPr>
        <p:txBody>
          <a:bodyPr/>
          <a:lstStyle/>
          <a:p/>
        </p:txBody>
      </p:sp>
      <p:sp>
        <p:nvSpPr>
          <p:cNvPr id="3" name="TextBox 3"/>
          <p:cNvSpPr txBox="1"/>
          <p:nvPr/>
        </p:nvSpPr>
        <p:spPr>
          <a:xfrm>
            <a:off x="575219" y="9331653"/>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575219" y="2907009"/>
            <a:ext cx="10473781" cy="4042325"/>
          </a:xfrm>
          <a:prstGeom prst="rect">
            <a:avLst/>
          </a:prstGeom>
        </p:spPr>
        <p:txBody>
          <a:bodyPr wrap="square" lIns="0" tIns="0" rIns="0" bIns="0" rtlCol="0" anchor="t">
            <a:spAutoFit/>
          </a:bodyPr>
          <a:lstStyle/>
          <a:p>
            <a:pPr>
              <a:lnSpc>
                <a:spcPts val="7769"/>
              </a:lnSpc>
            </a:pPr>
            <a:r>
              <a:rPr lang="en-US" sz="9600">
                <a:solidFill>
                  <a:srgbClr val="FFFFFF"/>
                </a:solidFill>
                <a:latin typeface="Canva Sans"/>
              </a:rPr>
              <a:t>GLOBAL </a:t>
            </a:r>
          </a:p>
          <a:p>
            <a:pPr>
              <a:lnSpc>
                <a:spcPts val="7769"/>
              </a:lnSpc>
            </a:pPr>
            <a:r>
              <a:rPr lang="en-US" sz="9600">
                <a:solidFill>
                  <a:srgbClr val="FFFFFF"/>
                </a:solidFill>
                <a:latin typeface="Canva Sans"/>
              </a:rPr>
              <a:t>GOLF BALLS</a:t>
            </a:r>
          </a:p>
          <a:p>
            <a:pPr>
              <a:lnSpc>
                <a:spcPts val="7769"/>
              </a:lnSpc>
            </a:pPr>
            <a:r>
              <a:rPr lang="en-US" sz="9600">
                <a:solidFill>
                  <a:srgbClr val="FFFFFF"/>
                </a:solidFill>
                <a:latin typeface="Canva Sans"/>
              </a:rPr>
              <a:t>MARKET REPORT </a:t>
            </a:r>
          </a:p>
          <a:p>
            <a:pPr>
              <a:lnSpc>
                <a:spcPts val="7769"/>
              </a:lnSpc>
            </a:pPr>
            <a:r>
              <a:rPr lang="en-US" sz="96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10417"/>
            <a:ext cx="16236544" cy="7747883"/>
            <a:chExt cx="4276291" cy="2040595"/>
          </a:xfrm>
        </p:grpSpPr>
        <p:sp>
          <p:nvSpPr>
            <p:cNvPr id="4" name="Freeform 4"/>
            <p:cNvSpPr/>
            <p:nvPr/>
          </p:nvSpPr>
          <p:spPr>
            <a:xfrm>
              <a:off x="0" y="0"/>
              <a:ext cx="4276291" cy="2040595"/>
            </a:xfrm>
            <a:custGeom>
              <a:rect l="l" t="t" r="r" b="b"/>
              <a:pathLst>
                <a:path w="4276291" h="2040595">
                  <a:moveTo>
                    <a:pt x="0" y="0"/>
                  </a:moveTo>
                  <a:lnTo>
                    <a:pt x="4276291" y="0"/>
                  </a:lnTo>
                  <a:lnTo>
                    <a:pt x="4276291" y="2040595"/>
                  </a:lnTo>
                  <a:lnTo>
                    <a:pt x="0" y="2040595"/>
                  </a:lnTo>
                  <a:close/>
                </a:path>
              </a:pathLst>
            </a:custGeom>
            <a:solidFill>
              <a:srgbClr val="000000">
                <a:alpha val="49804"/>
              </a:srgbClr>
            </a:solidFill>
          </p:spPr>
          <p:txBody>
            <a:bodyPr/>
            <a:lstStyle/>
            <a:p/>
          </p:txBody>
        </p:sp>
        <p:sp>
          <p:nvSpPr>
            <p:cNvPr id="5" name="TextBox 5"/>
            <p:cNvSpPr txBox="1"/>
            <p:nvPr/>
          </p:nvSpPr>
          <p:spPr>
            <a:xfrm>
              <a:off x="0" y="-47625"/>
              <a:ext cx="4276291" cy="208822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5995" y="3088947"/>
            <a:ext cx="15421953" cy="5793105"/>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Montserrat"/>
              </a:rPr>
              <a:t>The golfing industry is currently witnessing a surge in popularity, with high expectations from golf enthusiasts about its prospects. Golfers are playing more rounds, and golf courses are experiencing increased footfall. This global rise in golf's appeal is attributed to its low risk of injury and relatively low physical demands. Research has demonstrated that regular exposure to green environments reduces stress, promotes relaxation, and alleviates anxiety, further contributing to the growing interest in golf. Consequently, these factors are pivotal in propelling the growth of the golf ball market, as more people are drawn to this sport for its physical and mental well-being benefits. </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77" b="-9277"/>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104" y="6271555"/>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577164" y="6601430"/>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26663" y="6514858"/>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12104" y="3239658"/>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577164" y="3569533"/>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26663" y="3482961"/>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12060" y="7071173"/>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22" name="TextBox 22"/>
          <p:cNvSpPr txBox="1"/>
          <p:nvPr/>
        </p:nvSpPr>
        <p:spPr>
          <a:xfrm>
            <a:off x="2660816" y="6673074"/>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1.2%</a:t>
            </a:r>
          </a:p>
        </p:txBody>
      </p:sp>
      <p:sp>
        <p:nvSpPr>
          <p:cNvPr id="23" name="TextBox 23"/>
          <p:cNvSpPr txBox="1"/>
          <p:nvPr/>
        </p:nvSpPr>
        <p:spPr>
          <a:xfrm>
            <a:off x="812060" y="4422259"/>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a:t>
            </a:r>
          </a:p>
        </p:txBody>
      </p:sp>
      <p:sp>
        <p:nvSpPr>
          <p:cNvPr id="24" name="TextBox 24"/>
          <p:cNvSpPr txBox="1"/>
          <p:nvPr/>
        </p:nvSpPr>
        <p:spPr>
          <a:xfrm>
            <a:off x="2743217" y="3627580"/>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984.5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7042" y="2399191"/>
            <a:ext cx="6732594" cy="3070758"/>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B1F18"/>
            </a:solidFill>
          </p:spPr>
          <p:txBody>
            <a:bodyPr/>
            <a:lstStyle/>
            <a:p/>
          </p:txBody>
        </p:sp>
      </p:grpSp>
      <p:grpSp>
        <p:nvGrpSpPr>
          <p:cNvPr id="8" name="Group 8"/>
          <p:cNvGrpSpPr/>
          <p:nvPr/>
        </p:nvGrpSpPr>
        <p:grpSpPr>
          <a:xfrm rot="5400000">
            <a:off x="1329507" y="2036969"/>
            <a:ext cx="859001" cy="36634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98183" y="5946278"/>
            <a:ext cx="6732594" cy="3070758"/>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12" name="Group 12"/>
          <p:cNvGrpSpPr/>
          <p:nvPr/>
        </p:nvGrpSpPr>
        <p:grpSpPr>
          <a:xfrm rot="5400000">
            <a:off x="1270648" y="5584056"/>
            <a:ext cx="859001" cy="36634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55406" y="2333338"/>
            <a:ext cx="6732594" cy="3070758"/>
            <a:chExt cx="8061861" cy="3677041"/>
          </a:xfrm>
        </p:grpSpPr>
        <p:sp>
          <p:nvSpPr>
            <p:cNvPr id="15" name="Freeform 15"/>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AE4227"/>
            </a:solidFill>
          </p:spPr>
          <p:txBody>
            <a:bodyPr/>
            <a:lstStyle/>
            <a:p/>
          </p:txBody>
        </p:sp>
      </p:grpSp>
      <p:grpSp>
        <p:nvGrpSpPr>
          <p:cNvPr id="16" name="Group 16"/>
          <p:cNvGrpSpPr/>
          <p:nvPr/>
        </p:nvGrpSpPr>
        <p:grpSpPr>
          <a:xfrm rot="5400000">
            <a:off x="10627871" y="1971116"/>
            <a:ext cx="859001" cy="36634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818295" y="2851951"/>
            <a:ext cx="4900378" cy="1835151"/>
          </a:xfrm>
          <a:prstGeom prst="rect">
            <a:avLst/>
          </a:prstGeom>
        </p:spPr>
        <p:txBody>
          <a:bodyPr lIns="0" tIns="0" rIns="0" bIns="0" rtlCol="0" anchor="t">
            <a:spAutoFit/>
          </a:bodyPr>
          <a:lstStyle/>
          <a:p>
            <a:pPr marL="755641" lvl="1" indent="-377820">
              <a:lnSpc>
                <a:spcPts val="4899"/>
              </a:lnSpc>
              <a:buFont typeface="Arial"/>
              <a:buChar char="•"/>
            </a:pPr>
            <a:r>
              <a:rPr lang="en-US" sz="3499">
                <a:solidFill>
                  <a:srgbClr val="FFFFFF"/>
                </a:solidFill>
                <a:latin typeface="Montserrat"/>
              </a:rPr>
              <a:t>2–Piece</a:t>
            </a:r>
          </a:p>
          <a:p>
            <a:pPr marL="755641" lvl="1" indent="-377820">
              <a:lnSpc>
                <a:spcPts val="4899"/>
              </a:lnSpc>
              <a:buFont typeface="Arial"/>
              <a:buChar char="•"/>
            </a:pPr>
            <a:r>
              <a:rPr lang="en-US" sz="3499">
                <a:solidFill>
                  <a:srgbClr val="FFFFFF"/>
                </a:solidFill>
                <a:latin typeface="Montserrat"/>
              </a:rPr>
              <a:t>3–Piece</a:t>
            </a:r>
          </a:p>
          <a:p>
            <a:pPr marL="755641" lvl="1" indent="-377820">
              <a:lnSpc>
                <a:spcPts val="4899"/>
              </a:lnSpc>
              <a:buFont typeface="Arial"/>
              <a:buChar char="•"/>
            </a:pPr>
            <a:r>
              <a:rPr lang="en-US" sz="3499">
                <a:solidFill>
                  <a:srgbClr val="FFFFFF"/>
                </a:solidFill>
                <a:latin typeface="Montserrat"/>
              </a:rPr>
              <a:t>4–Piece</a:t>
            </a:r>
          </a:p>
        </p:txBody>
      </p:sp>
      <p:sp>
        <p:nvSpPr>
          <p:cNvPr id="20" name="TextBox 20"/>
          <p:cNvSpPr txBox="1"/>
          <p:nvPr/>
        </p:nvSpPr>
        <p:spPr>
          <a:xfrm>
            <a:off x="183825" y="3692400"/>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Type Segment</a:t>
            </a:r>
          </a:p>
        </p:txBody>
      </p:sp>
      <p:sp>
        <p:nvSpPr>
          <p:cNvPr id="21" name="TextBox 21"/>
          <p:cNvSpPr txBox="1"/>
          <p:nvPr/>
        </p:nvSpPr>
        <p:spPr>
          <a:xfrm>
            <a:off x="128555" y="7089530"/>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Application Segment </a:t>
            </a:r>
          </a:p>
        </p:txBody>
      </p:sp>
      <p:sp>
        <p:nvSpPr>
          <p:cNvPr id="22" name="TextBox 22"/>
          <p:cNvSpPr txBox="1"/>
          <p:nvPr/>
        </p:nvSpPr>
        <p:spPr>
          <a:xfrm>
            <a:off x="9485778" y="3476590"/>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Distribution channel</a:t>
            </a:r>
          </a:p>
        </p:txBody>
      </p:sp>
      <p:sp>
        <p:nvSpPr>
          <p:cNvPr id="23" name="TextBox 23"/>
          <p:cNvSpPr txBox="1"/>
          <p:nvPr/>
        </p:nvSpPr>
        <p:spPr>
          <a:xfrm>
            <a:off x="13184395" y="3065117"/>
            <a:ext cx="4900378" cy="121602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Online Purchases</a:t>
            </a:r>
          </a:p>
          <a:p>
            <a:pPr marL="755649" lvl="1" indent="-377824">
              <a:lnSpc>
                <a:spcPts val="4899"/>
              </a:lnSpc>
              <a:buFont typeface="Arial"/>
              <a:buChar char="•"/>
            </a:pPr>
            <a:r>
              <a:rPr lang="en-US" sz="3499">
                <a:solidFill>
                  <a:srgbClr val="FFFFFF"/>
                </a:solidFill>
                <a:latin typeface="Montserrat"/>
              </a:rPr>
              <a:t>Offline Purchases</a:t>
            </a:r>
          </a:p>
        </p:txBody>
      </p:sp>
      <p:sp>
        <p:nvSpPr>
          <p:cNvPr id="24" name="TextBox 24"/>
          <p:cNvSpPr txBox="1"/>
          <p:nvPr/>
        </p:nvSpPr>
        <p:spPr>
          <a:xfrm>
            <a:off x="3924023" y="6548171"/>
            <a:ext cx="4900378" cy="121602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Leisure</a:t>
            </a:r>
          </a:p>
          <a:p>
            <a:pPr marL="755649" lvl="1" indent="-377824">
              <a:lnSpc>
                <a:spcPts val="4899"/>
              </a:lnSpc>
              <a:buFont typeface="Arial"/>
              <a:buChar char="•"/>
            </a:pPr>
            <a:r>
              <a:rPr lang="en-US" sz="3499">
                <a:solidFill>
                  <a:srgbClr val="FFFFFF"/>
                </a:solidFill>
                <a:latin typeface="Montserrat"/>
              </a:rPr>
              <a:t>Professional</a:t>
            </a:r>
          </a:p>
        </p:txBody>
      </p:sp>
      <p:grpSp>
        <p:nvGrpSpPr>
          <p:cNvPr id="25" name="Group 25"/>
          <p:cNvGrpSpPr/>
          <p:nvPr/>
        </p:nvGrpSpPr>
        <p:grpSpPr>
          <a:xfrm>
            <a:off x="11546309" y="5816392"/>
            <a:ext cx="6732594" cy="3070758"/>
            <a:chExt cx="8061861" cy="3677041"/>
          </a:xfrm>
        </p:grpSpPr>
        <p:sp>
          <p:nvSpPr>
            <p:cNvPr id="26" name="Freeform 26"/>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504F4F"/>
            </a:solidFill>
          </p:spPr>
          <p:txBody>
            <a:bodyPr/>
            <a:lstStyle/>
            <a:p/>
          </p:txBody>
        </p:sp>
      </p:grpSp>
      <p:grpSp>
        <p:nvGrpSpPr>
          <p:cNvPr id="27" name="Group 27"/>
          <p:cNvGrpSpPr/>
          <p:nvPr/>
        </p:nvGrpSpPr>
        <p:grpSpPr>
          <a:xfrm rot="5400000">
            <a:off x="10618775" y="5454170"/>
            <a:ext cx="859001" cy="3663497"/>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9476681" y="6959644"/>
            <a:ext cx="3143188" cy="755775"/>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Ball Type Segment</a:t>
            </a:r>
          </a:p>
        </p:txBody>
      </p:sp>
      <p:sp>
        <p:nvSpPr>
          <p:cNvPr id="30" name="TextBox 30"/>
          <p:cNvSpPr txBox="1"/>
          <p:nvPr/>
        </p:nvSpPr>
        <p:spPr>
          <a:xfrm>
            <a:off x="13175300" y="6548171"/>
            <a:ext cx="4900378" cy="121602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Soft</a:t>
            </a:r>
          </a:p>
          <a:p>
            <a:pPr marL="755649" lvl="1" indent="-377824">
              <a:lnSpc>
                <a:spcPts val="4899"/>
              </a:lnSpc>
              <a:buFont typeface="Arial"/>
              <a:buChar char="•"/>
            </a:pPr>
            <a:r>
              <a:rPr lang="en-US" sz="3499">
                <a:solidFill>
                  <a:srgbClr val="FFFFFF"/>
                </a:solidFill>
                <a:latin typeface="Montserrat"/>
              </a:rPr>
              <a:t>Hard</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Golf Balls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34809"/>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34809"/>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34809"/>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806421" y="2271668"/>
            <a:ext cx="7170183"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Innovative Technology Drives Growth in the Golf Ball Industry</a:t>
            </a:r>
          </a:p>
        </p:txBody>
      </p:sp>
      <p:sp>
        <p:nvSpPr>
          <p:cNvPr id="18" name="TextBox 18"/>
          <p:cNvSpPr txBox="1"/>
          <p:nvPr/>
        </p:nvSpPr>
        <p:spPr>
          <a:xfrm>
            <a:off x="6905597" y="6004917"/>
            <a:ext cx="7071007"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Eco-Consciousness Hinders Traditional Golf Ball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72941"/>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035623"/>
            <a:ext cx="15547206" cy="58483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The Global Golf Balls Market is witnessing significant growth in the near future.</a:t>
            </a:r>
          </a:p>
          <a:p>
            <a:pPr marL="647700" lvl="1" indent="-323850">
              <a:lnSpc>
                <a:spcPts val="4200"/>
              </a:lnSpc>
              <a:buFont typeface="Arial"/>
              <a:buChar char="•"/>
            </a:pPr>
            <a:r>
              <a:rPr lang="en-US" sz="3000">
                <a:solidFill>
                  <a:srgbClr val="FFFFFF"/>
                </a:solidFill>
                <a:latin typeface="Montserrat"/>
              </a:rPr>
              <a:t>2-Piece balls, valued for their affordability and durability, target beginners and casual golfers, featuring a solid rubber core and a robust cover that provide forgiveness and distance without breaking the bank</a:t>
            </a:r>
          </a:p>
          <a:p>
            <a:pPr marL="647700" lvl="1" indent="-323850">
              <a:lnSpc>
                <a:spcPts val="4200"/>
              </a:lnSpc>
              <a:buFont typeface="Arial"/>
              <a:buChar char="•"/>
            </a:pPr>
            <a:r>
              <a:rPr lang="en-US" sz="3000">
                <a:solidFill>
                  <a:srgbClr val="FFFFFF"/>
                </a:solidFill>
                <a:latin typeface="Montserrat"/>
              </a:rPr>
              <a:t>.The leisure segment is anticipated to experience the most rapid growth within the golf balls market, propelled by the increasing popularity of golf as a leisure activity, the introduction of innovative, cost-effective golf ball options, and initiatives to enhance golf's accessibility and appeal to newcomers, thus catering to both seasoned golfers seeking economical solutions and beginners seeking an entry point into the sport.</a:t>
            </a:r>
          </a:p>
        </p:txBody>
      </p:sp>
      <p:sp>
        <p:nvSpPr>
          <p:cNvPr id="7" name="TextBox 7"/>
          <p:cNvSpPr txBox="1"/>
          <p:nvPr/>
        </p:nvSpPr>
        <p:spPr>
          <a:xfrm>
            <a:off x="4522848" y="179061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29555"/>
            </a:stretch>
          </a:blipFill>
        </p:spPr>
        <p:txBody>
          <a:bodyPr/>
          <a:lstStyle/>
          <a:p/>
        </p:txBody>
      </p:sp>
      <p:sp>
        <p:nvSpPr>
          <p:cNvPr id="3" name="Freeform 3"/>
          <p:cNvSpPr/>
          <p:nvPr/>
        </p:nvSpPr>
        <p:spPr>
          <a:xfrm>
            <a:off x="312728" y="1917497"/>
            <a:ext cx="3653917" cy="1533604"/>
          </a:xfrm>
          <a:custGeom>
            <a:rect l="l" t="t" r="r" b="b"/>
            <a:pathLst>
              <a:path w="3653916" h="1533604">
                <a:moveTo>
                  <a:pt x="0" y="0"/>
                </a:moveTo>
                <a:lnTo>
                  <a:pt x="3653917" y="0"/>
                </a:lnTo>
                <a:lnTo>
                  <a:pt x="3653917" y="1533604"/>
                </a:lnTo>
                <a:lnTo>
                  <a:pt x="0" y="1533604"/>
                </a:lnTo>
                <a:lnTo>
                  <a:pt x="0" y="0"/>
                </a:lnTo>
                <a:close/>
              </a:path>
            </a:pathLst>
          </a:custGeom>
          <a:blipFill>
            <a:blip r:embed="rId3"/>
            <a:stretch>
              <a:fillRect t="-19128" b="-119128"/>
            </a:stretch>
          </a:blipFill>
        </p:spPr>
        <p:txBody>
          <a:bodyPr/>
          <a:lstStyle/>
          <a:p/>
        </p:txBody>
      </p:sp>
      <p:sp>
        <p:nvSpPr>
          <p:cNvPr id="4" name="Freeform 4"/>
          <p:cNvSpPr/>
          <p:nvPr/>
        </p:nvSpPr>
        <p:spPr>
          <a:xfrm>
            <a:off x="4598641" y="1725038"/>
            <a:ext cx="3328448" cy="1918523"/>
          </a:xfrm>
          <a:custGeom>
            <a:rect l="l" t="t" r="r" b="b"/>
            <a:pathLst>
              <a:path w="3328448" h="1918523">
                <a:moveTo>
                  <a:pt x="0" y="0"/>
                </a:moveTo>
                <a:lnTo>
                  <a:pt x="3328448" y="0"/>
                </a:lnTo>
                <a:lnTo>
                  <a:pt x="3328448" y="1918523"/>
                </a:lnTo>
                <a:lnTo>
                  <a:pt x="0" y="1918523"/>
                </a:lnTo>
                <a:lnTo>
                  <a:pt x="0" y="0"/>
                </a:lnTo>
                <a:close/>
              </a:path>
            </a:pathLst>
          </a:custGeom>
          <a:blipFill>
            <a:blip r:embed="rId4"/>
            <a:stretch>
              <a:fillRect b="-190"/>
            </a:stretch>
          </a:blipFill>
        </p:spPr>
        <p:txBody>
          <a:bodyPr/>
          <a:lstStyle/>
          <a:p/>
        </p:txBody>
      </p:sp>
      <p:sp>
        <p:nvSpPr>
          <p:cNvPr id="5" name="Freeform 5"/>
          <p:cNvSpPr/>
          <p:nvPr/>
        </p:nvSpPr>
        <p:spPr>
          <a:xfrm>
            <a:off x="8559085" y="2070139"/>
            <a:ext cx="5000643" cy="1228321"/>
          </a:xfrm>
          <a:custGeom>
            <a:rect l="l" t="t" r="r" b="b"/>
            <a:pathLst>
              <a:path w="5000643" h="1228321">
                <a:moveTo>
                  <a:pt x="0" y="0"/>
                </a:moveTo>
                <a:lnTo>
                  <a:pt x="5000643" y="0"/>
                </a:lnTo>
                <a:lnTo>
                  <a:pt x="5000643" y="1228321"/>
                </a:lnTo>
                <a:lnTo>
                  <a:pt x="0" y="1228321"/>
                </a:lnTo>
                <a:lnTo>
                  <a:pt x="0" y="0"/>
                </a:lnTo>
                <a:close/>
              </a:path>
            </a:pathLst>
          </a:custGeom>
          <a:blipFill>
            <a:blip r:embed="rId5"/>
            <a:stretch>
              <a:fillRect t="-41041" b="-47486"/>
            </a:stretch>
          </a:blipFill>
        </p:spPr>
        <p:txBody>
          <a:bodyPr/>
          <a:lstStyle/>
          <a:p/>
        </p:txBody>
      </p:sp>
      <p:sp>
        <p:nvSpPr>
          <p:cNvPr id="6" name="Freeform 6"/>
          <p:cNvSpPr/>
          <p:nvPr/>
        </p:nvSpPr>
        <p:spPr>
          <a:xfrm>
            <a:off x="13729408" y="2065024"/>
            <a:ext cx="4389368" cy="1386077"/>
          </a:xfrm>
          <a:custGeom>
            <a:rect l="l" t="t" r="r" b="b"/>
            <a:pathLst>
              <a:path w="4389368" h="1386077">
                <a:moveTo>
                  <a:pt x="0" y="0"/>
                </a:moveTo>
                <a:lnTo>
                  <a:pt x="4389368" y="0"/>
                </a:lnTo>
                <a:lnTo>
                  <a:pt x="4389368" y="1386077"/>
                </a:lnTo>
                <a:lnTo>
                  <a:pt x="0" y="1386077"/>
                </a:lnTo>
                <a:lnTo>
                  <a:pt x="0" y="0"/>
                </a:lnTo>
                <a:close/>
              </a:path>
            </a:pathLst>
          </a:custGeom>
          <a:blipFill>
            <a:blip r:embed="rId6"/>
            <a:stretch>
              <a:fillRect t="-33823" b="-32430"/>
            </a:stretch>
          </a:blipFill>
        </p:spPr>
        <p:txBody>
          <a:bodyPr/>
          <a:lstStyle/>
          <a:p/>
        </p:txBody>
      </p:sp>
      <p:sp>
        <p:nvSpPr>
          <p:cNvPr id="7" name="Freeform 7"/>
          <p:cNvSpPr/>
          <p:nvPr/>
        </p:nvSpPr>
        <p:spPr>
          <a:xfrm>
            <a:off x="312728" y="3870367"/>
            <a:ext cx="4189513" cy="1273133"/>
          </a:xfrm>
          <a:custGeom>
            <a:rect l="l" t="t" r="r" b="b"/>
            <a:pathLst>
              <a:path w="4189513" h="1273133">
                <a:moveTo>
                  <a:pt x="0" y="0"/>
                </a:moveTo>
                <a:lnTo>
                  <a:pt x="4189512" y="0"/>
                </a:lnTo>
                <a:lnTo>
                  <a:pt x="4189512" y="1273133"/>
                </a:lnTo>
                <a:lnTo>
                  <a:pt x="0" y="1273133"/>
                </a:lnTo>
                <a:lnTo>
                  <a:pt x="0" y="0"/>
                </a:lnTo>
                <a:close/>
              </a:path>
            </a:pathLst>
          </a:custGeom>
          <a:blipFill>
            <a:blip r:embed="rId7"/>
            <a:stretch>
              <a:fillRect b="-6948"/>
            </a:stretch>
          </a:blipFill>
        </p:spPr>
        <p:txBody>
          <a:bodyPr/>
          <a:lstStyle/>
          <a:p/>
        </p:txBody>
      </p:sp>
      <p:sp>
        <p:nvSpPr>
          <p:cNvPr id="8" name="Freeform 8"/>
          <p:cNvSpPr/>
          <p:nvPr/>
        </p:nvSpPr>
        <p:spPr>
          <a:xfrm>
            <a:off x="5155988" y="3870367"/>
            <a:ext cx="3772838" cy="1208473"/>
          </a:xfrm>
          <a:custGeom>
            <a:rect l="l" t="t" r="r" b="b"/>
            <a:pathLst>
              <a:path w="3772838" h="1208473">
                <a:moveTo>
                  <a:pt x="0" y="0"/>
                </a:moveTo>
                <a:lnTo>
                  <a:pt x="3772837" y="0"/>
                </a:lnTo>
                <a:lnTo>
                  <a:pt x="3772837" y="1208473"/>
                </a:lnTo>
                <a:lnTo>
                  <a:pt x="0" y="1208473"/>
                </a:lnTo>
                <a:lnTo>
                  <a:pt x="0" y="0"/>
                </a:lnTo>
                <a:close/>
              </a:path>
            </a:pathLst>
          </a:custGeom>
          <a:blipFill>
            <a:blip r:embed="rId8"/>
            <a:stretch>
              <a:fillRect t="-31995" b="-31437"/>
            </a:stretch>
          </a:blipFill>
        </p:spPr>
        <p:txBody>
          <a:bodyPr/>
          <a:lstStyle/>
          <a:p/>
        </p:txBody>
      </p:sp>
      <p:sp>
        <p:nvSpPr>
          <p:cNvPr id="9" name="Freeform 9"/>
          <p:cNvSpPr/>
          <p:nvPr/>
        </p:nvSpPr>
        <p:spPr>
          <a:xfrm>
            <a:off x="9586050" y="3451101"/>
            <a:ext cx="4079067" cy="2257084"/>
          </a:xfrm>
          <a:custGeom>
            <a:rect l="l" t="t" r="r" b="b"/>
            <a:pathLst>
              <a:path w="4079067" h="2257084">
                <a:moveTo>
                  <a:pt x="0" y="0"/>
                </a:moveTo>
                <a:lnTo>
                  <a:pt x="4079067" y="0"/>
                </a:lnTo>
                <a:lnTo>
                  <a:pt x="4079067" y="2257084"/>
                </a:lnTo>
                <a:lnTo>
                  <a:pt x="0" y="2257084"/>
                </a:lnTo>
                <a:lnTo>
                  <a:pt x="0" y="0"/>
                </a:lnTo>
                <a:close/>
              </a:path>
            </a:pathLst>
          </a:custGeom>
          <a:blipFill>
            <a:blip r:embed="rId9"/>
            <a:stretch>
              <a:fillRect/>
            </a:stretch>
          </a:blipFill>
        </p:spPr>
        <p:txBody>
          <a:bodyPr/>
          <a:lstStyle/>
          <a:p/>
        </p:txBody>
      </p:sp>
      <p:sp>
        <p:nvSpPr>
          <p:cNvPr id="10" name="Freeform 10"/>
          <p:cNvSpPr/>
          <p:nvPr/>
        </p:nvSpPr>
        <p:spPr>
          <a:xfrm>
            <a:off x="14350487" y="3870367"/>
            <a:ext cx="3147213" cy="1937784"/>
          </a:xfrm>
          <a:custGeom>
            <a:rect l="l" t="t" r="r" b="b"/>
            <a:pathLst>
              <a:path w="3147213" h="1937784">
                <a:moveTo>
                  <a:pt x="0" y="0"/>
                </a:moveTo>
                <a:lnTo>
                  <a:pt x="3147213" y="0"/>
                </a:lnTo>
                <a:lnTo>
                  <a:pt x="3147213" y="1937784"/>
                </a:lnTo>
                <a:lnTo>
                  <a:pt x="0" y="1937784"/>
                </a:lnTo>
                <a:lnTo>
                  <a:pt x="0" y="0"/>
                </a:lnTo>
                <a:close/>
              </a:path>
            </a:pathLst>
          </a:custGeom>
          <a:blipFill>
            <a:blip r:embed="rId10"/>
            <a:stretch>
              <a:fillRect/>
            </a:stretch>
          </a:blipFill>
        </p:spPr>
        <p:txBody>
          <a:bodyPr/>
          <a:lstStyle/>
          <a:p/>
        </p:txBody>
      </p:sp>
      <p:sp>
        <p:nvSpPr>
          <p:cNvPr id="11" name="TextBox 11"/>
          <p:cNvSpPr txBox="1"/>
          <p:nvPr/>
        </p:nvSpPr>
        <p:spPr>
          <a:xfrm>
            <a:off x="5500658" y="54101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skx3wu5"/>
              </a:rPr>
              <a:t>https://tinyurl.com/4skx3wu5</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Golf Balls Market Report 2024</dc:title>
  <cp:lastModifiedBy>decipher market</cp:lastModifiedBy>
  <cp:revision>2</cp:revision>
  <dcterms:created xsi:type="dcterms:W3CDTF">2006-08-16T00:00:00Z</dcterms:created>
  <dcterms:modified xsi:type="dcterms:W3CDTF">2024-04-13T02:36:56Z</dcterms:modified>
</cp:coreProperties>
</file>