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4/17/2024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hyperlink" Target="https://tinyurl.com/mvufvcww"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24000" b="0"/>
            </a:stretch>
          </a:blipFill>
        </p:spPr>
        <p:txBody>
          <a:bodyPr/>
          <a:lstStyle/>
          <a:p/>
        </p:txBody>
      </p:sp>
      <p:grpSp>
        <p:nvGrpSpPr>
          <p:cNvPr id="3" name="Group 3"/>
          <p:cNvGrpSpPr/>
          <p:nvPr/>
        </p:nvGrpSpPr>
        <p:grpSpPr>
          <a:xfrm>
            <a:off x="0" y="-34290"/>
            <a:ext cx="8678030" cy="10321290"/>
            <a:chExt cx="2285572" cy="2718364"/>
          </a:xfrm>
        </p:grpSpPr>
        <p:sp>
          <p:nvSpPr>
            <p:cNvPr id="4" name="Freeform 4"/>
            <p:cNvSpPr/>
            <p:nvPr/>
          </p:nvSpPr>
          <p:spPr>
            <a:xfrm>
              <a:off x="0" y="0"/>
              <a:ext cx="2285572" cy="2718364"/>
            </a:xfrm>
            <a:custGeom>
              <a:rect l="l" t="t" r="r" b="b"/>
              <a:pathLst>
                <a:path w="2285572" h="2718364">
                  <a:moveTo>
                    <a:pt x="0" y="0"/>
                  </a:moveTo>
                  <a:lnTo>
                    <a:pt x="2285572" y="0"/>
                  </a:lnTo>
                  <a:lnTo>
                    <a:pt x="2285572" y="2718364"/>
                  </a:lnTo>
                  <a:lnTo>
                    <a:pt x="0" y="2718364"/>
                  </a:lnTo>
                  <a:close/>
                </a:path>
              </a:pathLst>
            </a:custGeom>
            <a:solidFill>
              <a:srgbClr val="392E24">
                <a:alpha val="49804"/>
              </a:srgbClr>
            </a:solidFill>
          </p:spPr>
          <p:txBody>
            <a:bodyPr/>
            <a:lstStyle/>
            <a:p/>
          </p:txBody>
        </p:sp>
        <p:sp>
          <p:nvSpPr>
            <p:cNvPr id="5" name="TextBox 5"/>
            <p:cNvSpPr txBox="1"/>
            <p:nvPr/>
          </p:nvSpPr>
          <p:spPr>
            <a:xfrm>
              <a:off x="0" y="-38100"/>
              <a:ext cx="2285572" cy="2756464"/>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0" y="9411192"/>
            <a:ext cx="8155837"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262924" y="3378214"/>
            <a:ext cx="9566875" cy="4103688"/>
          </a:xfrm>
          <a:prstGeom prst="rect">
            <a:avLst/>
          </a:prstGeom>
        </p:spPr>
        <p:txBody>
          <a:bodyPr wrap="square" lIns="0" tIns="0" rIns="0" bIns="0" rtlCol="0" anchor="t">
            <a:spAutoFit/>
          </a:bodyPr>
          <a:lstStyle/>
          <a:p>
            <a:pPr>
              <a:lnSpc>
                <a:spcPts val="7979"/>
              </a:lnSpc>
            </a:pPr>
            <a:r>
              <a:rPr lang="en-US" sz="7599">
                <a:solidFill>
                  <a:srgbClr val="FFFFFF"/>
                </a:solidFill>
                <a:latin typeface="Canva Sans"/>
              </a:rPr>
              <a:t>GLOBAL </a:t>
            </a:r>
          </a:p>
          <a:p>
            <a:pPr>
              <a:lnSpc>
                <a:spcPts val="7979"/>
              </a:lnSpc>
            </a:pPr>
            <a:r>
              <a:rPr lang="en-US" sz="7599">
                <a:solidFill>
                  <a:srgbClr val="FFFFFF"/>
                </a:solidFill>
                <a:latin typeface="Canva Sans"/>
              </a:rPr>
              <a:t>GOLD MINING</a:t>
            </a:r>
          </a:p>
          <a:p>
            <a:pPr>
              <a:lnSpc>
                <a:spcPts val="7979"/>
              </a:lnSpc>
            </a:pPr>
            <a:r>
              <a:rPr lang="en-US" sz="7599">
                <a:solidFill>
                  <a:srgbClr val="FFFFFF"/>
                </a:solidFill>
                <a:latin typeface="Canva Sans"/>
              </a:rPr>
              <a:t>MARKET REPORT </a:t>
            </a:r>
          </a:p>
          <a:p>
            <a:pPr>
              <a:lnSpc>
                <a:spcPts val="7979"/>
              </a:lnSpc>
            </a:pPr>
            <a:r>
              <a:rPr lang="en-US" sz="7599">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51431" b="-9679"/>
            </a:stretch>
          </a:blipFill>
        </p:spPr>
        <p:txBody>
          <a:bodyPr/>
          <a:lstStyle/>
          <a:p/>
        </p:txBody>
      </p:sp>
      <p:grpSp>
        <p:nvGrpSpPr>
          <p:cNvPr id="3" name="Group 3"/>
          <p:cNvGrpSpPr/>
          <p:nvPr/>
        </p:nvGrpSpPr>
        <p:grpSpPr>
          <a:xfrm>
            <a:off x="1022756" y="1324827"/>
            <a:ext cx="16236544" cy="7933473"/>
            <a:chExt cx="4276291" cy="2089475"/>
          </a:xfrm>
        </p:grpSpPr>
        <p:sp>
          <p:nvSpPr>
            <p:cNvPr id="4" name="Freeform 4"/>
            <p:cNvSpPr/>
            <p:nvPr/>
          </p:nvSpPr>
          <p:spPr>
            <a:xfrm>
              <a:off x="0" y="0"/>
              <a:ext cx="4276291" cy="2089475"/>
            </a:xfrm>
            <a:custGeom>
              <a:rect l="l" t="t" r="r" b="b"/>
              <a:pathLst>
                <a:path w="4276291" h="2089475">
                  <a:moveTo>
                    <a:pt x="0" y="0"/>
                  </a:moveTo>
                  <a:lnTo>
                    <a:pt x="4276291" y="0"/>
                  </a:lnTo>
                  <a:lnTo>
                    <a:pt x="4276291" y="2089475"/>
                  </a:lnTo>
                  <a:lnTo>
                    <a:pt x="0" y="2089475"/>
                  </a:lnTo>
                  <a:close/>
                </a:path>
              </a:pathLst>
            </a:custGeom>
            <a:solidFill>
              <a:srgbClr val="000000">
                <a:alpha val="60000"/>
              </a:srgbClr>
            </a:solidFill>
          </p:spPr>
          <p:txBody>
            <a:bodyPr/>
            <a:lstStyle/>
            <a:p/>
          </p:txBody>
        </p:sp>
        <p:sp>
          <p:nvSpPr>
            <p:cNvPr id="5" name="TextBox 5"/>
            <p:cNvSpPr txBox="1"/>
            <p:nvPr/>
          </p:nvSpPr>
          <p:spPr>
            <a:xfrm>
              <a:off x="0" y="-47625"/>
              <a:ext cx="4276291" cy="2137100"/>
            </a:xfrm>
            <a:prstGeom prst="rect">
              <a:avLst/>
            </a:prstGeom>
          </p:spPr>
          <p:txBody>
            <a:bodyPr lIns="50800" tIns="50800" rIns="50800" bIns="50800" rtlCol="0" anchor="ctr"/>
            <a:lstStyle/>
            <a:p>
              <a:pPr algn="ctr">
                <a:lnSpc>
                  <a:spcPts val="3500"/>
                </a:lnSpc>
              </a:pPr>
              <a:endParaRPr/>
            </a:p>
          </p:txBody>
        </p:sp>
      </p:grpSp>
      <p:sp>
        <p:nvSpPr>
          <p:cNvPr id="6" name="TextBox 6"/>
          <p:cNvSpPr txBox="1"/>
          <p:nvPr/>
        </p:nvSpPr>
        <p:spPr>
          <a:xfrm>
            <a:off x="1430051" y="2693485"/>
            <a:ext cx="15421953" cy="6169025"/>
          </a:xfrm>
          <a:prstGeom prst="rect">
            <a:avLst/>
          </a:prstGeom>
        </p:spPr>
        <p:txBody>
          <a:bodyPr lIns="0" tIns="0" rIns="0" bIns="0" rtlCol="0" anchor="t">
            <a:spAutoFit/>
          </a:bodyPr>
          <a:lstStyle/>
          <a:p>
            <a:pPr>
              <a:lnSpc>
                <a:spcPts val="4899"/>
              </a:lnSpc>
              <a:spcBef>
                <a:spcPct val="0"/>
              </a:spcBef>
            </a:pPr>
            <a:r>
              <a:rPr lang="en-US" sz="3499">
                <a:solidFill>
                  <a:srgbClr val="FFFFFF"/>
                </a:solidFill>
                <a:latin typeface="Montserrat"/>
              </a:rPr>
              <a:t>The Gold Mining market refers to the sector of the mining industry dedicated to the exploration, extraction, refining, and commercialization of gold. Gold mining involves various processes, from prospecting and geological assessments to the extraction of gold-bearing ores and the subsequent processing of extracted materials to obtain refined gold. Market is fuled by technological advancements in exploration and extraction and rising demand for gold in various industries. These strategies help key players capture a significant market share and remain competitive in the dynamic gold mining market.</a:t>
            </a:r>
          </a:p>
        </p:txBody>
      </p:sp>
      <p:sp>
        <p:nvSpPr>
          <p:cNvPr id="7" name="TextBox 7"/>
          <p:cNvSpPr txBox="1"/>
          <p:nvPr/>
        </p:nvSpPr>
        <p:spPr>
          <a:xfrm>
            <a:off x="5077124" y="1583006"/>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148" b="-148"/>
            </a:stretch>
          </a:blipFill>
        </p:spPr>
        <p:txBody>
          <a:bodyPr/>
          <a:lstStyle/>
          <a:p/>
        </p:txBody>
      </p:sp>
      <p:grpSp>
        <p:nvGrpSpPr>
          <p:cNvPr id="3" name="Group 3"/>
          <p:cNvGrpSpPr/>
          <p:nvPr/>
        </p:nvGrpSpPr>
        <p:grpSpPr>
          <a:xfrm>
            <a:off x="-127587" y="0"/>
            <a:ext cx="18415588" cy="1372965"/>
            <a:chExt cx="4850196" cy="361604"/>
          </a:xfrm>
        </p:grpSpPr>
        <p:sp>
          <p:nvSpPr>
            <p:cNvPr id="4" name="Freeform 4"/>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5" name="TextBox 5"/>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75898" y="6351094"/>
            <a:ext cx="8868102" cy="2684810"/>
            <a:chExt cx="860407" cy="260488"/>
          </a:xfrm>
        </p:grpSpPr>
        <p:sp>
          <p:nvSpPr>
            <p:cNvPr id="7" name="Freeform 7"/>
            <p:cNvSpPr/>
            <p:nvPr/>
          </p:nvSpPr>
          <p:spPr>
            <a:xfrm>
              <a:off x="0" y="0"/>
              <a:ext cx="860407" cy="260488"/>
            </a:xfrm>
            <a:custGeom>
              <a:rect l="l" t="t" r="r" b="b"/>
              <a:pathLst>
                <a:path w="860407" h="260488">
                  <a:moveTo>
                    <a:pt x="87301" y="0"/>
                  </a:moveTo>
                  <a:lnTo>
                    <a:pt x="773107" y="0"/>
                  </a:lnTo>
                  <a:cubicBezTo>
                    <a:pt x="821321" y="0"/>
                    <a:pt x="860407" y="39086"/>
                    <a:pt x="860407" y="87301"/>
                  </a:cubicBezTo>
                  <a:lnTo>
                    <a:pt x="860407" y="173187"/>
                  </a:lnTo>
                  <a:cubicBezTo>
                    <a:pt x="860407" y="221402"/>
                    <a:pt x="821321" y="260488"/>
                    <a:pt x="773107" y="260488"/>
                  </a:cubicBezTo>
                  <a:lnTo>
                    <a:pt x="87301" y="260488"/>
                  </a:lnTo>
                  <a:cubicBezTo>
                    <a:pt x="39086" y="260488"/>
                    <a:pt x="0" y="221402"/>
                    <a:pt x="0" y="173187"/>
                  </a:cubicBezTo>
                  <a:lnTo>
                    <a:pt x="0" y="87301"/>
                  </a:lnTo>
                  <a:cubicBezTo>
                    <a:pt x="0" y="39086"/>
                    <a:pt x="39086" y="0"/>
                    <a:pt x="87301" y="0"/>
                  </a:cubicBezTo>
                  <a:close/>
                </a:path>
              </a:pathLst>
            </a:custGeom>
            <a:solidFill>
              <a:srgbClr val="7A5734"/>
            </a:solidFill>
          </p:spPr>
          <p:txBody>
            <a:bodyPr/>
            <a:lstStyle/>
            <a:p/>
          </p:txBody>
        </p:sp>
        <p:sp>
          <p:nvSpPr>
            <p:cNvPr id="8" name="TextBox 8"/>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9" name="Freeform 9"/>
          <p:cNvSpPr/>
          <p:nvPr/>
        </p:nvSpPr>
        <p:spPr>
          <a:xfrm>
            <a:off x="640958" y="6680969"/>
            <a:ext cx="2166053" cy="2163345"/>
          </a:xfrm>
          <a:custGeom>
            <a:rect l="l" t="t" r="r" b="b"/>
            <a:pathLst>
              <a:path w="2166053" h="2163345">
                <a:moveTo>
                  <a:pt x="0" y="0"/>
                </a:moveTo>
                <a:lnTo>
                  <a:pt x="2166053" y="0"/>
                </a:lnTo>
                <a:lnTo>
                  <a:pt x="2166053" y="2163346"/>
                </a:lnTo>
                <a:lnTo>
                  <a:pt x="0" y="2163346"/>
                </a:lnTo>
                <a:lnTo>
                  <a:pt x="0" y="0"/>
                </a:lnTo>
                <a:close/>
              </a:path>
            </a:pathLst>
          </a:custGeom>
          <a:blipFill>
            <a:blip r:embed="rId3"/>
            <a:stretch>
              <a:fillRect/>
            </a:stretch>
          </a:blipFill>
        </p:spPr>
        <p:txBody>
          <a:bodyPr/>
          <a:lstStyle/>
          <a:p/>
        </p:txBody>
      </p:sp>
      <p:grpSp>
        <p:nvGrpSpPr>
          <p:cNvPr id="10" name="Group 10"/>
          <p:cNvGrpSpPr/>
          <p:nvPr/>
        </p:nvGrpSpPr>
        <p:grpSpPr>
          <a:xfrm>
            <a:off x="590457" y="6594397"/>
            <a:ext cx="2134153" cy="2134153"/>
            <a:chExt cx="812800" cy="812800"/>
          </a:xfrm>
        </p:grpSpPr>
        <p:sp>
          <p:nvSpPr>
            <p:cNvPr id="11" name="Freeform 11"/>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2" name="TextBox 12"/>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3" name="Group 13"/>
          <p:cNvGrpSpPr/>
          <p:nvPr/>
        </p:nvGrpSpPr>
        <p:grpSpPr>
          <a:xfrm>
            <a:off x="275898" y="3319197"/>
            <a:ext cx="8868102" cy="2684810"/>
            <a:chExt cx="860407" cy="260488"/>
          </a:xfrm>
        </p:grpSpPr>
        <p:sp>
          <p:nvSpPr>
            <p:cNvPr id="14" name="Freeform 14"/>
            <p:cNvSpPr/>
            <p:nvPr/>
          </p:nvSpPr>
          <p:spPr>
            <a:xfrm>
              <a:off x="0" y="0"/>
              <a:ext cx="860407" cy="260488"/>
            </a:xfrm>
            <a:custGeom>
              <a:rect l="l" t="t" r="r" b="b"/>
              <a:pathLst>
                <a:path w="860407" h="260488">
                  <a:moveTo>
                    <a:pt x="87301" y="0"/>
                  </a:moveTo>
                  <a:lnTo>
                    <a:pt x="773107" y="0"/>
                  </a:lnTo>
                  <a:cubicBezTo>
                    <a:pt x="821321" y="0"/>
                    <a:pt x="860407" y="39086"/>
                    <a:pt x="860407" y="87301"/>
                  </a:cubicBezTo>
                  <a:lnTo>
                    <a:pt x="860407" y="173187"/>
                  </a:lnTo>
                  <a:cubicBezTo>
                    <a:pt x="860407" y="221402"/>
                    <a:pt x="821321" y="260488"/>
                    <a:pt x="773107" y="260488"/>
                  </a:cubicBezTo>
                  <a:lnTo>
                    <a:pt x="87301" y="260488"/>
                  </a:lnTo>
                  <a:cubicBezTo>
                    <a:pt x="39086" y="260488"/>
                    <a:pt x="0" y="221402"/>
                    <a:pt x="0" y="173187"/>
                  </a:cubicBezTo>
                  <a:lnTo>
                    <a:pt x="0" y="87301"/>
                  </a:lnTo>
                  <a:cubicBezTo>
                    <a:pt x="0" y="39086"/>
                    <a:pt x="39086" y="0"/>
                    <a:pt x="87301" y="0"/>
                  </a:cubicBezTo>
                  <a:close/>
                </a:path>
              </a:pathLst>
            </a:custGeom>
            <a:solidFill>
              <a:srgbClr val="7A5734"/>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640958" y="3649072"/>
            <a:ext cx="2166053" cy="2163345"/>
          </a:xfrm>
          <a:custGeom>
            <a:rect l="l" t="t" r="r" b="b"/>
            <a:pathLst>
              <a:path w="2166053" h="2163345">
                <a:moveTo>
                  <a:pt x="0" y="0"/>
                </a:moveTo>
                <a:lnTo>
                  <a:pt x="2166053" y="0"/>
                </a:lnTo>
                <a:lnTo>
                  <a:pt x="2166053" y="2163346"/>
                </a:lnTo>
                <a:lnTo>
                  <a:pt x="0" y="2163346"/>
                </a:lnTo>
                <a:lnTo>
                  <a:pt x="0" y="0"/>
                </a:lnTo>
                <a:close/>
              </a:path>
            </a:pathLst>
          </a:custGeom>
          <a:blipFill>
            <a:blip r:embed="rId3"/>
            <a:stretch>
              <a:fillRect/>
            </a:stretch>
          </a:blipFill>
        </p:spPr>
        <p:txBody>
          <a:bodyPr/>
          <a:lstStyle/>
          <a:p/>
        </p:txBody>
      </p:sp>
      <p:grpSp>
        <p:nvGrpSpPr>
          <p:cNvPr id="17" name="Group 17"/>
          <p:cNvGrpSpPr/>
          <p:nvPr/>
        </p:nvGrpSpPr>
        <p:grpSpPr>
          <a:xfrm>
            <a:off x="590457" y="3562499"/>
            <a:ext cx="2134153" cy="2134153"/>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1" name="TextBox 21"/>
          <p:cNvSpPr txBox="1"/>
          <p:nvPr/>
        </p:nvSpPr>
        <p:spPr>
          <a:xfrm>
            <a:off x="875853" y="7150712"/>
            <a:ext cx="1563360" cy="1303268"/>
          </a:xfrm>
          <a:prstGeom prst="rect">
            <a:avLst/>
          </a:prstGeom>
        </p:spPr>
        <p:txBody>
          <a:bodyPr lIns="0" tIns="0" rIns="0" bIns="0" rtlCol="0" anchor="t">
            <a:spAutoFit/>
          </a:bodyPr>
          <a:lstStyle/>
          <a:p>
            <a:pPr algn="ctr">
              <a:lnSpc>
                <a:spcPts val="3130"/>
              </a:lnSpc>
            </a:pPr>
            <a:r>
              <a:rPr lang="en-US" sz="4603">
                <a:solidFill>
                  <a:srgbClr val="1E3048"/>
                </a:solidFill>
                <a:latin typeface="Poppins Bold"/>
              </a:rPr>
              <a:t>2023- 2030</a:t>
            </a:r>
          </a:p>
        </p:txBody>
      </p:sp>
      <p:sp>
        <p:nvSpPr>
          <p:cNvPr id="22" name="TextBox 22"/>
          <p:cNvSpPr txBox="1"/>
          <p:nvPr/>
        </p:nvSpPr>
        <p:spPr>
          <a:xfrm>
            <a:off x="2724610" y="6752613"/>
            <a:ext cx="5958417" cy="1766092"/>
          </a:xfrm>
          <a:prstGeom prst="rect">
            <a:avLst/>
          </a:prstGeom>
        </p:spPr>
        <p:txBody>
          <a:bodyPr lIns="0" tIns="0" rIns="0" bIns="0" rtlCol="0" anchor="t">
            <a:spAutoFit/>
          </a:bodyPr>
          <a:lstStyle/>
          <a:p>
            <a:pPr algn="ctr">
              <a:lnSpc>
                <a:spcPts val="6908"/>
              </a:lnSpc>
            </a:pPr>
            <a:r>
              <a:rPr lang="en-US" sz="4934">
                <a:solidFill>
                  <a:srgbClr val="FFFFFF"/>
                </a:solidFill>
                <a:latin typeface="Poppins"/>
              </a:rPr>
              <a:t>CAGR</a:t>
            </a:r>
          </a:p>
          <a:p>
            <a:pPr algn="ctr">
              <a:lnSpc>
                <a:spcPts val="6908"/>
              </a:lnSpc>
              <a:spcBef>
                <a:spcPct val="0"/>
              </a:spcBef>
            </a:pPr>
            <a:r>
              <a:rPr lang="en-US" sz="4934">
                <a:solidFill>
                  <a:srgbClr val="FFFFFF"/>
                </a:solidFill>
                <a:latin typeface="Poppins"/>
              </a:rPr>
              <a:t>3.80%</a:t>
            </a:r>
          </a:p>
        </p:txBody>
      </p:sp>
      <p:sp>
        <p:nvSpPr>
          <p:cNvPr id="23" name="TextBox 23"/>
          <p:cNvSpPr txBox="1"/>
          <p:nvPr/>
        </p:nvSpPr>
        <p:spPr>
          <a:xfrm>
            <a:off x="875853" y="4501798"/>
            <a:ext cx="1563360" cy="510110"/>
          </a:xfrm>
          <a:prstGeom prst="rect">
            <a:avLst/>
          </a:prstGeom>
        </p:spPr>
        <p:txBody>
          <a:bodyPr lIns="0" tIns="0" rIns="0" bIns="0" rtlCol="0" anchor="t">
            <a:spAutoFit/>
          </a:bodyPr>
          <a:lstStyle/>
          <a:p>
            <a:pPr algn="ctr">
              <a:lnSpc>
                <a:spcPts val="3130"/>
              </a:lnSpc>
            </a:pPr>
            <a:r>
              <a:rPr lang="en-US" sz="4603">
                <a:solidFill>
                  <a:srgbClr val="1E3048"/>
                </a:solidFill>
                <a:latin typeface="Poppins Bold"/>
              </a:rPr>
              <a:t>2023</a:t>
            </a:r>
          </a:p>
        </p:txBody>
      </p:sp>
      <p:sp>
        <p:nvSpPr>
          <p:cNvPr id="24" name="TextBox 24"/>
          <p:cNvSpPr txBox="1"/>
          <p:nvPr/>
        </p:nvSpPr>
        <p:spPr>
          <a:xfrm>
            <a:off x="2575784" y="3707119"/>
            <a:ext cx="6568216" cy="1734570"/>
          </a:xfrm>
          <a:prstGeom prst="rect">
            <a:avLst/>
          </a:prstGeom>
        </p:spPr>
        <p:txBody>
          <a:bodyPr lIns="0" tIns="0" rIns="0" bIns="0" rtlCol="0" anchor="t">
            <a:spAutoFit/>
          </a:bodyPr>
          <a:lstStyle/>
          <a:p>
            <a:pPr algn="ctr">
              <a:lnSpc>
                <a:spcPts val="6768"/>
              </a:lnSpc>
            </a:pPr>
            <a:r>
              <a:rPr lang="en-US" sz="4834">
                <a:solidFill>
                  <a:srgbClr val="FFFFFF"/>
                </a:solidFill>
                <a:latin typeface="Poppins"/>
              </a:rPr>
              <a:t>MARKET SIZE</a:t>
            </a:r>
          </a:p>
          <a:p>
            <a:pPr algn="ctr">
              <a:lnSpc>
                <a:spcPts val="6768"/>
              </a:lnSpc>
              <a:spcBef>
                <a:spcPct val="0"/>
              </a:spcBef>
            </a:pPr>
            <a:r>
              <a:rPr lang="en-US" sz="4834">
                <a:solidFill>
                  <a:srgbClr val="FFFFFF"/>
                </a:solidFill>
                <a:latin typeface="Poppins"/>
              </a:rPr>
              <a:t>USD 202515.2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26444" b="0"/>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862156" y="3697223"/>
            <a:ext cx="8786398" cy="3772451"/>
            <a:chExt cx="8564178" cy="3677041"/>
          </a:xfrm>
        </p:grpSpPr>
        <p:sp>
          <p:nvSpPr>
            <p:cNvPr id="7" name="Freeform 7"/>
            <p:cNvSpPr/>
            <p:nvPr/>
          </p:nvSpPr>
          <p:spPr>
            <a:xfrm>
              <a:off x="0" y="0"/>
              <a:ext cx="8564179" cy="3677041"/>
            </a:xfrm>
            <a:custGeom>
              <a:rect l="l" t="t" r="r" b="b"/>
              <a:pathLst>
                <a:path w="8564179" h="3677041">
                  <a:moveTo>
                    <a:pt x="8439718" y="3677041"/>
                  </a:moveTo>
                  <a:lnTo>
                    <a:pt x="124460" y="3677041"/>
                  </a:lnTo>
                  <a:cubicBezTo>
                    <a:pt x="55880" y="3677041"/>
                    <a:pt x="0" y="3621161"/>
                    <a:pt x="0" y="3552581"/>
                  </a:cubicBezTo>
                  <a:lnTo>
                    <a:pt x="0" y="124460"/>
                  </a:lnTo>
                  <a:cubicBezTo>
                    <a:pt x="0" y="55880"/>
                    <a:pt x="55880" y="0"/>
                    <a:pt x="124460" y="0"/>
                  </a:cubicBezTo>
                  <a:lnTo>
                    <a:pt x="8439719" y="0"/>
                  </a:lnTo>
                  <a:cubicBezTo>
                    <a:pt x="8508298" y="0"/>
                    <a:pt x="8564179" y="55880"/>
                    <a:pt x="8564179" y="124460"/>
                  </a:cubicBezTo>
                  <a:lnTo>
                    <a:pt x="8564179" y="3552581"/>
                  </a:lnTo>
                  <a:cubicBezTo>
                    <a:pt x="8564179" y="3621161"/>
                    <a:pt x="8508298" y="3677041"/>
                    <a:pt x="8439719" y="3677041"/>
                  </a:cubicBezTo>
                  <a:close/>
                </a:path>
              </a:pathLst>
            </a:custGeom>
            <a:solidFill>
              <a:srgbClr val="000000"/>
            </a:solidFill>
          </p:spPr>
          <p:txBody>
            <a:bodyPr/>
            <a:lstStyle/>
            <a:p/>
          </p:txBody>
        </p:sp>
      </p:grpSp>
      <p:grpSp>
        <p:nvGrpSpPr>
          <p:cNvPr id="8" name="Group 8"/>
          <p:cNvGrpSpPr/>
          <p:nvPr/>
        </p:nvGrpSpPr>
        <p:grpSpPr>
          <a:xfrm rot="5400000">
            <a:off x="1722673" y="3252230"/>
            <a:ext cx="1055290" cy="4500635"/>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0" name="TextBox 10"/>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1" name="TextBox 11"/>
          <p:cNvSpPr txBox="1"/>
          <p:nvPr/>
        </p:nvSpPr>
        <p:spPr>
          <a:xfrm>
            <a:off x="4674522" y="4132620"/>
            <a:ext cx="6688498" cy="3016657"/>
          </a:xfrm>
          <a:prstGeom prst="rect">
            <a:avLst/>
          </a:prstGeom>
        </p:spPr>
        <p:txBody>
          <a:bodyPr lIns="0" tIns="0" rIns="0" bIns="0" rtlCol="0" anchor="t">
            <a:spAutoFit/>
          </a:bodyPr>
          <a:lstStyle/>
          <a:p>
            <a:pPr>
              <a:lnSpc>
                <a:spcPts val="4797"/>
              </a:lnSpc>
            </a:pPr>
            <a:r>
              <a:rPr lang="en-US" sz="3426">
                <a:solidFill>
                  <a:srgbClr val="FFFFFF"/>
                </a:solidFill>
                <a:latin typeface="Montserrat"/>
              </a:rPr>
              <a:t>Hardrock mining is prevalent in regions with significant gold deposits contained within quartz veins or other solid structure</a:t>
            </a:r>
          </a:p>
        </p:txBody>
      </p:sp>
      <p:sp>
        <p:nvSpPr>
          <p:cNvPr id="12" name="TextBox 12"/>
          <p:cNvSpPr txBox="1"/>
          <p:nvPr/>
        </p:nvSpPr>
        <p:spPr>
          <a:xfrm>
            <a:off x="381655" y="5066206"/>
            <a:ext cx="3861432" cy="929833"/>
          </a:xfrm>
          <a:prstGeom prst="rect">
            <a:avLst/>
          </a:prstGeom>
        </p:spPr>
        <p:txBody>
          <a:bodyPr lIns="0" tIns="0" rIns="0" bIns="0" rtlCol="0" anchor="t">
            <a:spAutoFit/>
          </a:bodyPr>
          <a:lstStyle/>
          <a:p>
            <a:pPr algn="ctr">
              <a:lnSpc>
                <a:spcPts val="3617"/>
              </a:lnSpc>
            </a:pPr>
            <a:r>
              <a:rPr lang="en-US" sz="3581">
                <a:solidFill>
                  <a:srgbClr val="43B4BE"/>
                </a:solidFill>
                <a:latin typeface="Montserrat Classic"/>
              </a:rPr>
              <a:t>Mining Method Segment</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319966"/>
            <a:ext cx="10852689" cy="8967034"/>
          </a:xfrm>
          <a:custGeom>
            <a:rect l="l" t="t" r="r" b="b"/>
            <a:pathLst>
              <a:path w="10852689" h="8967034">
                <a:moveTo>
                  <a:pt x="0" y="0"/>
                </a:moveTo>
                <a:lnTo>
                  <a:pt x="10852689" y="0"/>
                </a:lnTo>
                <a:lnTo>
                  <a:pt x="10852689" y="8967034"/>
                </a:lnTo>
                <a:lnTo>
                  <a:pt x="0" y="896703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9961488" y="5363560"/>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 28%</a:t>
            </a:r>
          </a:p>
        </p:txBody>
      </p:sp>
      <p:sp>
        <p:nvSpPr>
          <p:cNvPr id="4" name="TextBox 4"/>
          <p:cNvSpPr txBox="1"/>
          <p:nvPr/>
        </p:nvSpPr>
        <p:spPr>
          <a:xfrm>
            <a:off x="135983" y="280669"/>
            <a:ext cx="18016034" cy="854076"/>
          </a:xfrm>
          <a:prstGeom prst="rect">
            <a:avLst/>
          </a:prstGeom>
        </p:spPr>
        <p:txBody>
          <a:bodyPr lIns="0" tIns="0" rIns="0" bIns="0" rtlCol="0" anchor="t">
            <a:spAutoFit/>
          </a:bodyPr>
          <a:lstStyle/>
          <a:p>
            <a:pPr algn="ctr">
              <a:lnSpc>
                <a:spcPts val="6999"/>
              </a:lnSpc>
              <a:spcBef>
                <a:spcPct val="0"/>
              </a:spcBef>
            </a:pPr>
            <a:r>
              <a:rPr lang="en-US" sz="4999" spc="159">
                <a:solidFill>
                  <a:srgbClr val="000000"/>
                </a:solidFill>
                <a:latin typeface="Canva Sans"/>
              </a:rPr>
              <a:t>Global Gold Mining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4836601" y="5354498"/>
            <a:ext cx="9584840" cy="3323397"/>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5D2408"/>
            </a:solidFill>
          </p:spPr>
          <p:txBody>
            <a:bodyPr/>
            <a:lstStyle/>
            <a:p/>
          </p:txBody>
        </p:sp>
      </p:grpSp>
      <p:grpSp>
        <p:nvGrpSpPr>
          <p:cNvPr id="5" name="Group 5"/>
          <p:cNvGrpSpPr/>
          <p:nvPr/>
        </p:nvGrpSpPr>
        <p:grpSpPr>
          <a:xfrm>
            <a:off x="4836601" y="1655912"/>
            <a:ext cx="9584840" cy="3336709"/>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000000"/>
            </a:solidFill>
          </p:spPr>
          <p:txBody>
            <a:bodyPr/>
            <a:lstStyle/>
            <a:p/>
          </p:txBody>
        </p:sp>
      </p:grpSp>
      <p:grpSp>
        <p:nvGrpSpPr>
          <p:cNvPr id="7" name="Group 7"/>
          <p:cNvGrpSpPr/>
          <p:nvPr/>
        </p:nvGrpSpPr>
        <p:grpSpPr>
          <a:xfrm>
            <a:off x="3322527" y="2214518"/>
            <a:ext cx="2745231" cy="2231380"/>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5D2408"/>
            </a:solidFill>
          </p:spPr>
          <p:txBody>
            <a:bodyPr/>
            <a:lstStyle/>
            <a:p/>
          </p:txBody>
        </p:sp>
      </p:grpSp>
      <p:grpSp>
        <p:nvGrpSpPr>
          <p:cNvPr id="9" name="Group 9"/>
          <p:cNvGrpSpPr/>
          <p:nvPr/>
        </p:nvGrpSpPr>
        <p:grpSpPr>
          <a:xfrm>
            <a:off x="3322527" y="5928554"/>
            <a:ext cx="2745231" cy="2231380"/>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solidFill>
          </p:spPr>
          <p:txBody>
            <a:bodyPr/>
            <a:lstStyle/>
            <a:p/>
          </p:txBody>
        </p:sp>
      </p:grpSp>
      <p:grpSp>
        <p:nvGrpSpPr>
          <p:cNvPr id="11" name="Group 11"/>
          <p:cNvGrpSpPr>
            <a:grpSpLocks noChangeAspect="1"/>
          </p:cNvGrpSpPr>
          <p:nvPr/>
        </p:nvGrpSpPr>
        <p:grpSpPr>
          <a:xfrm rot="5400000">
            <a:off x="5937772" y="3007283"/>
            <a:ext cx="745786" cy="645850"/>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5D2408"/>
            </a:solidFill>
          </p:spPr>
          <p:txBody>
            <a:bodyPr/>
            <a:lstStyle/>
            <a:p/>
          </p:txBody>
        </p:sp>
      </p:grpSp>
      <p:grpSp>
        <p:nvGrpSpPr>
          <p:cNvPr id="13" name="Group 13"/>
          <p:cNvGrpSpPr>
            <a:grpSpLocks noChangeAspect="1"/>
          </p:cNvGrpSpPr>
          <p:nvPr/>
        </p:nvGrpSpPr>
        <p:grpSpPr>
          <a:xfrm rot="5400000">
            <a:off x="5937772" y="6721319"/>
            <a:ext cx="745786" cy="645850"/>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solidFill>
          </p:spPr>
          <p:txBody>
            <a:bodyPr/>
            <a:lstStyle/>
            <a:p/>
          </p:txBody>
        </p:sp>
      </p:grpSp>
      <p:sp>
        <p:nvSpPr>
          <p:cNvPr id="15" name="TextBox 15"/>
          <p:cNvSpPr txBox="1"/>
          <p:nvPr/>
        </p:nvSpPr>
        <p:spPr>
          <a:xfrm>
            <a:off x="3525425" y="3147050"/>
            <a:ext cx="2462316"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Drivers</a:t>
            </a:r>
          </a:p>
        </p:txBody>
      </p:sp>
      <p:sp>
        <p:nvSpPr>
          <p:cNvPr id="16" name="TextBox 16"/>
          <p:cNvSpPr txBox="1"/>
          <p:nvPr/>
        </p:nvSpPr>
        <p:spPr>
          <a:xfrm>
            <a:off x="3322527" y="6768037"/>
            <a:ext cx="3028147"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Restraints</a:t>
            </a:r>
          </a:p>
        </p:txBody>
      </p:sp>
      <p:sp>
        <p:nvSpPr>
          <p:cNvPr id="17" name="TextBox 17"/>
          <p:cNvSpPr txBox="1"/>
          <p:nvPr/>
        </p:nvSpPr>
        <p:spPr>
          <a:xfrm>
            <a:off x="6925233" y="2553921"/>
            <a:ext cx="7362650" cy="1600200"/>
          </a:xfrm>
          <a:prstGeom prst="rect">
            <a:avLst/>
          </a:prstGeom>
        </p:spPr>
        <p:txBody>
          <a:bodyPr lIns="0" tIns="0" rIns="0" bIns="0" rtlCol="0" anchor="t">
            <a:spAutoFit/>
          </a:bodyPr>
          <a:lstStyle/>
          <a:p>
            <a:pPr>
              <a:lnSpc>
                <a:spcPts val="4199"/>
              </a:lnSpc>
            </a:pPr>
            <a:r>
              <a:rPr lang="en-US" sz="3999" spc="127">
                <a:solidFill>
                  <a:srgbClr val="FFFFFF"/>
                </a:solidFill>
                <a:latin typeface="Barlow"/>
              </a:rPr>
              <a:t>Global Economic Conditions and Gold Prices to Provide Viable Market Output</a:t>
            </a:r>
          </a:p>
        </p:txBody>
      </p:sp>
      <p:sp>
        <p:nvSpPr>
          <p:cNvPr id="18" name="TextBox 18"/>
          <p:cNvSpPr txBox="1"/>
          <p:nvPr/>
        </p:nvSpPr>
        <p:spPr>
          <a:xfrm>
            <a:off x="6925233" y="6124147"/>
            <a:ext cx="7071007" cy="1638300"/>
          </a:xfrm>
          <a:prstGeom prst="rect">
            <a:avLst/>
          </a:prstGeom>
        </p:spPr>
        <p:txBody>
          <a:bodyPr lIns="0" tIns="0" rIns="0" bIns="0" rtlCol="0" anchor="t">
            <a:spAutoFit/>
          </a:bodyPr>
          <a:lstStyle/>
          <a:p>
            <a:pPr>
              <a:lnSpc>
                <a:spcPts val="4200"/>
              </a:lnSpc>
            </a:pPr>
            <a:r>
              <a:rPr lang="en-US" sz="4000" spc="128">
                <a:solidFill>
                  <a:srgbClr val="FFFFFF"/>
                </a:solidFill>
                <a:latin typeface="Barlow"/>
              </a:rPr>
              <a:t>Technological Advancements in Exploration to Propel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txBody>
          <a:bodyPr/>
          <a:lstStyle/>
          <a:p/>
        </p:txBody>
      </p:sp>
      <p:grpSp>
        <p:nvGrpSpPr>
          <p:cNvPr id="3" name="Group 3"/>
          <p:cNvGrpSpPr/>
          <p:nvPr/>
        </p:nvGrpSpPr>
        <p:grpSpPr>
          <a:xfrm>
            <a:off x="1028700" y="1055203"/>
            <a:ext cx="16230600" cy="8203097"/>
            <a:chExt cx="4274726" cy="2160487"/>
          </a:xfrm>
        </p:grpSpPr>
        <p:sp>
          <p:nvSpPr>
            <p:cNvPr id="4" name="Freeform 4"/>
            <p:cNvSpPr/>
            <p:nvPr/>
          </p:nvSpPr>
          <p:spPr>
            <a:xfrm>
              <a:off x="0" y="0"/>
              <a:ext cx="4274726" cy="2160487"/>
            </a:xfrm>
            <a:custGeom>
              <a:rect l="l" t="t" r="r" b="b"/>
              <a:pathLst>
                <a:path w="4274726" h="2160487">
                  <a:moveTo>
                    <a:pt x="0" y="0"/>
                  </a:moveTo>
                  <a:lnTo>
                    <a:pt x="4274726" y="0"/>
                  </a:lnTo>
                  <a:lnTo>
                    <a:pt x="4274726" y="2160487"/>
                  </a:lnTo>
                  <a:lnTo>
                    <a:pt x="0" y="2160487"/>
                  </a:lnTo>
                  <a:close/>
                </a:path>
              </a:pathLst>
            </a:custGeom>
            <a:solidFill>
              <a:srgbClr val="000000">
                <a:alpha val="74902"/>
              </a:srgbClr>
            </a:solidFill>
          </p:spPr>
          <p:txBody>
            <a:bodyPr/>
            <a:lstStyle/>
            <a:p/>
          </p:txBody>
        </p:sp>
        <p:sp>
          <p:nvSpPr>
            <p:cNvPr id="5" name="TextBox 5"/>
            <p:cNvSpPr txBox="1"/>
            <p:nvPr/>
          </p:nvSpPr>
          <p:spPr>
            <a:xfrm>
              <a:off x="0" y="-38100"/>
              <a:ext cx="4274726" cy="2198587"/>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199548" y="2514136"/>
            <a:ext cx="15888903" cy="5981065"/>
          </a:xfrm>
          <a:prstGeom prst="rect">
            <a:avLst/>
          </a:prstGeom>
        </p:spPr>
        <p:txBody>
          <a:bodyPr lIns="0" tIns="0" rIns="0" bIns="0" rtlCol="0" anchor="t">
            <a:spAutoFit/>
          </a:bodyPr>
          <a:lstStyle/>
          <a:p>
            <a:pPr marL="734058" lvl="1" indent="-367029">
              <a:lnSpc>
                <a:spcPts val="4759"/>
              </a:lnSpc>
              <a:buFont typeface="Arial"/>
              <a:buChar char="•"/>
            </a:pPr>
            <a:r>
              <a:rPr lang="en-US" sz="3399">
                <a:solidFill>
                  <a:srgbClr val="FFFFFF"/>
                </a:solidFill>
                <a:latin typeface="Montserrat"/>
              </a:rPr>
              <a:t>The Global Gold Mining Market is witnessing significant growth in the near future.</a:t>
            </a:r>
          </a:p>
          <a:p>
            <a:pPr marL="734058" lvl="1" indent="-367029">
              <a:lnSpc>
                <a:spcPts val="4759"/>
              </a:lnSpc>
              <a:buFont typeface="Arial"/>
              <a:buChar char="•"/>
            </a:pPr>
            <a:r>
              <a:rPr lang="en-US" sz="3399">
                <a:solidFill>
                  <a:srgbClr val="FFFFFF"/>
                </a:solidFill>
                <a:latin typeface="Montserrat"/>
              </a:rPr>
              <a:t>Hardrock mining is prevalent in regions with significant gold deposits contained within quartz veins or other solid structures. </a:t>
            </a:r>
          </a:p>
          <a:p>
            <a:pPr marL="734058" lvl="1" indent="-367029">
              <a:lnSpc>
                <a:spcPts val="4759"/>
              </a:lnSpc>
              <a:buFont typeface="Arial"/>
              <a:buChar char="•"/>
            </a:pPr>
            <a:r>
              <a:rPr lang="en-US" sz="3399">
                <a:solidFill>
                  <a:srgbClr val="FFFFFF"/>
                </a:solidFill>
                <a:latin typeface="Montserrat"/>
              </a:rPr>
              <a:t>Placer Mining emerges as the fastest-growing category in the Gold Mining market. </a:t>
            </a:r>
          </a:p>
          <a:p>
            <a:pPr marL="734058" lvl="1" indent="-367029">
              <a:lnSpc>
                <a:spcPts val="4759"/>
              </a:lnSpc>
              <a:buFont typeface="Arial"/>
              <a:buChar char="•"/>
            </a:pPr>
            <a:r>
              <a:rPr lang="en-US" sz="3399">
                <a:solidFill>
                  <a:srgbClr val="FFFFFF"/>
                </a:solidFill>
                <a:latin typeface="Montserrat"/>
              </a:rPr>
              <a:t>Gold has long been considered a safe-haven asset and a store of value, especially during times of economic uncertainty. Investors often turn to gold as a hedge against inflation, currency fluctuations, and geopolitical risks.</a:t>
            </a:r>
          </a:p>
        </p:txBody>
      </p:sp>
      <p:sp>
        <p:nvSpPr>
          <p:cNvPr id="7" name="TextBox 7"/>
          <p:cNvSpPr txBox="1"/>
          <p:nvPr/>
        </p:nvSpPr>
        <p:spPr>
          <a:xfrm>
            <a:off x="4522848" y="1366408"/>
            <a:ext cx="9242305" cy="832485"/>
          </a:xfrm>
          <a:prstGeom prst="rect">
            <a:avLst/>
          </a:prstGeom>
        </p:spPr>
        <p:txBody>
          <a:bodyPr lIns="0" tIns="0" rIns="0" bIns="0" rtlCol="0" anchor="t">
            <a:spAutoFit/>
          </a:bodyPr>
          <a:lstStyle/>
          <a:p>
            <a:pPr algn="ctr">
              <a:lnSpc>
                <a:spcPts val="6419"/>
              </a:lnSpc>
            </a:pPr>
            <a:r>
              <a:rPr lang="en-US" sz="5999">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8982255" y="1880454"/>
            <a:ext cx="3489715" cy="2407903"/>
          </a:xfrm>
          <a:custGeom>
            <a:rect l="l" t="t" r="r" b="b"/>
            <a:pathLst>
              <a:path w="3489715" h="2407903">
                <a:moveTo>
                  <a:pt x="0" y="0"/>
                </a:moveTo>
                <a:lnTo>
                  <a:pt x="3489715" y="0"/>
                </a:lnTo>
                <a:lnTo>
                  <a:pt x="3489715" y="2407903"/>
                </a:lnTo>
                <a:lnTo>
                  <a:pt x="0" y="2407903"/>
                </a:lnTo>
                <a:lnTo>
                  <a:pt x="0" y="0"/>
                </a:lnTo>
                <a:close/>
              </a:path>
            </a:pathLst>
          </a:custGeom>
          <a:blipFill>
            <a:blip r:embed="rId2"/>
            <a:stretch>
              <a:fillRect/>
            </a:stretch>
          </a:blipFill>
        </p:spPr>
        <p:txBody>
          <a:bodyPr/>
          <a:lstStyle/>
          <a:p/>
        </p:txBody>
      </p:sp>
      <p:sp>
        <p:nvSpPr>
          <p:cNvPr id="3" name="Freeform 3"/>
          <p:cNvSpPr/>
          <p:nvPr/>
        </p:nvSpPr>
        <p:spPr>
          <a:xfrm>
            <a:off x="0" y="448762"/>
            <a:ext cx="8250312" cy="9838238"/>
          </a:xfrm>
          <a:custGeom>
            <a:rect l="l" t="t" r="r" b="b"/>
            <a:pathLst>
              <a:path w="8250312" h="9838238">
                <a:moveTo>
                  <a:pt x="0" y="0"/>
                </a:moveTo>
                <a:lnTo>
                  <a:pt x="8250312" y="0"/>
                </a:lnTo>
                <a:lnTo>
                  <a:pt x="8250312" y="9838238"/>
                </a:lnTo>
                <a:lnTo>
                  <a:pt x="0" y="9838238"/>
                </a:lnTo>
                <a:lnTo>
                  <a:pt x="0" y="0"/>
                </a:lnTo>
                <a:close/>
              </a:path>
            </a:pathLst>
          </a:custGeom>
          <a:blipFill>
            <a:blip r:embed="rId3"/>
            <a:stretch>
              <a:fillRect t="-4561" r="-121757" b="0"/>
            </a:stretch>
          </a:blipFill>
        </p:spPr>
        <p:txBody>
          <a:bodyPr/>
          <a:lstStyle/>
          <a:p/>
        </p:txBody>
      </p:sp>
      <p:sp>
        <p:nvSpPr>
          <p:cNvPr id="4" name="Freeform 4"/>
          <p:cNvSpPr/>
          <p:nvPr/>
        </p:nvSpPr>
        <p:spPr>
          <a:xfrm>
            <a:off x="13762233" y="1743193"/>
            <a:ext cx="3497067" cy="2236621"/>
          </a:xfrm>
          <a:custGeom>
            <a:rect l="l" t="t" r="r" b="b"/>
            <a:pathLst>
              <a:path w="3497067" h="2236621">
                <a:moveTo>
                  <a:pt x="0" y="0"/>
                </a:moveTo>
                <a:lnTo>
                  <a:pt x="3497067" y="0"/>
                </a:lnTo>
                <a:lnTo>
                  <a:pt x="3497067" y="2236621"/>
                </a:lnTo>
                <a:lnTo>
                  <a:pt x="0" y="2236621"/>
                </a:lnTo>
                <a:lnTo>
                  <a:pt x="0" y="0"/>
                </a:lnTo>
                <a:close/>
              </a:path>
            </a:pathLst>
          </a:custGeom>
          <a:blipFill>
            <a:blip r:embed="rId4"/>
            <a:stretch>
              <a:fillRect/>
            </a:stretch>
          </a:blipFill>
        </p:spPr>
        <p:txBody>
          <a:bodyPr/>
          <a:lstStyle/>
          <a:p/>
        </p:txBody>
      </p:sp>
      <p:sp>
        <p:nvSpPr>
          <p:cNvPr id="5" name="Freeform 5"/>
          <p:cNvSpPr/>
          <p:nvPr/>
        </p:nvSpPr>
        <p:spPr>
          <a:xfrm>
            <a:off x="8145717" y="4498151"/>
            <a:ext cx="5162791" cy="1290698"/>
          </a:xfrm>
          <a:custGeom>
            <a:rect l="l" t="t" r="r" b="b"/>
            <a:pathLst>
              <a:path w="5162791" h="1290698">
                <a:moveTo>
                  <a:pt x="0" y="0"/>
                </a:moveTo>
                <a:lnTo>
                  <a:pt x="5162791" y="0"/>
                </a:lnTo>
                <a:lnTo>
                  <a:pt x="5162791" y="1290698"/>
                </a:lnTo>
                <a:lnTo>
                  <a:pt x="0" y="1290698"/>
                </a:lnTo>
                <a:lnTo>
                  <a:pt x="0" y="0"/>
                </a:lnTo>
                <a:close/>
              </a:path>
            </a:pathLst>
          </a:custGeom>
          <a:blipFill>
            <a:blip r:embed="rId5"/>
            <a:stretch>
              <a:fillRect/>
            </a:stretch>
          </a:blipFill>
        </p:spPr>
        <p:txBody>
          <a:bodyPr/>
          <a:lstStyle/>
          <a:p/>
        </p:txBody>
      </p:sp>
      <p:sp>
        <p:nvSpPr>
          <p:cNvPr id="6" name="Freeform 6"/>
          <p:cNvSpPr/>
          <p:nvPr/>
        </p:nvSpPr>
        <p:spPr>
          <a:xfrm>
            <a:off x="13762233" y="4337196"/>
            <a:ext cx="4241424" cy="2061370"/>
          </a:xfrm>
          <a:custGeom>
            <a:rect l="l" t="t" r="r" b="b"/>
            <a:pathLst>
              <a:path w="4241424" h="2061370">
                <a:moveTo>
                  <a:pt x="0" y="0"/>
                </a:moveTo>
                <a:lnTo>
                  <a:pt x="4241425" y="0"/>
                </a:lnTo>
                <a:lnTo>
                  <a:pt x="4241425" y="2061370"/>
                </a:lnTo>
                <a:lnTo>
                  <a:pt x="0" y="2061370"/>
                </a:lnTo>
                <a:lnTo>
                  <a:pt x="0" y="0"/>
                </a:lnTo>
                <a:close/>
              </a:path>
            </a:pathLst>
          </a:custGeom>
          <a:blipFill>
            <a:blip r:embed="rId6"/>
            <a:stretch>
              <a:fillRect/>
            </a:stretch>
          </a:blipFill>
        </p:spPr>
        <p:txBody>
          <a:bodyPr/>
          <a:lstStyle/>
          <a:p/>
        </p:txBody>
      </p:sp>
      <p:sp>
        <p:nvSpPr>
          <p:cNvPr id="7" name="Freeform 7"/>
          <p:cNvSpPr/>
          <p:nvPr/>
        </p:nvSpPr>
        <p:spPr>
          <a:xfrm>
            <a:off x="8467177" y="5766635"/>
            <a:ext cx="3805016" cy="1959583"/>
          </a:xfrm>
          <a:custGeom>
            <a:rect l="l" t="t" r="r" b="b"/>
            <a:pathLst>
              <a:path w="3805015" h="1959582">
                <a:moveTo>
                  <a:pt x="0" y="0"/>
                </a:moveTo>
                <a:lnTo>
                  <a:pt x="3805015" y="0"/>
                </a:lnTo>
                <a:lnTo>
                  <a:pt x="3805015" y="1959583"/>
                </a:lnTo>
                <a:lnTo>
                  <a:pt x="0" y="1959583"/>
                </a:lnTo>
                <a:lnTo>
                  <a:pt x="0" y="0"/>
                </a:lnTo>
                <a:close/>
              </a:path>
            </a:pathLst>
          </a:custGeom>
          <a:blipFill>
            <a:blip r:embed="rId7"/>
            <a:stretch>
              <a:fillRect/>
            </a:stretch>
          </a:blipFill>
        </p:spPr>
        <p:txBody>
          <a:bodyPr/>
          <a:lstStyle/>
          <a:p/>
        </p:txBody>
      </p:sp>
      <p:sp>
        <p:nvSpPr>
          <p:cNvPr id="8" name="Freeform 8"/>
          <p:cNvSpPr/>
          <p:nvPr/>
        </p:nvSpPr>
        <p:spPr>
          <a:xfrm>
            <a:off x="13308509" y="6760516"/>
            <a:ext cx="4404517" cy="1679222"/>
          </a:xfrm>
          <a:custGeom>
            <a:rect l="l" t="t" r="r" b="b"/>
            <a:pathLst>
              <a:path w="4404517" h="1679221">
                <a:moveTo>
                  <a:pt x="0" y="0"/>
                </a:moveTo>
                <a:lnTo>
                  <a:pt x="4404517" y="0"/>
                </a:lnTo>
                <a:lnTo>
                  <a:pt x="4404517" y="1679222"/>
                </a:lnTo>
                <a:lnTo>
                  <a:pt x="0" y="1679222"/>
                </a:lnTo>
                <a:lnTo>
                  <a:pt x="0" y="0"/>
                </a:lnTo>
                <a:close/>
              </a:path>
            </a:pathLst>
          </a:custGeom>
          <a:blipFill>
            <a:blip r:embed="rId8"/>
            <a:stretch>
              <a:fillRect/>
            </a:stretch>
          </a:blipFill>
        </p:spPr>
        <p:txBody>
          <a:bodyPr/>
          <a:lstStyle/>
          <a:p/>
        </p:txBody>
      </p:sp>
      <p:sp>
        <p:nvSpPr>
          <p:cNvPr id="9" name="Freeform 9"/>
          <p:cNvSpPr/>
          <p:nvPr/>
        </p:nvSpPr>
        <p:spPr>
          <a:xfrm>
            <a:off x="6605979" y="8250161"/>
            <a:ext cx="4333238" cy="1639408"/>
          </a:xfrm>
          <a:custGeom>
            <a:rect l="l" t="t" r="r" b="b"/>
            <a:pathLst>
              <a:path w="4333238" h="1639408">
                <a:moveTo>
                  <a:pt x="0" y="0"/>
                </a:moveTo>
                <a:lnTo>
                  <a:pt x="4333238" y="0"/>
                </a:lnTo>
                <a:lnTo>
                  <a:pt x="4333238" y="1639408"/>
                </a:lnTo>
                <a:lnTo>
                  <a:pt x="0" y="1639408"/>
                </a:lnTo>
                <a:lnTo>
                  <a:pt x="0" y="0"/>
                </a:lnTo>
                <a:close/>
              </a:path>
            </a:pathLst>
          </a:custGeom>
          <a:blipFill>
            <a:blip r:embed="rId9"/>
            <a:stretch>
              <a:fillRect/>
            </a:stretch>
          </a:blipFill>
        </p:spPr>
        <p:txBody>
          <a:bodyPr/>
          <a:lstStyle/>
          <a:p/>
        </p:txBody>
      </p:sp>
      <p:sp>
        <p:nvSpPr>
          <p:cNvPr id="10" name="Freeform 10"/>
          <p:cNvSpPr/>
          <p:nvPr/>
        </p:nvSpPr>
        <p:spPr>
          <a:xfrm>
            <a:off x="11701923" y="9069865"/>
            <a:ext cx="6011101" cy="693781"/>
          </a:xfrm>
          <a:custGeom>
            <a:rect l="l" t="t" r="r" b="b"/>
            <a:pathLst>
              <a:path w="6011101" h="693781">
                <a:moveTo>
                  <a:pt x="0" y="0"/>
                </a:moveTo>
                <a:lnTo>
                  <a:pt x="6011102" y="0"/>
                </a:lnTo>
                <a:lnTo>
                  <a:pt x="6011102" y="693781"/>
                </a:lnTo>
                <a:lnTo>
                  <a:pt x="0" y="693781"/>
                </a:lnTo>
                <a:lnTo>
                  <a:pt x="0" y="0"/>
                </a:lnTo>
                <a:close/>
              </a:path>
            </a:pathLst>
          </a:custGeom>
          <a:blipFill>
            <a:blip r:embed="rId10"/>
            <a:stretch>
              <a:fillRect/>
            </a:stretch>
          </a:blipFill>
        </p:spPr>
        <p:txBody>
          <a:bodyPr/>
          <a:lstStyle/>
          <a:p/>
        </p:txBody>
      </p:sp>
      <p:sp>
        <p:nvSpPr>
          <p:cNvPr id="11" name="TextBox 11"/>
          <p:cNvSpPr txBox="1"/>
          <p:nvPr/>
        </p:nvSpPr>
        <p:spPr>
          <a:xfrm>
            <a:off x="9232585" y="648787"/>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mvufvcww"/>
              </a:rPr>
              <a:t>https://tinyurl.com/mvufvcww</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39</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Gold Mining Market Report 2024</dc:title>
  <cp:lastModifiedBy>decipher market</cp:lastModifiedBy>
  <cp:revision>2</cp:revision>
  <dcterms:created xsi:type="dcterms:W3CDTF">2006-08-16T00:00:00Z</dcterms:created>
  <dcterms:modified xsi:type="dcterms:W3CDTF">2024-04-17T09:41:50Z</dcterms:modified>
</cp:coreProperties>
</file>