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Canva Sans Bold" panose="020B0604020202020204" charset="0"/>
      <p:regular r:id="rId13"/>
    </p:embeddedFont>
    <p:embeddedFont>
      <p:font typeface="Poppins" panose="00000500000000000000" pitchFamily="2" charset="0"/>
      <p:regular r:id="rId14"/>
    </p:embeddedFont>
    <p:embeddedFont>
      <p:font typeface="Poppins Bold" panose="00000800000000000000" charset="0"/>
      <p:regular r:id="rId15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hyperlink" Target="https://tinyurl.com/39cwcbp4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500" t="27913" r="38480" b="26406"/>
          <a:stretch>
            <a:fillRect/>
          </a:stretch>
        </p:blipFill>
        <p:spPr>
          <a:xfrm>
            <a:off x="0" y="71252"/>
            <a:ext cx="1864499" cy="191489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59078" y="4595682"/>
            <a:ext cx="14014121" cy="275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4"/>
              </a:lnSpc>
            </a:pPr>
            <a:r>
              <a:rPr lang="en-US" sz="7600">
                <a:solidFill>
                  <a:srgbClr val="000000"/>
                </a:solidFill>
                <a:latin typeface="Canva Sans"/>
              </a:rPr>
              <a:t>GOCHUJANG</a:t>
            </a:r>
          </a:p>
          <a:p>
            <a:pPr algn="l">
              <a:lnSpc>
                <a:spcPts val="7144"/>
              </a:lnSpc>
            </a:pPr>
            <a:r>
              <a:rPr lang="en-US" sz="7600">
                <a:solidFill>
                  <a:srgbClr val="000000"/>
                </a:solidFill>
                <a:latin typeface="Canva Sans"/>
              </a:rPr>
              <a:t>MARKET REPORT </a:t>
            </a:r>
          </a:p>
          <a:p>
            <a:pPr algn="l">
              <a:lnSpc>
                <a:spcPts val="7144"/>
              </a:lnSpc>
            </a:pPr>
            <a:r>
              <a:rPr lang="en-US" sz="7600">
                <a:solidFill>
                  <a:srgbClr val="000000"/>
                </a:solidFill>
                <a:latin typeface="Canva Sans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389079" y="9723121"/>
            <a:ext cx="10027118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</a:rPr>
              <a:t>Qualitative Analysis + Quantitative 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06" b="-541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78418" y="1749034"/>
            <a:ext cx="16236544" cy="7509266"/>
            <a:chExt cx="4276291" cy="19777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1977749"/>
            </a:xfrm>
            <a:custGeom>
              <a:rect l="l" t="t" r="r" b="b"/>
              <a:pathLst>
                <a:path w="4276291" h="1977749">
                  <a:moveTo>
                    <a:pt x="0" y="0"/>
                  </a:moveTo>
                  <a:lnTo>
                    <a:pt x="4276291" y="0"/>
                  </a:lnTo>
                  <a:lnTo>
                    <a:pt x="4276291" y="1977749"/>
                  </a:lnTo>
                  <a:lnTo>
                    <a:pt x="0" y="1977749"/>
                  </a:lnTo>
                  <a:close/>
                </a:path>
              </a:pathLst>
            </a:custGeom>
            <a:solidFill>
              <a:srgbClr val="000000">
                <a:alpha val="66667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2025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5243" b="29571"/>
          <a:stretch>
            <a:fillRect/>
          </a:stretch>
        </p:blipFill>
        <p:spPr>
          <a:xfrm>
            <a:off x="773038" y="692505"/>
            <a:ext cx="2398521" cy="216185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622208" y="3353941"/>
            <a:ext cx="15548966" cy="539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Canva Sans"/>
              </a:rPr>
              <a:t>The global commerce and consumption of Gochujang, a fermented Korean chili paste known for its unique flavor profile of spice, sweetness, and savoryness, is referred to as the "Gochujang market." A common ingredient in Korean cooking, gochujang is used in bibimbap, bulgogi, and tteokbokki, among other meals. Because of its widespread appeal, there is a booming global market. The market includes channels for manufacturing, distribution, and consumption, such as conventional brick-and-mortar stores, internet merchants, and eateries. The global demand for bold and spicy tastes has led to a notable expansion and diversification of the Gochujang market, which now offers a wide range of product formulas and package sizes to suit different consumer tastes and culinary uses.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32786" y="2021872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034" b="-2632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5634" y="4267745"/>
            <a:ext cx="9126982" cy="2646101"/>
            <a:chExt cx="917530" cy="266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7530" cy="266011"/>
            </a:xfrm>
            <a:custGeom>
              <a:rect l="l" t="t" r="r" b="b"/>
              <a:pathLst>
                <a:path w="917530" h="266011">
                  <a:moveTo>
                    <a:pt x="0" y="0"/>
                  </a:moveTo>
                  <a:lnTo>
                    <a:pt x="917530" y="0"/>
                  </a:lnTo>
                  <a:lnTo>
                    <a:pt x="917530" y="266011"/>
                  </a:lnTo>
                  <a:lnTo>
                    <a:pt x="0" y="266011"/>
                  </a:lnTo>
                  <a:close/>
                </a:path>
              </a:pathLst>
            </a:custGeom>
            <a:solidFill>
              <a:srgbClr val="653429">
                <a:alpha val="8078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17530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14422" y="4643116"/>
            <a:ext cx="2128832" cy="2126171"/>
          </a:xfrm>
          <a:custGeom>
            <a:rect l="l" t="t" r="r" b="b"/>
            <a:pathLst>
              <a:path w="2128832" h="2126171">
                <a:moveTo>
                  <a:pt x="0" y="0"/>
                </a:moveTo>
                <a:lnTo>
                  <a:pt x="2128832" y="0"/>
                </a:lnTo>
                <a:lnTo>
                  <a:pt x="2128832" y="2126171"/>
                </a:lnTo>
                <a:lnTo>
                  <a:pt x="0" y="2126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38731" y="4542055"/>
            <a:ext cx="2097480" cy="209748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823" b="26949"/>
          <a:stretch>
            <a:fillRect/>
          </a:stretch>
        </p:blipFill>
        <p:spPr>
          <a:xfrm>
            <a:off x="17018" y="-4220"/>
            <a:ext cx="1891990" cy="206584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45281" y="5211226"/>
            <a:ext cx="1536496" cy="116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4524">
                <a:solidFill>
                  <a:srgbClr val="1E3048"/>
                </a:solidFill>
                <a:latin typeface="Canva Sans Bold"/>
              </a:rPr>
              <a:t>2024- 2031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08692" y="4790490"/>
            <a:ext cx="5150055" cy="158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6"/>
              </a:lnSpc>
            </a:pPr>
            <a:r>
              <a:rPr lang="en-US" sz="5078">
                <a:solidFill>
                  <a:srgbClr val="FFFFFF"/>
                </a:solidFill>
                <a:latin typeface="Canva Sans"/>
              </a:rPr>
              <a:t>CAGR</a:t>
            </a:r>
          </a:p>
          <a:p>
            <a:pPr algn="ctr">
              <a:lnSpc>
                <a:spcPts val="6246"/>
              </a:lnSpc>
            </a:pPr>
            <a:r>
              <a:rPr lang="en-US" sz="5078">
                <a:solidFill>
                  <a:srgbClr val="FFFFFF"/>
                </a:solidFill>
                <a:latin typeface="Canva Sans"/>
              </a:rPr>
              <a:t>3.60%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62248" y="453444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895806" y="119258"/>
            <a:ext cx="17301600" cy="88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>
                <a:solidFill>
                  <a:srgbClr val="FFFFFF"/>
                </a:solidFill>
                <a:latin typeface="Canva Sans"/>
              </a:rPr>
              <a:t>REVENUE MARKET SHARE BY SEGMENTS 2024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-40148" y="0"/>
            <a:ext cx="1871908" cy="1916613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209428" y="3066645"/>
            <a:ext cx="6493346" cy="2703461"/>
            <a:chExt cx="8750645" cy="36432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50645" cy="3643272"/>
            </a:xfrm>
            <a:custGeom>
              <a:rect l="l" t="t" r="r" b="b"/>
              <a:pathLst>
                <a:path w="8750645" h="3643272">
                  <a:moveTo>
                    <a:pt x="8626184" y="3643272"/>
                  </a:moveTo>
                  <a:lnTo>
                    <a:pt x="124460" y="3643272"/>
                  </a:lnTo>
                  <a:cubicBezTo>
                    <a:pt x="55880" y="3643272"/>
                    <a:pt x="0" y="3587392"/>
                    <a:pt x="0" y="35188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26185" y="0"/>
                  </a:lnTo>
                  <a:cubicBezTo>
                    <a:pt x="8694765" y="0"/>
                    <a:pt x="8750645" y="55880"/>
                    <a:pt x="8750645" y="124460"/>
                  </a:cubicBezTo>
                  <a:lnTo>
                    <a:pt x="8750645" y="3518812"/>
                  </a:lnTo>
                  <a:cubicBezTo>
                    <a:pt x="8750645" y="3587392"/>
                    <a:pt x="8694765" y="3643272"/>
                    <a:pt x="8626185" y="3643272"/>
                  </a:cubicBezTo>
                  <a:close/>
                </a:path>
              </a:pathLst>
            </a:custGeom>
            <a:solidFill>
              <a:srgbClr val="4B1919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1182310" y="2841614"/>
            <a:ext cx="838632" cy="3203252"/>
            <a:chExt cx="3130550" cy="119574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209428" y="6278580"/>
            <a:ext cx="6493346" cy="2703461"/>
            <a:chExt cx="8750645" cy="36432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50645" cy="3643272"/>
            </a:xfrm>
            <a:custGeom>
              <a:rect l="l" t="t" r="r" b="b"/>
              <a:pathLst>
                <a:path w="8750645" h="3643272">
                  <a:moveTo>
                    <a:pt x="8626184" y="3643272"/>
                  </a:moveTo>
                  <a:lnTo>
                    <a:pt x="124460" y="3643272"/>
                  </a:lnTo>
                  <a:cubicBezTo>
                    <a:pt x="55880" y="3643272"/>
                    <a:pt x="0" y="3587392"/>
                    <a:pt x="0" y="35188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26185" y="0"/>
                  </a:lnTo>
                  <a:cubicBezTo>
                    <a:pt x="8694765" y="0"/>
                    <a:pt x="8750645" y="55880"/>
                    <a:pt x="8750645" y="124460"/>
                  </a:cubicBezTo>
                  <a:lnTo>
                    <a:pt x="8750645" y="3518812"/>
                  </a:lnTo>
                  <a:cubicBezTo>
                    <a:pt x="8750645" y="3587392"/>
                    <a:pt x="8694765" y="3643272"/>
                    <a:pt x="8626185" y="3643272"/>
                  </a:cubicBezTo>
                  <a:close/>
                </a:path>
              </a:pathLst>
            </a:custGeom>
            <a:solidFill>
              <a:srgbClr val="4B1919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182310" y="6053550"/>
            <a:ext cx="838632" cy="3203252"/>
            <a:chExt cx="3130550" cy="119574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11704059" y="4534784"/>
            <a:ext cx="6493346" cy="2915565"/>
            <a:chExt cx="8750645" cy="39291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750645" cy="3929110"/>
            </a:xfrm>
            <a:custGeom>
              <a:rect l="l" t="t" r="r" b="b"/>
              <a:pathLst>
                <a:path w="8750645" h="3929110">
                  <a:moveTo>
                    <a:pt x="8626184" y="3929110"/>
                  </a:moveTo>
                  <a:lnTo>
                    <a:pt x="124460" y="3929110"/>
                  </a:lnTo>
                  <a:cubicBezTo>
                    <a:pt x="55880" y="3929110"/>
                    <a:pt x="0" y="3873230"/>
                    <a:pt x="0" y="38046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26185" y="0"/>
                  </a:lnTo>
                  <a:cubicBezTo>
                    <a:pt x="8694765" y="0"/>
                    <a:pt x="8750645" y="55880"/>
                    <a:pt x="8750645" y="124460"/>
                  </a:cubicBezTo>
                  <a:lnTo>
                    <a:pt x="8750645" y="3804650"/>
                  </a:lnTo>
                  <a:cubicBezTo>
                    <a:pt x="8750645" y="3873230"/>
                    <a:pt x="8694765" y="3929110"/>
                    <a:pt x="8626185" y="3929110"/>
                  </a:cubicBezTo>
                  <a:close/>
                </a:path>
              </a:pathLst>
            </a:custGeom>
            <a:solidFill>
              <a:srgbClr val="4B1919">
                <a:alpha val="72941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0676941" y="4309754"/>
            <a:ext cx="838632" cy="3203252"/>
            <a:chExt cx="3130550" cy="119574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161963" y="3341913"/>
            <a:ext cx="5097728" cy="2150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Bagged Gochujang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Box Packed Gochujang 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Bottled Gochujang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135" y="4281589"/>
            <a:ext cx="2886686" cy="361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4"/>
              </a:lnSpc>
            </a:pPr>
            <a:r>
              <a:rPr lang="en-US" sz="2677">
                <a:solidFill>
                  <a:srgbClr val="43B4BE"/>
                </a:solidFill>
                <a:latin typeface="Canva Sans"/>
              </a:rPr>
              <a:t>Type Segment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03252" y="6833560"/>
            <a:ext cx="5499523" cy="1612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Restaurants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Home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Others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135" y="7326076"/>
            <a:ext cx="2886686" cy="69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4"/>
              </a:lnSpc>
            </a:pPr>
            <a:r>
              <a:rPr lang="en-US" sz="2677">
                <a:solidFill>
                  <a:srgbClr val="43B4BE"/>
                </a:solidFill>
                <a:latin typeface="Canva Sans"/>
              </a:rPr>
              <a:t>Application Segment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50283" y="4600225"/>
            <a:ext cx="5437717" cy="2687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Online Stores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Supermarkets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Independent Retailers</a:t>
            </a:r>
          </a:p>
          <a:p>
            <a:pPr marL="799051" lvl="1" indent="-399525" algn="l">
              <a:lnSpc>
                <a:spcPts val="4293"/>
              </a:lnSpc>
              <a:buFont typeface="Arial"/>
              <a:buChar char="•"/>
            </a:pPr>
            <a:r>
              <a:rPr lang="en-US" sz="3701">
                <a:solidFill>
                  <a:srgbClr val="FFFFFF"/>
                </a:solidFill>
                <a:latin typeface="Canva Sans"/>
              </a:rPr>
              <a:t>Specialty Stores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94631" y="5582280"/>
            <a:ext cx="2886686" cy="69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4"/>
              </a:lnSpc>
            </a:pPr>
            <a:r>
              <a:rPr lang="en-US" sz="2677">
                <a:solidFill>
                  <a:srgbClr val="43B4BE"/>
                </a:solidFill>
                <a:latin typeface="Canva Sans"/>
              </a:rPr>
              <a:t>Distribution Segment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97695" y="2085928"/>
            <a:ext cx="9753165" cy="6382706"/>
          </a:xfrm>
          <a:custGeom>
            <a:rect l="l" t="t" r="r" b="b"/>
            <a:pathLst>
              <a:path w="9753165" h="6382706">
                <a:moveTo>
                  <a:pt x="0" y="0"/>
                </a:moveTo>
                <a:lnTo>
                  <a:pt x="9753165" y="0"/>
                </a:lnTo>
                <a:lnTo>
                  <a:pt x="9753165" y="6382706"/>
                </a:lnTo>
                <a:lnTo>
                  <a:pt x="0" y="638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4788305" y="421901"/>
            <a:ext cx="8711390" cy="92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Canva Sans"/>
              </a:rPr>
              <a:t>REGION ANALYSIS</a:t>
            </a: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0402874" y="2085928"/>
          <a:ext cx="7201094" cy="6085018"/>
        </p:xfrm>
        <a:graphic>
          <a:graphicData uri="http://schemas.openxmlformats.org/drawingml/2006/table">
            <a:tbl>
              <a:tblPr/>
              <a:tblGrid>
                <a:gridCol w="374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3058">
                <a:tc>
                  <a:txBody>
                    <a:bodyPr/>
                    <a:lstStyle/>
                    <a:p>
                      <a:pPr algn="just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NORTH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Europe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44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Asia Pacific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963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Poppins"/>
                        </a:rPr>
                        <a:t>Latin America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4309"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Canva Sans"/>
                        </a:rPr>
                        <a:t>MIDDLE EAST AFRICA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4804031" y="2506198"/>
            <a:ext cx="216362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Canva Sans Bold"/>
              </a:rPr>
              <a:t>40%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04031" y="3613066"/>
            <a:ext cx="216362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Canva Sans Bold"/>
              </a:rPr>
              <a:t>30%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804031" y="4719934"/>
            <a:ext cx="216362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Canva Sans Bold"/>
              </a:rPr>
              <a:t>23%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04031" y="5894471"/>
            <a:ext cx="2163625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Poppins Bold"/>
              </a:rPr>
              <a:t> 5%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804031" y="7306725"/>
            <a:ext cx="2163625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Poppins Bold"/>
              </a:rPr>
              <a:t>2%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000" y="8926769"/>
            <a:ext cx="17732001" cy="59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North America Gochujang Market Revenue share for 2024 is 40%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686579" y="5334464"/>
            <a:ext cx="9757038" cy="3383104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6534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686579" y="1569431"/>
            <a:ext cx="9757038" cy="339665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145304" y="2138073"/>
            <a:ext cx="2794551" cy="2271468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534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145304" y="5918834"/>
            <a:ext cx="2794551" cy="2271468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807533" y="2945081"/>
            <a:ext cx="759184" cy="657453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53429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807533" y="6725841"/>
            <a:ext cx="759184" cy="657453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351846" y="3098081"/>
            <a:ext cx="2506553" cy="578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Canva Sans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63847" y="6704279"/>
            <a:ext cx="3082550" cy="578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Canva Sans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87125" y="1900535"/>
            <a:ext cx="7927764" cy="270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2" lvl="1" indent="-388621" algn="l">
              <a:lnSpc>
                <a:spcPts val="4284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Canva Sans"/>
              </a:rPr>
              <a:t>Rise of Korean Cuisine to Increase the Demand Globally</a:t>
            </a:r>
          </a:p>
          <a:p>
            <a:pPr marL="777242" lvl="1" indent="-388621" algn="l">
              <a:lnSpc>
                <a:spcPts val="4284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Canva Sans"/>
              </a:rPr>
              <a:t>Adventurous Eaters and Spicy Food Trend to Propel Market Growth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94062" y="6353263"/>
            <a:ext cx="7420828" cy="108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3"/>
              </a:lnSpc>
            </a:pPr>
            <a:r>
              <a:rPr lang="en-US" sz="3599" spc="115">
                <a:solidFill>
                  <a:srgbClr val="FFFFFF"/>
                </a:solidFill>
                <a:latin typeface="Canva Sans"/>
              </a:rPr>
              <a:t>Spice Tolerance and Cultural Preferences to Limit the Sales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69682" y="1546499"/>
            <a:ext cx="15877515" cy="7897392"/>
            <a:chExt cx="4519799" cy="22481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19799" cy="2248124"/>
            </a:xfrm>
            <a:custGeom>
              <a:rect l="l" t="t" r="r" b="b"/>
              <a:pathLst>
                <a:path w="4519799" h="2248124">
                  <a:moveTo>
                    <a:pt x="0" y="0"/>
                  </a:moveTo>
                  <a:lnTo>
                    <a:pt x="4519799" y="0"/>
                  </a:lnTo>
                  <a:lnTo>
                    <a:pt x="4519799" y="2248124"/>
                  </a:lnTo>
                  <a:lnTo>
                    <a:pt x="0" y="2248124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19799" cy="2286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474223" y="729979"/>
            <a:ext cx="1876375" cy="224266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12411" y="2905971"/>
            <a:ext cx="15392057" cy="616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nva Sans"/>
              </a:rPr>
              <a:t>The global Gochujang market will expand significantly by 3.60% CAGR between 2024 to 2031.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nva Sans"/>
              </a:rPr>
              <a:t>The market for gochujang is seeing innovation as a result of new product variations, such as sauces infused with gochujang, flavored pastes, and low-sodium choices. This makes it more appealing and opens up more gastronomic possibilities than just traditional Korean cuisine.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nva Sans"/>
              </a:rPr>
              <a:t>Gochujang is becoming more widely available to customers worldwide as major supermarkets and specialty shops carry it. Its simple availability is further facilitated by online sellers.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15453" y="1821460"/>
            <a:ext cx="9740712" cy="75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4"/>
              </a:lnSpc>
            </a:pPr>
            <a:r>
              <a:rPr lang="en-US" sz="54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6795"/>
          <a:stretch>
            <a:fillRect/>
          </a:stretch>
        </p:blipFill>
        <p:spPr>
          <a:xfrm>
            <a:off x="-1217" y="-52084"/>
            <a:ext cx="1837067" cy="1984756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-1217" y="3294575"/>
            <a:ext cx="10151801" cy="6992425"/>
          </a:xfrm>
          <a:custGeom>
            <a:rect l="l" t="t" r="r" b="b"/>
            <a:pathLst>
              <a:path w="10151801" h="6992425">
                <a:moveTo>
                  <a:pt x="0" y="0"/>
                </a:moveTo>
                <a:lnTo>
                  <a:pt x="10151801" y="0"/>
                </a:lnTo>
                <a:lnTo>
                  <a:pt x="10151801" y="6992425"/>
                </a:lnTo>
                <a:lnTo>
                  <a:pt x="0" y="699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208" r="-36986" b="-24378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7719817" y="2549635"/>
            <a:ext cx="5599892" cy="1489880"/>
          </a:xfrm>
          <a:custGeom>
            <a:rect l="l" t="t" r="r" b="b"/>
            <a:pathLst>
              <a:path w="5599892" h="1489880">
                <a:moveTo>
                  <a:pt x="0" y="0"/>
                </a:moveTo>
                <a:lnTo>
                  <a:pt x="5599892" y="0"/>
                </a:lnTo>
                <a:lnTo>
                  <a:pt x="5599892" y="1489880"/>
                </a:lnTo>
                <a:lnTo>
                  <a:pt x="0" y="1489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3985339" y="2428192"/>
            <a:ext cx="3790426" cy="1732766"/>
          </a:xfrm>
          <a:custGeom>
            <a:rect l="l" t="t" r="r" b="b"/>
            <a:pathLst>
              <a:path w="3790425" h="1732765">
                <a:moveTo>
                  <a:pt x="0" y="0"/>
                </a:moveTo>
                <a:lnTo>
                  <a:pt x="3790426" y="0"/>
                </a:lnTo>
                <a:lnTo>
                  <a:pt x="3790426" y="1732766"/>
                </a:lnTo>
                <a:lnTo>
                  <a:pt x="0" y="1732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0678841" y="4753890"/>
            <a:ext cx="6371532" cy="1851992"/>
          </a:xfrm>
          <a:custGeom>
            <a:rect l="l" t="t" r="r" b="b"/>
            <a:pathLst>
              <a:path w="6371532" h="1851992">
                <a:moveTo>
                  <a:pt x="0" y="0"/>
                </a:moveTo>
                <a:lnTo>
                  <a:pt x="6371532" y="0"/>
                </a:lnTo>
                <a:lnTo>
                  <a:pt x="6371532" y="1851991"/>
                </a:lnTo>
                <a:lnTo>
                  <a:pt x="0" y="1851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911631" y="7152550"/>
            <a:ext cx="6147414" cy="2658756"/>
          </a:xfrm>
          <a:custGeom>
            <a:rect l="l" t="t" r="r" b="b"/>
            <a:pathLst>
              <a:path w="6147414" h="2658756">
                <a:moveTo>
                  <a:pt x="0" y="0"/>
                </a:moveTo>
                <a:lnTo>
                  <a:pt x="6147414" y="0"/>
                </a:lnTo>
                <a:lnTo>
                  <a:pt x="6147414" y="2658757"/>
                </a:lnTo>
                <a:lnTo>
                  <a:pt x="0" y="26587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5874911" y="608824"/>
            <a:ext cx="6856334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0"/>
              </a:lnSpc>
            </a:pPr>
            <a:r>
              <a:rPr lang="en-US" sz="6900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61621"/>
            <a:ext cx="7777133" cy="43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Canva Sans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31637"/>
            <a:ext cx="18630712" cy="1119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Canva Sans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50991"/>
            <a:ext cx="10989009" cy="121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Canva Sans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67046"/>
            <a:ext cx="13404748" cy="596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Canva Sans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2290" y="7963560"/>
            <a:ext cx="16671502" cy="695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Canva Sans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Canva Sans"/>
                <a:hlinkClick r:id="rId4" tooltip="https://tinyurl.com/39cwcbp4"/>
              </a:rPr>
              <a:t>https://tinyurl.com/39cwcbp4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90439" y="9305925"/>
            <a:ext cx="11507121" cy="8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Canva Sans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Canva Sans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50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Gochujang Market Report 2024</dc:title>
  <cp:lastModifiedBy>decipher market</cp:lastModifiedBy>
  <cp:revision>2</cp:revision>
  <dcterms:created xsi:type="dcterms:W3CDTF">2006-08-16T00:00:00Z</dcterms:created>
  <dcterms:modified xsi:type="dcterms:W3CDTF">2024-05-11T11:40:21Z</dcterms:modified>
</cp:coreProperties>
</file>