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Bold" panose="020B0604020202020204" charset="0"/>
      <p:regular r:id="rId12"/>
    </p:embeddedFont>
    <p:embeddedFont>
      <p:font typeface="Georgia Pro Bold" panose="020B0604020202020204" charset="0"/>
      <p:regular r:id="rId13"/>
    </p:embeddedFont>
    <p:embeddedFont>
      <p:font typeface="Lato" panose="020F0502020204030203" pitchFamily="34" charset="0"/>
      <p:regular r:id="rId14"/>
    </p:embeddedFont>
    <p:embeddedFont>
      <p:font typeface="Lato Bold" panose="020F0502020204030203"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 Id="rId3" Type="http://schemas.openxmlformats.org/officeDocument/2006/relationships/image" Target="../media/image2.jpeg" /><Relationship Id="rId4"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8.jpeg" /><Relationship Id="rId11" Type="http://schemas.openxmlformats.org/officeDocument/2006/relationships/image" Target="../media/image19.jpeg" /><Relationship Id="rId12" Type="http://schemas.openxmlformats.org/officeDocument/2006/relationships/image" Target="../media/image20.jpeg" /><Relationship Id="rId13" Type="http://schemas.openxmlformats.org/officeDocument/2006/relationships/image" Target="../media/image21.jpeg" /><Relationship Id="rId14" Type="http://schemas.openxmlformats.org/officeDocument/2006/relationships/image" Target="../media/image22.jpeg" /><Relationship Id="rId15" Type="http://schemas.openxmlformats.org/officeDocument/2006/relationships/image" Target="../media/image23.jpeg" /><Relationship Id="rId2" Type="http://schemas.openxmlformats.org/officeDocument/2006/relationships/image" Target="../media/image2.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13.jpeg" /><Relationship Id="rId6" Type="http://schemas.openxmlformats.org/officeDocument/2006/relationships/image" Target="../media/image14.jpeg" /><Relationship Id="rId7" Type="http://schemas.openxmlformats.org/officeDocument/2006/relationships/image" Target="../media/image15.jpeg" /><Relationship Id="rId8" Type="http://schemas.openxmlformats.org/officeDocument/2006/relationships/image" Target="../media/image16.jpeg" /><Relationship Id="rId9" Type="http://schemas.openxmlformats.org/officeDocument/2006/relationships/image" Target="../media/image17.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jpeg" /><Relationship Id="rId3" Type="http://schemas.openxmlformats.org/officeDocument/2006/relationships/image" Target="../media/image25.jpeg" /><Relationship Id="rId4" Type="http://schemas.openxmlformats.org/officeDocument/2006/relationships/hyperlink" Target="https://tinyurl.com/mtf4swcd"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4123" b="-16567"/>
            </a:stretch>
          </a:blipFill>
        </p:spPr>
        <p:txBody>
          <a:bodyPr/>
          <a:lstStyle/>
          <a:p/>
        </p:txBody>
      </p:sp>
      <p:pic>
        <p:nvPicPr>
          <p:cNvPr id="3" name="Picture 3"/>
          <p:cNvPicPr>
            <a:picLocks noChangeAspect="1"/>
          </p:cNvPicPr>
          <p:nvPr/>
        </p:nvPicPr>
        <p:blipFill>
          <a:blip r:embed="rId3"/>
          <a:srcRect l="36500" t="25150" r="38480" b="29408"/>
          <a:stretch>
            <a:fillRect/>
          </a:stretch>
        </p:blipFill>
        <p:spPr>
          <a:xfrm>
            <a:off x="-27571" y="0"/>
            <a:ext cx="1818740" cy="1858102"/>
          </a:xfrm>
          <a:prstGeom prst="rect">
            <a:avLst/>
          </a:prstGeom>
        </p:spPr>
      </p:pic>
      <p:sp>
        <p:nvSpPr>
          <p:cNvPr id="4" name="TextBox 4"/>
          <p:cNvSpPr txBox="1"/>
          <p:nvPr/>
        </p:nvSpPr>
        <p:spPr>
          <a:xfrm>
            <a:off x="203914" y="4037566"/>
            <a:ext cx="15036085" cy="2560957"/>
          </a:xfrm>
          <a:prstGeom prst="rect">
            <a:avLst/>
          </a:prstGeom>
        </p:spPr>
        <p:txBody>
          <a:bodyPr wrap="square" lIns="0" tIns="0" rIns="0" bIns="0" rtlCol="0" anchor="t">
            <a:spAutoFit/>
          </a:bodyPr>
          <a:lstStyle/>
          <a:p>
            <a:pPr>
              <a:lnSpc>
                <a:spcPts val="6630"/>
              </a:lnSpc>
            </a:pPr>
            <a:r>
              <a:rPr lang="en-US" sz="6500">
                <a:solidFill>
                  <a:srgbClr val="000000"/>
                </a:solidFill>
                <a:latin typeface="Poppins"/>
              </a:rPr>
              <a:t>GLUTEN FREE BISCUITS</a:t>
            </a:r>
          </a:p>
          <a:p>
            <a:pPr>
              <a:lnSpc>
                <a:spcPts val="6630"/>
              </a:lnSpc>
            </a:pPr>
            <a:r>
              <a:rPr lang="en-US" sz="6500">
                <a:solidFill>
                  <a:srgbClr val="000000"/>
                </a:solidFill>
                <a:latin typeface="Poppins"/>
              </a:rPr>
              <a:t>MARKET REPORT </a:t>
            </a:r>
          </a:p>
          <a:p>
            <a:pPr>
              <a:lnSpc>
                <a:spcPts val="6630"/>
              </a:lnSpc>
            </a:pPr>
            <a:r>
              <a:rPr lang="en-US" sz="6500">
                <a:solidFill>
                  <a:srgbClr val="000000"/>
                </a:solidFill>
                <a:latin typeface="Poppins"/>
              </a:rPr>
              <a:t>2024</a:t>
            </a:r>
          </a:p>
        </p:txBody>
      </p:sp>
      <p:sp>
        <p:nvSpPr>
          <p:cNvPr id="5" name="TextBox 5"/>
          <p:cNvSpPr txBox="1"/>
          <p:nvPr/>
        </p:nvSpPr>
        <p:spPr>
          <a:xfrm>
            <a:off x="203915" y="9532522"/>
            <a:ext cx="8940085" cy="559434"/>
          </a:xfrm>
          <a:prstGeom prst="rect">
            <a:avLst/>
          </a:prstGeom>
        </p:spPr>
        <p:txBody>
          <a:bodyPr lIns="0" tIns="0" rIns="0" bIns="0" rtlCol="0" anchor="t">
            <a:spAutoFit/>
          </a:bodyPr>
          <a:lstStyle/>
          <a:p>
            <a:pPr algn="ctr">
              <a:lnSpc>
                <a:spcPts val="4340"/>
              </a:lnSpc>
            </a:pPr>
            <a:r>
              <a:rPr lang="en-US" sz="3100">
                <a:solidFill>
                  <a:srgbClr val="000000"/>
                </a:solidFill>
                <a:latin typeface="Poppins"/>
              </a:rPr>
              <a:t>Qualitative Analysis + Quantitative Analysis</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303040" y="1908112"/>
            <a:ext cx="16236544" cy="7350188"/>
            <a:chExt cx="4276291" cy="1935852"/>
          </a:xfrm>
        </p:grpSpPr>
        <p:sp>
          <p:nvSpPr>
            <p:cNvPr id="4" name="Freeform 4"/>
            <p:cNvSpPr/>
            <p:nvPr/>
          </p:nvSpPr>
          <p:spPr>
            <a:xfrm>
              <a:off x="0" y="0"/>
              <a:ext cx="4276291" cy="1935852"/>
            </a:xfrm>
            <a:custGeom>
              <a:rect l="l" t="t" r="r" b="b"/>
              <a:pathLst>
                <a:path w="4276291" h="1935852">
                  <a:moveTo>
                    <a:pt x="0" y="0"/>
                  </a:moveTo>
                  <a:lnTo>
                    <a:pt x="4276291" y="0"/>
                  </a:lnTo>
                  <a:lnTo>
                    <a:pt x="4276291" y="1935852"/>
                  </a:lnTo>
                  <a:lnTo>
                    <a:pt x="0" y="1935852"/>
                  </a:lnTo>
                  <a:close/>
                </a:path>
              </a:pathLst>
            </a:custGeom>
            <a:solidFill>
              <a:srgbClr val="000000">
                <a:alpha val="65882"/>
              </a:srgbClr>
            </a:solidFill>
          </p:spPr>
          <p:txBody>
            <a:bodyPr/>
            <a:lstStyle/>
            <a:p/>
          </p:txBody>
        </p:sp>
        <p:sp>
          <p:nvSpPr>
            <p:cNvPr id="5" name="TextBox 5"/>
            <p:cNvSpPr txBox="1"/>
            <p:nvPr/>
          </p:nvSpPr>
          <p:spPr>
            <a:xfrm>
              <a:off x="0" y="-47625"/>
              <a:ext cx="4276291" cy="1983477"/>
            </a:xfrm>
            <a:prstGeom prst="rect">
              <a:avLst/>
            </a:prstGeom>
          </p:spPr>
          <p:txBody>
            <a:bodyPr lIns="50800" tIns="50800" rIns="50800" bIns="50800" rtlCol="0" anchor="ctr"/>
            <a:lstStyle/>
            <a:p>
              <a:pPr algn="ctr">
                <a:lnSpc>
                  <a:spcPts val="3500"/>
                </a:lnSpc>
              </a:pPr>
              <a:endParaRPr/>
            </a:p>
          </p:txBody>
        </p:sp>
      </p:grpSp>
      <p:pic>
        <p:nvPicPr>
          <p:cNvPr id="6" name="Picture 6"/>
          <p:cNvPicPr>
            <a:picLocks noChangeAspect="1"/>
          </p:cNvPicPr>
          <p:nvPr/>
        </p:nvPicPr>
        <p:blipFill>
          <a:blip r:embed="rId3"/>
          <a:srcRect l="36500" t="25150" r="38480" b="29571"/>
          <a:stretch>
            <a:fillRect/>
          </a:stretch>
        </p:blipFill>
        <p:spPr>
          <a:xfrm>
            <a:off x="1028700" y="842038"/>
            <a:ext cx="2094509" cy="2132148"/>
          </a:xfrm>
          <a:prstGeom prst="rect">
            <a:avLst/>
          </a:prstGeom>
        </p:spPr>
      </p:pic>
      <p:sp>
        <p:nvSpPr>
          <p:cNvPr id="7" name="TextBox 7"/>
          <p:cNvSpPr txBox="1"/>
          <p:nvPr/>
        </p:nvSpPr>
        <p:spPr>
          <a:xfrm>
            <a:off x="1646830" y="3144869"/>
            <a:ext cx="15548966" cy="5660390"/>
          </a:xfrm>
          <a:prstGeom prst="rect">
            <a:avLst/>
          </a:prstGeom>
        </p:spPr>
        <p:txBody>
          <a:bodyPr lIns="0" tIns="0" rIns="0" bIns="0" rtlCol="0" anchor="t">
            <a:spAutoFit/>
          </a:bodyPr>
          <a:lstStyle/>
          <a:p>
            <a:pPr>
              <a:lnSpc>
                <a:spcPts val="4060"/>
              </a:lnSpc>
              <a:spcBef>
                <a:spcPct val="0"/>
              </a:spcBef>
            </a:pPr>
            <a:r>
              <a:rPr lang="en-US" sz="2900">
                <a:solidFill>
                  <a:srgbClr val="FFFFFF"/>
                </a:solidFill>
                <a:latin typeface="Poppins"/>
              </a:rPr>
              <a:t>Gluten-free biscuits are baked goods typically made without wheat or other gluten-containing ingredients. Instead, alternative flours such as rice, almond, or tapioca flour are used to achieve a similar texture. These biscuits cater to individuals with gluten intolerance or celiac disease, providing a safe option for enjoying baked treats. The growing awareness about celiac disease and gluten sensitivity among consumers, rising trend towards healthier eating habits and lifestyles, rising demand for convenience foods, expansion of retail channels, product innovation and diversification, rising disposable income, increasing demand for clean label and natural ingredients, influence of social media and digital platforms, increasing globalization and cultural exchange and regulatory support and standards are the major factors influencing the growth of the Gluten Free Biscuits Market.</a:t>
            </a:r>
          </a:p>
        </p:txBody>
      </p:sp>
      <p:sp>
        <p:nvSpPr>
          <p:cNvPr id="8" name="TextBox 8"/>
          <p:cNvSpPr txBox="1"/>
          <p:nvPr/>
        </p:nvSpPr>
        <p:spPr>
          <a:xfrm>
            <a:off x="5357409" y="2114275"/>
            <a:ext cx="8127807" cy="899160"/>
          </a:xfrm>
          <a:prstGeom prst="rect">
            <a:avLst/>
          </a:prstGeom>
        </p:spPr>
        <p:txBody>
          <a:bodyPr lIns="0" tIns="0" rIns="0" bIns="0" rtlCol="0" anchor="t">
            <a:spAutoFit/>
          </a:bodyPr>
          <a:lstStyle/>
          <a:p>
            <a:pPr algn="ctr">
              <a:lnSpc>
                <a:spcPts val="6420"/>
              </a:lnSpc>
            </a:pPr>
            <a:r>
              <a:rPr lang="en-US" sz="6000">
                <a:solidFill>
                  <a:srgbClr val="FFFFFF"/>
                </a:solidFill>
                <a:latin typeface="Poppi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37" r="-37"/>
            </a:stretch>
          </a:blipFill>
        </p:spPr>
        <p:txBody>
          <a:bodyPr/>
          <a:lstStyle/>
          <a:p/>
        </p:txBody>
      </p:sp>
      <p:grpSp>
        <p:nvGrpSpPr>
          <p:cNvPr id="3" name="Group 3"/>
          <p:cNvGrpSpPr/>
          <p:nvPr/>
        </p:nvGrpSpPr>
        <p:grpSpPr>
          <a:xfrm>
            <a:off x="651686" y="5870683"/>
            <a:ext cx="8956188" cy="2708126"/>
            <a:chExt cx="879738" cy="266011"/>
          </a:xfrm>
        </p:grpSpPr>
        <p:sp>
          <p:nvSpPr>
            <p:cNvPr id="4" name="Freeform 4"/>
            <p:cNvSpPr/>
            <p:nvPr/>
          </p:nvSpPr>
          <p:spPr>
            <a:xfrm>
              <a:off x="0" y="0"/>
              <a:ext cx="879738" cy="266011"/>
            </a:xfrm>
            <a:custGeom>
              <a:rect l="l" t="t" r="r" b="b"/>
              <a:pathLst>
                <a:path w="879737" h="266011">
                  <a:moveTo>
                    <a:pt x="86442" y="0"/>
                  </a:moveTo>
                  <a:lnTo>
                    <a:pt x="793296" y="0"/>
                  </a:lnTo>
                  <a:cubicBezTo>
                    <a:pt x="841037" y="0"/>
                    <a:pt x="879738" y="38701"/>
                    <a:pt x="879738" y="86442"/>
                  </a:cubicBezTo>
                  <a:lnTo>
                    <a:pt x="879738" y="179569"/>
                  </a:lnTo>
                  <a:cubicBezTo>
                    <a:pt x="879738" y="227309"/>
                    <a:pt x="841037" y="266011"/>
                    <a:pt x="793296" y="266011"/>
                  </a:cubicBezTo>
                  <a:lnTo>
                    <a:pt x="86442" y="266011"/>
                  </a:lnTo>
                  <a:cubicBezTo>
                    <a:pt x="38701" y="266011"/>
                    <a:pt x="0" y="227309"/>
                    <a:pt x="0" y="179569"/>
                  </a:cubicBezTo>
                  <a:lnTo>
                    <a:pt x="0" y="86442"/>
                  </a:lnTo>
                  <a:cubicBezTo>
                    <a:pt x="0" y="38701"/>
                    <a:pt x="38701" y="0"/>
                    <a:pt x="86442" y="0"/>
                  </a:cubicBezTo>
                  <a:close/>
                </a:path>
              </a:pathLst>
            </a:custGeom>
            <a:solidFill>
              <a:srgbClr val="4D392E">
                <a:alpha val="80000"/>
              </a:srgbClr>
            </a:solidFill>
          </p:spPr>
          <p:txBody>
            <a:bodyPr/>
            <a:lstStyle/>
            <a:p/>
          </p:txBody>
        </p:sp>
        <p:sp>
          <p:nvSpPr>
            <p:cNvPr id="5" name="TextBox 5"/>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8883" y="6254853"/>
            <a:ext cx="2178733" cy="2176009"/>
          </a:xfrm>
          <a:custGeom>
            <a:rect l="l" t="t" r="r" b="b"/>
            <a:pathLst>
              <a:path w="2178733" h="2176009">
                <a:moveTo>
                  <a:pt x="0" y="0"/>
                </a:moveTo>
                <a:lnTo>
                  <a:pt x="2178733" y="0"/>
                </a:lnTo>
                <a:lnTo>
                  <a:pt x="2178733" y="2176009"/>
                </a:lnTo>
                <a:lnTo>
                  <a:pt x="0" y="2176009"/>
                </a:lnTo>
                <a:lnTo>
                  <a:pt x="0" y="0"/>
                </a:lnTo>
                <a:close/>
              </a:path>
            </a:pathLst>
          </a:custGeom>
          <a:blipFill>
            <a:blip r:embed="rId3"/>
            <a:stretch>
              <a:fillRect/>
            </a:stretch>
          </a:blipFill>
        </p:spPr>
        <p:txBody>
          <a:bodyPr/>
          <a:lstStyle/>
          <a:p/>
        </p:txBody>
      </p:sp>
      <p:grpSp>
        <p:nvGrpSpPr>
          <p:cNvPr id="7" name="Group 7"/>
          <p:cNvGrpSpPr/>
          <p:nvPr/>
        </p:nvGrpSpPr>
        <p:grpSpPr>
          <a:xfrm>
            <a:off x="968086" y="6167773"/>
            <a:ext cx="2146646" cy="2146646"/>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pic>
        <p:nvPicPr>
          <p:cNvPr id="10" name="Picture 10"/>
          <p:cNvPicPr>
            <a:picLocks noChangeAspect="1"/>
          </p:cNvPicPr>
          <p:nvPr/>
        </p:nvPicPr>
        <p:blipFill>
          <a:blip r:embed="rId4"/>
          <a:srcRect l="36500" t="25150" r="38480" b="26949"/>
          <a:stretch>
            <a:fillRect/>
          </a:stretch>
        </p:blipFill>
        <p:spPr>
          <a:xfrm>
            <a:off x="0" y="-123087"/>
            <a:ext cx="1935043" cy="2083899"/>
          </a:xfrm>
          <a:prstGeom prst="rect">
            <a:avLst/>
          </a:prstGeom>
        </p:spPr>
      </p:pic>
      <p:sp>
        <p:nvSpPr>
          <p:cNvPr id="11" name="TextBox 11"/>
          <p:cNvSpPr txBox="1"/>
          <p:nvPr/>
        </p:nvSpPr>
        <p:spPr>
          <a:xfrm>
            <a:off x="1255154" y="6745280"/>
            <a:ext cx="1572511" cy="1228299"/>
          </a:xfrm>
          <a:prstGeom prst="rect">
            <a:avLst/>
          </a:prstGeom>
        </p:spPr>
        <p:txBody>
          <a:bodyPr lIns="0" tIns="0" rIns="0" bIns="0" rtlCol="0" anchor="t">
            <a:spAutoFit/>
          </a:bodyPr>
          <a:lstStyle/>
          <a:p>
            <a:pPr algn="ctr">
              <a:lnSpc>
                <a:spcPts val="2917"/>
              </a:lnSpc>
            </a:pPr>
            <a:r>
              <a:rPr lang="en-US" sz="4630">
                <a:solidFill>
                  <a:srgbClr val="1E3048"/>
                </a:solidFill>
                <a:latin typeface="Poppins Bold"/>
              </a:rPr>
              <a:t>2024- 2031</a:t>
            </a:r>
          </a:p>
        </p:txBody>
      </p:sp>
      <p:sp>
        <p:nvSpPr>
          <p:cNvPr id="12" name="TextBox 12"/>
          <p:cNvSpPr txBox="1"/>
          <p:nvPr/>
        </p:nvSpPr>
        <p:spPr>
          <a:xfrm>
            <a:off x="3114732" y="6358248"/>
            <a:ext cx="5885373" cy="1694896"/>
          </a:xfrm>
          <a:prstGeom prst="rect">
            <a:avLst/>
          </a:prstGeom>
        </p:spPr>
        <p:txBody>
          <a:bodyPr lIns="0" tIns="0" rIns="0" bIns="0" rtlCol="0" anchor="t">
            <a:spAutoFit/>
          </a:bodyPr>
          <a:lstStyle/>
          <a:p>
            <a:pPr algn="ctr">
              <a:lnSpc>
                <a:spcPts val="6522"/>
              </a:lnSpc>
            </a:pPr>
            <a:r>
              <a:rPr lang="en-US" sz="5527">
                <a:solidFill>
                  <a:srgbClr val="FFFFFF"/>
                </a:solidFill>
                <a:latin typeface="Poppins"/>
              </a:rPr>
              <a:t>CAGR</a:t>
            </a:r>
          </a:p>
          <a:p>
            <a:pPr algn="ctr">
              <a:lnSpc>
                <a:spcPts val="6522"/>
              </a:lnSpc>
            </a:pPr>
            <a:r>
              <a:rPr lang="en-US" sz="5527">
                <a:solidFill>
                  <a:srgbClr val="FFFFFF"/>
                </a:solidFill>
                <a:latin typeface="Poppins"/>
              </a:rPr>
              <a:t>9.00%</a:t>
            </a:r>
          </a:p>
        </p:txBody>
      </p:sp>
      <p:sp>
        <p:nvSpPr>
          <p:cNvPr id="13" name="TextBox 13"/>
          <p:cNvSpPr txBox="1"/>
          <p:nvPr/>
        </p:nvSpPr>
        <p:spPr>
          <a:xfrm>
            <a:off x="5162248" y="374022"/>
            <a:ext cx="7963503" cy="914400"/>
          </a:xfrm>
          <a:prstGeom prst="rect">
            <a:avLst/>
          </a:prstGeom>
        </p:spPr>
        <p:txBody>
          <a:bodyPr lIns="0" tIns="0" rIns="0" bIns="0" rtlCol="0" anchor="t">
            <a:spAutoFit/>
          </a:bodyPr>
          <a:lstStyle/>
          <a:p>
            <a:pPr algn="ctr">
              <a:lnSpc>
                <a:spcPts val="6299"/>
              </a:lnSpc>
            </a:pPr>
            <a:r>
              <a:rPr lang="en-US" sz="6999">
                <a:solidFill>
                  <a:srgbClr val="FFFFFF"/>
                </a:solidFill>
                <a:latin typeface="Poppins"/>
              </a:rPr>
              <a:t>KEY INSIGHTS</a:t>
            </a:r>
          </a:p>
        </p:txBody>
      </p:sp>
      <p:grpSp>
        <p:nvGrpSpPr>
          <p:cNvPr id="14" name="Group 14"/>
          <p:cNvGrpSpPr/>
          <p:nvPr/>
        </p:nvGrpSpPr>
        <p:grpSpPr>
          <a:xfrm>
            <a:off x="684154" y="2824517"/>
            <a:ext cx="8956188" cy="2708126"/>
            <a:chExt cx="879738" cy="266011"/>
          </a:xfrm>
        </p:grpSpPr>
        <p:sp>
          <p:nvSpPr>
            <p:cNvPr id="15" name="Freeform 15"/>
            <p:cNvSpPr/>
            <p:nvPr/>
          </p:nvSpPr>
          <p:spPr>
            <a:xfrm>
              <a:off x="0" y="0"/>
              <a:ext cx="879738" cy="266011"/>
            </a:xfrm>
            <a:custGeom>
              <a:rect l="l" t="t" r="r" b="b"/>
              <a:pathLst>
                <a:path w="879737" h="266011">
                  <a:moveTo>
                    <a:pt x="86442" y="0"/>
                  </a:moveTo>
                  <a:lnTo>
                    <a:pt x="793296" y="0"/>
                  </a:lnTo>
                  <a:cubicBezTo>
                    <a:pt x="841037" y="0"/>
                    <a:pt x="879738" y="38701"/>
                    <a:pt x="879738" y="86442"/>
                  </a:cubicBezTo>
                  <a:lnTo>
                    <a:pt x="879738" y="179569"/>
                  </a:lnTo>
                  <a:cubicBezTo>
                    <a:pt x="879738" y="227309"/>
                    <a:pt x="841037" y="266011"/>
                    <a:pt x="793296" y="266011"/>
                  </a:cubicBezTo>
                  <a:lnTo>
                    <a:pt x="86442" y="266011"/>
                  </a:lnTo>
                  <a:cubicBezTo>
                    <a:pt x="38701" y="266011"/>
                    <a:pt x="0" y="227309"/>
                    <a:pt x="0" y="179569"/>
                  </a:cubicBezTo>
                  <a:lnTo>
                    <a:pt x="0" y="86442"/>
                  </a:lnTo>
                  <a:cubicBezTo>
                    <a:pt x="0" y="38701"/>
                    <a:pt x="38701" y="0"/>
                    <a:pt x="86442" y="0"/>
                  </a:cubicBezTo>
                  <a:close/>
                </a:path>
              </a:pathLst>
            </a:custGeom>
            <a:solidFill>
              <a:srgbClr val="4D392E">
                <a:alpha val="80000"/>
              </a:srgbClr>
            </a:solidFill>
          </p:spPr>
          <p:txBody>
            <a:bodyPr/>
            <a:lstStyle/>
            <a:p/>
          </p:txBody>
        </p:sp>
        <p:sp>
          <p:nvSpPr>
            <p:cNvPr id="16" name="TextBox 16"/>
            <p:cNvSpPr txBox="1"/>
            <p:nvPr/>
          </p:nvSpPr>
          <p:spPr>
            <a:xfrm>
              <a:off x="0" y="-38100"/>
              <a:ext cx="879738" cy="304111"/>
            </a:xfrm>
            <a:prstGeom prst="rect">
              <a:avLst/>
            </a:prstGeom>
          </p:spPr>
          <p:txBody>
            <a:bodyPr lIns="61910" tIns="61910" rIns="61910" bIns="61910" rtlCol="0" anchor="ctr"/>
            <a:lstStyle/>
            <a:p>
              <a:pPr algn="ctr">
                <a:lnSpc>
                  <a:spcPts val="2659"/>
                </a:lnSpc>
              </a:pPr>
              <a:endParaRPr/>
            </a:p>
          </p:txBody>
        </p:sp>
      </p:grpSp>
      <p:sp>
        <p:nvSpPr>
          <p:cNvPr id="17" name="Freeform 17"/>
          <p:cNvSpPr/>
          <p:nvPr/>
        </p:nvSpPr>
        <p:spPr>
          <a:xfrm>
            <a:off x="1051351" y="3208686"/>
            <a:ext cx="2178733" cy="2176009"/>
          </a:xfrm>
          <a:custGeom>
            <a:rect l="l" t="t" r="r" b="b"/>
            <a:pathLst>
              <a:path w="2178733" h="2176009">
                <a:moveTo>
                  <a:pt x="0" y="0"/>
                </a:moveTo>
                <a:lnTo>
                  <a:pt x="2178733" y="0"/>
                </a:lnTo>
                <a:lnTo>
                  <a:pt x="2178733" y="2176010"/>
                </a:lnTo>
                <a:lnTo>
                  <a:pt x="0" y="2176010"/>
                </a:lnTo>
                <a:lnTo>
                  <a:pt x="0" y="0"/>
                </a:lnTo>
                <a:close/>
              </a:path>
            </a:pathLst>
          </a:custGeom>
          <a:blipFill>
            <a:blip r:embed="rId3"/>
            <a:stretch>
              <a:fillRect/>
            </a:stretch>
          </a:blipFill>
        </p:spPr>
        <p:txBody>
          <a:bodyPr/>
          <a:lstStyle/>
          <a:p/>
        </p:txBody>
      </p:sp>
      <p:grpSp>
        <p:nvGrpSpPr>
          <p:cNvPr id="18" name="Group 18"/>
          <p:cNvGrpSpPr/>
          <p:nvPr/>
        </p:nvGrpSpPr>
        <p:grpSpPr>
          <a:xfrm>
            <a:off x="1000555" y="3121607"/>
            <a:ext cx="2146646" cy="2146646"/>
            <a:chExt cx="812800" cy="812800"/>
          </a:xfrm>
        </p:grpSpPr>
        <p:sp>
          <p:nvSpPr>
            <p:cNvPr id="19" name="Freeform 19"/>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20" name="TextBox 20"/>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1" name="TextBox 21"/>
          <p:cNvSpPr txBox="1"/>
          <p:nvPr/>
        </p:nvSpPr>
        <p:spPr>
          <a:xfrm>
            <a:off x="1287622" y="4036750"/>
            <a:ext cx="1572511" cy="493210"/>
          </a:xfrm>
          <a:prstGeom prst="rect">
            <a:avLst/>
          </a:prstGeom>
        </p:spPr>
        <p:txBody>
          <a:bodyPr lIns="0" tIns="0" rIns="0" bIns="0" rtlCol="0" anchor="t">
            <a:spAutoFit/>
          </a:bodyPr>
          <a:lstStyle/>
          <a:p>
            <a:pPr algn="ctr">
              <a:lnSpc>
                <a:spcPts val="2917"/>
              </a:lnSpc>
            </a:pPr>
            <a:r>
              <a:rPr lang="en-US" sz="4630">
                <a:solidFill>
                  <a:srgbClr val="1E3048"/>
                </a:solidFill>
                <a:latin typeface="Poppins Bold"/>
              </a:rPr>
              <a:t>2024</a:t>
            </a:r>
          </a:p>
        </p:txBody>
      </p:sp>
      <p:sp>
        <p:nvSpPr>
          <p:cNvPr id="22" name="TextBox 22"/>
          <p:cNvSpPr txBox="1"/>
          <p:nvPr/>
        </p:nvSpPr>
        <p:spPr>
          <a:xfrm>
            <a:off x="3147201" y="3312082"/>
            <a:ext cx="5885373" cy="1694896"/>
          </a:xfrm>
          <a:prstGeom prst="rect">
            <a:avLst/>
          </a:prstGeom>
        </p:spPr>
        <p:txBody>
          <a:bodyPr lIns="0" tIns="0" rIns="0" bIns="0" rtlCol="0" anchor="t">
            <a:spAutoFit/>
          </a:bodyPr>
          <a:lstStyle/>
          <a:p>
            <a:pPr algn="ctr">
              <a:lnSpc>
                <a:spcPts val="6522"/>
              </a:lnSpc>
            </a:pPr>
            <a:r>
              <a:rPr lang="en-US" sz="5527">
                <a:solidFill>
                  <a:srgbClr val="FFFFFF"/>
                </a:solidFill>
                <a:latin typeface="Poppins"/>
              </a:rPr>
              <a:t>MARKET SIZE</a:t>
            </a:r>
          </a:p>
          <a:p>
            <a:pPr algn="ctr">
              <a:lnSpc>
                <a:spcPts val="6522"/>
              </a:lnSpc>
            </a:pPr>
            <a:r>
              <a:rPr lang="en-US" sz="5527">
                <a:solidFill>
                  <a:srgbClr val="FFFFFF"/>
                </a:solidFill>
                <a:latin typeface="Poppins"/>
              </a:rPr>
              <a:t>USD 512.2 million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2311416" y="2911555"/>
            <a:ext cx="6853171" cy="2837174"/>
            <a:chExt cx="8680332" cy="3593608"/>
          </a:xfrm>
        </p:grpSpPr>
        <p:sp>
          <p:nvSpPr>
            <p:cNvPr id="4" name="Freeform 4"/>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10A0A">
                <a:alpha val="86667"/>
              </a:srgbClr>
            </a:solidFill>
          </p:spPr>
          <p:txBody>
            <a:bodyPr/>
            <a:lstStyle/>
            <a:p/>
          </p:txBody>
        </p:sp>
      </p:grpSp>
      <p:grpSp>
        <p:nvGrpSpPr>
          <p:cNvPr id="5" name="Group 5"/>
          <p:cNvGrpSpPr/>
          <p:nvPr/>
        </p:nvGrpSpPr>
        <p:grpSpPr>
          <a:xfrm rot="5400000">
            <a:off x="1181536" y="2568256"/>
            <a:ext cx="839363" cy="3206043"/>
            <a:chExt cx="3130550" cy="11957493"/>
          </a:xfrm>
        </p:grpSpPr>
        <p:sp>
          <p:nvSpPr>
            <p:cNvPr id="6" name="Freeform 6"/>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7" name="Group 7"/>
          <p:cNvGrpSpPr/>
          <p:nvPr/>
        </p:nvGrpSpPr>
        <p:grpSpPr>
          <a:xfrm>
            <a:off x="2311416" y="6085079"/>
            <a:ext cx="6853171" cy="2837174"/>
            <a:chExt cx="8680332" cy="3593608"/>
          </a:xfrm>
        </p:grpSpPr>
        <p:sp>
          <p:nvSpPr>
            <p:cNvPr id="8" name="Freeform 8"/>
            <p:cNvSpPr/>
            <p:nvPr/>
          </p:nvSpPr>
          <p:spPr>
            <a:xfrm>
              <a:off x="0" y="0"/>
              <a:ext cx="8680332" cy="3593608"/>
            </a:xfrm>
            <a:custGeom>
              <a:rect l="l" t="t" r="r" b="b"/>
              <a:pathLst>
                <a:path w="8680332" h="3593607">
                  <a:moveTo>
                    <a:pt x="8555872" y="3593608"/>
                  </a:moveTo>
                  <a:lnTo>
                    <a:pt x="124460" y="3593608"/>
                  </a:lnTo>
                  <a:cubicBezTo>
                    <a:pt x="55880" y="3593608"/>
                    <a:pt x="0" y="3537728"/>
                    <a:pt x="0" y="3469148"/>
                  </a:cubicBezTo>
                  <a:lnTo>
                    <a:pt x="0" y="124460"/>
                  </a:lnTo>
                  <a:cubicBezTo>
                    <a:pt x="0" y="55880"/>
                    <a:pt x="55880" y="0"/>
                    <a:pt x="124460" y="0"/>
                  </a:cubicBezTo>
                  <a:lnTo>
                    <a:pt x="8555872" y="0"/>
                  </a:lnTo>
                  <a:cubicBezTo>
                    <a:pt x="8624452" y="0"/>
                    <a:pt x="8680332" y="55880"/>
                    <a:pt x="8680332" y="124460"/>
                  </a:cubicBezTo>
                  <a:lnTo>
                    <a:pt x="8680332" y="3469148"/>
                  </a:lnTo>
                  <a:cubicBezTo>
                    <a:pt x="8680332" y="3537728"/>
                    <a:pt x="8624452" y="3593608"/>
                    <a:pt x="8555872" y="3593608"/>
                  </a:cubicBezTo>
                  <a:close/>
                </a:path>
              </a:pathLst>
            </a:custGeom>
            <a:solidFill>
              <a:srgbClr val="310A0A">
                <a:alpha val="82745"/>
              </a:srgbClr>
            </a:solidFill>
          </p:spPr>
          <p:txBody>
            <a:bodyPr/>
            <a:lstStyle/>
            <a:p/>
          </p:txBody>
        </p:sp>
      </p:grpSp>
      <p:grpSp>
        <p:nvGrpSpPr>
          <p:cNvPr id="9" name="Group 9"/>
          <p:cNvGrpSpPr/>
          <p:nvPr/>
        </p:nvGrpSpPr>
        <p:grpSpPr>
          <a:xfrm rot="5400000">
            <a:off x="1181536" y="5741780"/>
            <a:ext cx="839363" cy="3206043"/>
            <a:chExt cx="3130550" cy="11957493"/>
          </a:xfrm>
        </p:grpSpPr>
        <p:sp>
          <p:nvSpPr>
            <p:cNvPr id="10" name="Freeform 10"/>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grpSp>
        <p:nvGrpSpPr>
          <p:cNvPr id="11" name="Group 11"/>
          <p:cNvGrpSpPr/>
          <p:nvPr/>
        </p:nvGrpSpPr>
        <p:grpSpPr>
          <a:xfrm>
            <a:off x="-43424" y="7388"/>
            <a:ext cx="18416022" cy="1021312"/>
            <a:chExt cx="4850310" cy="268987"/>
          </a:xfrm>
        </p:grpSpPr>
        <p:sp>
          <p:nvSpPr>
            <p:cNvPr id="12" name="Freeform 12"/>
            <p:cNvSpPr/>
            <p:nvPr/>
          </p:nvSpPr>
          <p:spPr>
            <a:xfrm>
              <a:off x="0" y="0"/>
              <a:ext cx="4850311" cy="268987"/>
            </a:xfrm>
            <a:custGeom>
              <a:rect l="l" t="t" r="r" b="b"/>
              <a:pathLst>
                <a:path w="4850311" h="268987">
                  <a:moveTo>
                    <a:pt x="0" y="0"/>
                  </a:moveTo>
                  <a:lnTo>
                    <a:pt x="4850311" y="0"/>
                  </a:lnTo>
                  <a:lnTo>
                    <a:pt x="4850311" y="268987"/>
                  </a:lnTo>
                  <a:lnTo>
                    <a:pt x="0" y="268987"/>
                  </a:lnTo>
                  <a:close/>
                </a:path>
              </a:pathLst>
            </a:custGeom>
            <a:solidFill>
              <a:srgbClr val="000000">
                <a:alpha val="55686"/>
              </a:srgbClr>
            </a:solidFill>
          </p:spPr>
          <p:txBody>
            <a:bodyPr/>
            <a:lstStyle/>
            <a:p/>
          </p:txBody>
        </p:sp>
        <p:sp>
          <p:nvSpPr>
            <p:cNvPr id="13" name="TextBox 13"/>
            <p:cNvSpPr txBox="1"/>
            <p:nvPr/>
          </p:nvSpPr>
          <p:spPr>
            <a:xfrm>
              <a:off x="0" y="-38100"/>
              <a:ext cx="4850310" cy="30708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327809" y="-50282"/>
            <a:ext cx="17301600" cy="984253"/>
          </a:xfrm>
          <a:prstGeom prst="rect">
            <a:avLst/>
          </a:prstGeom>
        </p:spPr>
        <p:txBody>
          <a:bodyPr lIns="0" tIns="0" rIns="0" bIns="0" rtlCol="0" anchor="t">
            <a:spAutoFit/>
          </a:bodyPr>
          <a:lstStyle/>
          <a:p>
            <a:pPr algn="ctr">
              <a:lnSpc>
                <a:spcPts val="7699"/>
              </a:lnSpc>
            </a:pPr>
            <a:r>
              <a:rPr lang="en-US" sz="5499">
                <a:solidFill>
                  <a:srgbClr val="FFFFFF"/>
                </a:solidFill>
                <a:latin typeface="Poppins"/>
              </a:rPr>
              <a:t>REVENUE MARKET SHARE BY SEGMENTS 2024</a:t>
            </a:r>
          </a:p>
        </p:txBody>
      </p:sp>
      <p:pic>
        <p:nvPicPr>
          <p:cNvPr id="15" name="Picture 15"/>
          <p:cNvPicPr>
            <a:picLocks noChangeAspect="1"/>
          </p:cNvPicPr>
          <p:nvPr/>
        </p:nvPicPr>
        <p:blipFill>
          <a:blip r:embed="rId3"/>
          <a:srcRect l="36500" t="25150" r="35874" b="24564"/>
          <a:stretch>
            <a:fillRect/>
          </a:stretch>
        </p:blipFill>
        <p:spPr>
          <a:xfrm>
            <a:off x="-1803" y="70393"/>
            <a:ext cx="1871908" cy="1916613"/>
          </a:xfrm>
          <a:prstGeom prst="rect">
            <a:avLst/>
          </a:prstGeom>
        </p:spPr>
      </p:pic>
      <p:grpSp>
        <p:nvGrpSpPr>
          <p:cNvPr id="16" name="Group 16"/>
          <p:cNvGrpSpPr/>
          <p:nvPr/>
        </p:nvGrpSpPr>
        <p:grpSpPr>
          <a:xfrm>
            <a:off x="11434829" y="4559037"/>
            <a:ext cx="6853171" cy="3000937"/>
            <a:chExt cx="8680332" cy="3801033"/>
          </a:xfrm>
        </p:grpSpPr>
        <p:sp>
          <p:nvSpPr>
            <p:cNvPr id="17" name="Freeform 17"/>
            <p:cNvSpPr/>
            <p:nvPr/>
          </p:nvSpPr>
          <p:spPr>
            <a:xfrm>
              <a:off x="0" y="0"/>
              <a:ext cx="8680332" cy="3801033"/>
            </a:xfrm>
            <a:custGeom>
              <a:rect l="l" t="t" r="r" b="b"/>
              <a:pathLst>
                <a:path w="8680332" h="3801033">
                  <a:moveTo>
                    <a:pt x="8555872" y="3801033"/>
                  </a:moveTo>
                  <a:lnTo>
                    <a:pt x="124460" y="3801033"/>
                  </a:lnTo>
                  <a:cubicBezTo>
                    <a:pt x="55880" y="3801033"/>
                    <a:pt x="0" y="3745154"/>
                    <a:pt x="0" y="3676573"/>
                  </a:cubicBezTo>
                  <a:lnTo>
                    <a:pt x="0" y="124460"/>
                  </a:lnTo>
                  <a:cubicBezTo>
                    <a:pt x="0" y="55880"/>
                    <a:pt x="55880" y="0"/>
                    <a:pt x="124460" y="0"/>
                  </a:cubicBezTo>
                  <a:lnTo>
                    <a:pt x="8555872" y="0"/>
                  </a:lnTo>
                  <a:cubicBezTo>
                    <a:pt x="8624452" y="0"/>
                    <a:pt x="8680332" y="55880"/>
                    <a:pt x="8680332" y="124460"/>
                  </a:cubicBezTo>
                  <a:lnTo>
                    <a:pt x="8680332" y="3676574"/>
                  </a:lnTo>
                  <a:cubicBezTo>
                    <a:pt x="8680332" y="3745154"/>
                    <a:pt x="8624452" y="3801033"/>
                    <a:pt x="8555872" y="3801033"/>
                  </a:cubicBezTo>
                  <a:close/>
                </a:path>
              </a:pathLst>
            </a:custGeom>
            <a:solidFill>
              <a:srgbClr val="310A0A">
                <a:alpha val="82745"/>
              </a:srgbClr>
            </a:solidFill>
          </p:spPr>
          <p:txBody>
            <a:bodyPr/>
            <a:lstStyle/>
            <a:p/>
          </p:txBody>
        </p:sp>
      </p:grpSp>
      <p:grpSp>
        <p:nvGrpSpPr>
          <p:cNvPr id="18" name="Group 18"/>
          <p:cNvGrpSpPr/>
          <p:nvPr/>
        </p:nvGrpSpPr>
        <p:grpSpPr>
          <a:xfrm rot="5400000">
            <a:off x="10304949" y="4247660"/>
            <a:ext cx="839363" cy="3206043"/>
            <a:chExt cx="3130550" cy="11957493"/>
          </a:xfrm>
        </p:grpSpPr>
        <p:sp>
          <p:nvSpPr>
            <p:cNvPr id="19" name="Freeform 19"/>
            <p:cNvSpPr/>
            <p:nvPr/>
          </p:nvSpPr>
          <p:spPr>
            <a:xfrm>
              <a:off x="0" y="0"/>
              <a:ext cx="3130550" cy="11957493"/>
            </a:xfrm>
            <a:custGeom>
              <a:rect l="l" t="t" r="r" b="b"/>
              <a:pathLst>
                <a:path w="3130550" h="11957493">
                  <a:moveTo>
                    <a:pt x="0" y="1123950"/>
                  </a:moveTo>
                  <a:lnTo>
                    <a:pt x="0" y="11957493"/>
                  </a:lnTo>
                  <a:lnTo>
                    <a:pt x="3130550" y="11957493"/>
                  </a:lnTo>
                  <a:lnTo>
                    <a:pt x="3130550" y="0"/>
                  </a:lnTo>
                  <a:close/>
                </a:path>
              </a:pathLst>
            </a:custGeom>
            <a:solidFill>
              <a:srgbClr val="F8F8F8"/>
            </a:solidFill>
          </p:spPr>
          <p:txBody>
            <a:bodyPr/>
            <a:lstStyle/>
            <a:p/>
          </p:txBody>
        </p:sp>
      </p:grpSp>
      <p:sp>
        <p:nvSpPr>
          <p:cNvPr id="20" name="TextBox 20"/>
          <p:cNvSpPr txBox="1"/>
          <p:nvPr/>
        </p:nvSpPr>
        <p:spPr>
          <a:xfrm>
            <a:off x="3515162" y="3304617"/>
            <a:ext cx="5247833" cy="1579880"/>
          </a:xfrm>
          <a:prstGeom prst="rect">
            <a:avLst/>
          </a:prstGeom>
        </p:spPr>
        <p:txBody>
          <a:bodyPr lIns="0" tIns="0" rIns="0" bIns="0" rtlCol="0" anchor="t">
            <a:spAutoFit/>
          </a:bodyPr>
          <a:lstStyle/>
          <a:p>
            <a:pPr marL="755652" lvl="1" indent="-377826">
              <a:lnSpc>
                <a:spcPts val="4060"/>
              </a:lnSpc>
              <a:buFont typeface="Arial"/>
              <a:buChar char="•"/>
            </a:pPr>
            <a:r>
              <a:rPr lang="en-US" sz="3500">
                <a:solidFill>
                  <a:srgbClr val="FFFFFF"/>
                </a:solidFill>
                <a:latin typeface="Poppins"/>
              </a:rPr>
              <a:t>Plain </a:t>
            </a:r>
          </a:p>
          <a:p>
            <a:pPr marL="755652" lvl="1" indent="-377826">
              <a:lnSpc>
                <a:spcPts val="4060"/>
              </a:lnSpc>
              <a:buFont typeface="Arial"/>
              <a:buChar char="•"/>
            </a:pPr>
            <a:r>
              <a:rPr lang="en-US" sz="3500">
                <a:solidFill>
                  <a:srgbClr val="FFFFFF"/>
                </a:solidFill>
                <a:latin typeface="Poppins"/>
              </a:rPr>
              <a:t>Milk </a:t>
            </a:r>
          </a:p>
          <a:p>
            <a:pPr marL="755652" lvl="1" indent="-377826">
              <a:lnSpc>
                <a:spcPts val="4060"/>
              </a:lnSpc>
              <a:buFont typeface="Arial"/>
              <a:buChar char="•"/>
            </a:pPr>
            <a:r>
              <a:rPr lang="en-US" sz="3500">
                <a:solidFill>
                  <a:srgbClr val="FFFFFF"/>
                </a:solidFill>
                <a:latin typeface="Poppins"/>
              </a:rPr>
              <a:t>Chocolate </a:t>
            </a:r>
          </a:p>
        </p:txBody>
      </p:sp>
      <p:sp>
        <p:nvSpPr>
          <p:cNvPr id="21" name="TextBox 21"/>
          <p:cNvSpPr txBox="1"/>
          <p:nvPr/>
        </p:nvSpPr>
        <p:spPr>
          <a:xfrm>
            <a:off x="3204239" y="6447026"/>
            <a:ext cx="5558756" cy="2094230"/>
          </a:xfrm>
          <a:prstGeom prst="rect">
            <a:avLst/>
          </a:prstGeom>
        </p:spPr>
        <p:txBody>
          <a:bodyPr lIns="0" tIns="0" rIns="0" bIns="0" rtlCol="0" anchor="t">
            <a:spAutoFit/>
          </a:bodyPr>
          <a:lstStyle/>
          <a:p>
            <a:pPr marL="755652" lvl="1" indent="-377826">
              <a:lnSpc>
                <a:spcPts val="4060"/>
              </a:lnSpc>
              <a:buFont typeface="Arial"/>
              <a:buChar char="•"/>
            </a:pPr>
            <a:r>
              <a:rPr lang="en-US" sz="3500">
                <a:solidFill>
                  <a:srgbClr val="FFFFFF"/>
                </a:solidFill>
                <a:latin typeface="Poppins"/>
              </a:rPr>
              <a:t>Baby </a:t>
            </a:r>
          </a:p>
          <a:p>
            <a:pPr marL="755652" lvl="1" indent="-377826">
              <a:lnSpc>
                <a:spcPts val="4060"/>
              </a:lnSpc>
              <a:buFont typeface="Arial"/>
              <a:buChar char="•"/>
            </a:pPr>
            <a:r>
              <a:rPr lang="en-US" sz="3500">
                <a:solidFill>
                  <a:srgbClr val="FFFFFF"/>
                </a:solidFill>
                <a:latin typeface="Poppins"/>
              </a:rPr>
              <a:t>Kids </a:t>
            </a:r>
          </a:p>
          <a:p>
            <a:pPr marL="755652" lvl="1" indent="-377826">
              <a:lnSpc>
                <a:spcPts val="4060"/>
              </a:lnSpc>
              <a:buFont typeface="Arial"/>
              <a:buChar char="•"/>
            </a:pPr>
            <a:r>
              <a:rPr lang="en-US" sz="3500">
                <a:solidFill>
                  <a:srgbClr val="FFFFFF"/>
                </a:solidFill>
                <a:latin typeface="Poppins"/>
              </a:rPr>
              <a:t>Pregnant Woman </a:t>
            </a:r>
          </a:p>
          <a:p>
            <a:pPr marL="755652" lvl="1" indent="-377826">
              <a:lnSpc>
                <a:spcPts val="4060"/>
              </a:lnSpc>
              <a:buFont typeface="Arial"/>
              <a:buChar char="•"/>
            </a:pPr>
            <a:r>
              <a:rPr lang="en-US" sz="3500">
                <a:solidFill>
                  <a:srgbClr val="FFFFFF"/>
                </a:solidFill>
                <a:latin typeface="Poppins"/>
              </a:rPr>
              <a:t>Patients </a:t>
            </a:r>
          </a:p>
        </p:txBody>
      </p:sp>
      <p:sp>
        <p:nvSpPr>
          <p:cNvPr id="22" name="TextBox 22"/>
          <p:cNvSpPr txBox="1"/>
          <p:nvPr/>
        </p:nvSpPr>
        <p:spPr>
          <a:xfrm>
            <a:off x="0" y="6944170"/>
            <a:ext cx="3071329" cy="772909"/>
          </a:xfrm>
          <a:prstGeom prst="rect">
            <a:avLst/>
          </a:prstGeom>
        </p:spPr>
        <p:txBody>
          <a:bodyPr lIns="0" tIns="0" rIns="0" bIns="0" rtlCol="0" anchor="t">
            <a:spAutoFit/>
          </a:bodyPr>
          <a:lstStyle/>
          <a:p>
            <a:pPr algn="ctr">
              <a:lnSpc>
                <a:spcPts val="2877"/>
              </a:lnSpc>
            </a:pPr>
            <a:r>
              <a:rPr lang="en-US" sz="2848">
                <a:solidFill>
                  <a:srgbClr val="43B4BE"/>
                </a:solidFill>
                <a:latin typeface="Poppins"/>
              </a:rPr>
              <a:t>End-user Segment</a:t>
            </a:r>
          </a:p>
        </p:txBody>
      </p:sp>
      <p:sp>
        <p:nvSpPr>
          <p:cNvPr id="23" name="TextBox 23"/>
          <p:cNvSpPr txBox="1"/>
          <p:nvPr/>
        </p:nvSpPr>
        <p:spPr>
          <a:xfrm>
            <a:off x="-1803" y="3918845"/>
            <a:ext cx="3071329" cy="411297"/>
          </a:xfrm>
          <a:prstGeom prst="rect">
            <a:avLst/>
          </a:prstGeom>
        </p:spPr>
        <p:txBody>
          <a:bodyPr lIns="0" tIns="0" rIns="0" bIns="0" rtlCol="0" anchor="t">
            <a:spAutoFit/>
          </a:bodyPr>
          <a:lstStyle/>
          <a:p>
            <a:pPr algn="ctr">
              <a:lnSpc>
                <a:spcPts val="2877"/>
              </a:lnSpc>
            </a:pPr>
            <a:r>
              <a:rPr lang="en-US" sz="2848">
                <a:solidFill>
                  <a:srgbClr val="43B4BE"/>
                </a:solidFill>
                <a:latin typeface="Poppins"/>
              </a:rPr>
              <a:t>Type Segment</a:t>
            </a:r>
          </a:p>
        </p:txBody>
      </p:sp>
      <p:sp>
        <p:nvSpPr>
          <p:cNvPr id="24" name="TextBox 24"/>
          <p:cNvSpPr txBox="1"/>
          <p:nvPr/>
        </p:nvSpPr>
        <p:spPr>
          <a:xfrm>
            <a:off x="12346171" y="4771264"/>
            <a:ext cx="5540873" cy="2608580"/>
          </a:xfrm>
          <a:prstGeom prst="rect">
            <a:avLst/>
          </a:prstGeom>
        </p:spPr>
        <p:txBody>
          <a:bodyPr lIns="0" tIns="0" rIns="0" bIns="0" rtlCol="0" anchor="t">
            <a:spAutoFit/>
          </a:bodyPr>
          <a:lstStyle/>
          <a:p>
            <a:pPr marL="755652" lvl="1" indent="-377826">
              <a:lnSpc>
                <a:spcPts val="4060"/>
              </a:lnSpc>
              <a:buFont typeface="Arial"/>
              <a:buChar char="•"/>
            </a:pPr>
            <a:r>
              <a:rPr lang="en-US" sz="3500">
                <a:solidFill>
                  <a:srgbClr val="FFFFFF"/>
                </a:solidFill>
                <a:latin typeface="Poppins"/>
              </a:rPr>
              <a:t>Supermarkets and Hypermarkets </a:t>
            </a:r>
          </a:p>
          <a:p>
            <a:pPr marL="755652" lvl="1" indent="-377826">
              <a:lnSpc>
                <a:spcPts val="4060"/>
              </a:lnSpc>
              <a:buFont typeface="Arial"/>
              <a:buChar char="•"/>
            </a:pPr>
            <a:r>
              <a:rPr lang="en-US" sz="3500">
                <a:solidFill>
                  <a:srgbClr val="FFFFFF"/>
                </a:solidFill>
                <a:latin typeface="Poppins"/>
              </a:rPr>
              <a:t>Convenience Stores </a:t>
            </a:r>
          </a:p>
          <a:p>
            <a:pPr marL="755652" lvl="1" indent="-377826">
              <a:lnSpc>
                <a:spcPts val="4060"/>
              </a:lnSpc>
              <a:buFont typeface="Arial"/>
              <a:buChar char="•"/>
            </a:pPr>
            <a:r>
              <a:rPr lang="en-US" sz="3500">
                <a:solidFill>
                  <a:srgbClr val="FFFFFF"/>
                </a:solidFill>
                <a:latin typeface="Poppins"/>
              </a:rPr>
              <a:t>Specialty Stores </a:t>
            </a:r>
          </a:p>
          <a:p>
            <a:pPr marL="755652" lvl="1" indent="-377826">
              <a:lnSpc>
                <a:spcPts val="4060"/>
              </a:lnSpc>
              <a:buFont typeface="Arial"/>
              <a:buChar char="•"/>
            </a:pPr>
            <a:r>
              <a:rPr lang="en-US" sz="3500">
                <a:solidFill>
                  <a:srgbClr val="FFFFFF"/>
                </a:solidFill>
                <a:latin typeface="Poppins"/>
              </a:rPr>
              <a:t>E-Commerce </a:t>
            </a:r>
          </a:p>
        </p:txBody>
      </p:sp>
      <p:sp>
        <p:nvSpPr>
          <p:cNvPr id="25" name="TextBox 25"/>
          <p:cNvSpPr txBox="1"/>
          <p:nvPr/>
        </p:nvSpPr>
        <p:spPr>
          <a:xfrm>
            <a:off x="9079989" y="5450049"/>
            <a:ext cx="3071329" cy="772909"/>
          </a:xfrm>
          <a:prstGeom prst="rect">
            <a:avLst/>
          </a:prstGeom>
        </p:spPr>
        <p:txBody>
          <a:bodyPr lIns="0" tIns="0" rIns="0" bIns="0" rtlCol="0" anchor="t">
            <a:spAutoFit/>
          </a:bodyPr>
          <a:lstStyle/>
          <a:p>
            <a:pPr algn="ctr">
              <a:lnSpc>
                <a:spcPts val="2877"/>
              </a:lnSpc>
            </a:pPr>
            <a:r>
              <a:rPr lang="en-US" sz="2848">
                <a:solidFill>
                  <a:srgbClr val="43B4BE"/>
                </a:solidFill>
                <a:latin typeface="Poppins"/>
              </a:rPr>
              <a:t>Distribution Channel</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0547" b="-7970"/>
            </a:stretch>
          </a:blipFill>
        </p:spPr>
        <p:txBody>
          <a:bodyPr/>
          <a:lstStyle/>
          <a:p/>
        </p:txBody>
      </p:sp>
      <p:pic>
        <p:nvPicPr>
          <p:cNvPr id="3" name="Picture 3"/>
          <p:cNvPicPr>
            <a:picLocks noChangeAspect="1"/>
          </p:cNvPicPr>
          <p:nvPr/>
        </p:nvPicPr>
        <p:blipFill>
          <a:blip r:embed="rId3"/>
          <a:srcRect l="36500" t="25150" r="38480" b="21038"/>
          <a:stretch>
            <a:fillRect/>
          </a:stretch>
        </p:blipFill>
        <p:spPr>
          <a:xfrm>
            <a:off x="0" y="0"/>
            <a:ext cx="1542502" cy="1866155"/>
          </a:xfrm>
          <a:prstGeom prst="rect">
            <a:avLst/>
          </a:prstGeom>
        </p:spPr>
      </p:pic>
      <p:sp>
        <p:nvSpPr>
          <p:cNvPr id="4" name="Freeform 4"/>
          <p:cNvSpPr/>
          <p:nvPr/>
        </p:nvSpPr>
        <p:spPr>
          <a:xfrm>
            <a:off x="-129472" y="648675"/>
            <a:ext cx="11665144" cy="9638325"/>
          </a:xfrm>
          <a:custGeom>
            <a:rect l="l" t="t" r="r" b="b"/>
            <a:pathLst>
              <a:path w="11665144" h="9638325">
                <a:moveTo>
                  <a:pt x="0" y="0"/>
                </a:moveTo>
                <a:lnTo>
                  <a:pt x="11665144" y="0"/>
                </a:lnTo>
                <a:lnTo>
                  <a:pt x="11665144" y="9638325"/>
                </a:lnTo>
                <a:lnTo>
                  <a:pt x="0" y="9638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5" name="TextBox 5"/>
          <p:cNvSpPr txBox="1"/>
          <p:nvPr/>
        </p:nvSpPr>
        <p:spPr>
          <a:xfrm>
            <a:off x="3981072" y="3859531"/>
            <a:ext cx="4121706" cy="1283969"/>
          </a:xfrm>
          <a:prstGeom prst="rect">
            <a:avLst/>
          </a:prstGeom>
        </p:spPr>
        <p:txBody>
          <a:bodyPr lIns="0" tIns="0" rIns="0" bIns="0" rtlCol="0" anchor="t">
            <a:spAutoFit/>
          </a:bodyPr>
          <a:lstStyle/>
          <a:p>
            <a:pPr algn="ctr">
              <a:lnSpc>
                <a:spcPts val="4814"/>
              </a:lnSpc>
            </a:pPr>
            <a:r>
              <a:rPr lang="en-US" sz="4499">
                <a:solidFill>
                  <a:srgbClr val="FFFFFF"/>
                </a:solidFill>
                <a:latin typeface="Poppins"/>
              </a:rPr>
              <a:t>North America</a:t>
            </a:r>
          </a:p>
          <a:p>
            <a:pPr algn="ctr">
              <a:lnSpc>
                <a:spcPts val="4814"/>
              </a:lnSpc>
            </a:pPr>
            <a:r>
              <a:rPr lang="en-US" sz="4499">
                <a:solidFill>
                  <a:srgbClr val="FFFFFF"/>
                </a:solidFill>
                <a:latin typeface="Poppins"/>
              </a:rPr>
              <a:t>40%</a:t>
            </a:r>
          </a:p>
        </p:txBody>
      </p:sp>
      <p:sp>
        <p:nvSpPr>
          <p:cNvPr id="6" name="TextBox 6"/>
          <p:cNvSpPr txBox="1"/>
          <p:nvPr/>
        </p:nvSpPr>
        <p:spPr>
          <a:xfrm>
            <a:off x="9798570" y="5105400"/>
            <a:ext cx="8168357" cy="2043957"/>
          </a:xfrm>
          <a:prstGeom prst="rect">
            <a:avLst/>
          </a:prstGeom>
        </p:spPr>
        <p:txBody>
          <a:bodyPr lIns="0" tIns="0" rIns="0" bIns="0" rtlCol="0" anchor="t">
            <a:spAutoFit/>
          </a:bodyPr>
          <a:lstStyle/>
          <a:p>
            <a:pPr>
              <a:lnSpc>
                <a:spcPts val="5253"/>
              </a:lnSpc>
            </a:pPr>
            <a:r>
              <a:rPr lang="en-US" sz="4414" spc="141">
                <a:solidFill>
                  <a:srgbClr val="000000"/>
                </a:solidFill>
                <a:latin typeface="Poppins"/>
              </a:rPr>
              <a:t>North America Gluten Free Biscuits Market Revenue share for 2024 is </a:t>
            </a:r>
            <a:r>
              <a:rPr lang="en-US" sz="4414" spc="141">
                <a:solidFill>
                  <a:srgbClr val="B83E29"/>
                </a:solidFill>
                <a:latin typeface="Poppins Bold"/>
              </a:rPr>
              <a:t>40%</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4713092" y="5334464"/>
            <a:ext cx="9757038" cy="3383104"/>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D1013">
                <a:alpha val="85882"/>
              </a:srgbClr>
            </a:solidFill>
          </p:spPr>
          <p:txBody>
            <a:bodyPr/>
            <a:lstStyle/>
            <a:p/>
          </p:txBody>
        </p:sp>
      </p:grpSp>
      <p:grpSp>
        <p:nvGrpSpPr>
          <p:cNvPr id="5" name="Group 5"/>
          <p:cNvGrpSpPr/>
          <p:nvPr/>
        </p:nvGrpSpPr>
        <p:grpSpPr>
          <a:xfrm>
            <a:off x="4713092" y="1569431"/>
            <a:ext cx="9757038" cy="339665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86535">
                <a:alpha val="86667"/>
              </a:srgbClr>
            </a:solidFill>
          </p:spPr>
          <p:txBody>
            <a:bodyPr/>
            <a:lstStyle/>
            <a:p/>
          </p:txBody>
        </p:sp>
      </p:grpSp>
      <p:grpSp>
        <p:nvGrpSpPr>
          <p:cNvPr id="7" name="Group 7"/>
          <p:cNvGrpSpPr/>
          <p:nvPr/>
        </p:nvGrpSpPr>
        <p:grpSpPr>
          <a:xfrm>
            <a:off x="3171817" y="2138073"/>
            <a:ext cx="2794551" cy="2271468"/>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D1013">
                <a:alpha val="85882"/>
              </a:srgbClr>
            </a:solidFill>
          </p:spPr>
          <p:txBody>
            <a:bodyPr/>
            <a:lstStyle/>
            <a:p/>
          </p:txBody>
        </p:sp>
      </p:grpSp>
      <p:grpSp>
        <p:nvGrpSpPr>
          <p:cNvPr id="9" name="Group 9"/>
          <p:cNvGrpSpPr/>
          <p:nvPr/>
        </p:nvGrpSpPr>
        <p:grpSpPr>
          <a:xfrm>
            <a:off x="3171817" y="5918834"/>
            <a:ext cx="2794551" cy="2271468"/>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86535">
                <a:alpha val="86667"/>
              </a:srgbClr>
            </a:solidFill>
          </p:spPr>
          <p:txBody>
            <a:bodyPr/>
            <a:lstStyle/>
            <a:p/>
          </p:txBody>
        </p:sp>
      </p:grpSp>
      <p:grpSp>
        <p:nvGrpSpPr>
          <p:cNvPr id="11" name="Group 11"/>
          <p:cNvGrpSpPr>
            <a:grpSpLocks noChangeAspect="1"/>
          </p:cNvGrpSpPr>
          <p:nvPr/>
        </p:nvGrpSpPr>
        <p:grpSpPr>
          <a:xfrm rot="5400000">
            <a:off x="5834046" y="2945081"/>
            <a:ext cx="759184" cy="657453"/>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D1013">
                <a:alpha val="85882"/>
              </a:srgbClr>
            </a:solidFill>
          </p:spPr>
          <p:txBody>
            <a:bodyPr/>
            <a:lstStyle/>
            <a:p/>
          </p:txBody>
        </p:sp>
      </p:grpSp>
      <p:grpSp>
        <p:nvGrpSpPr>
          <p:cNvPr id="13" name="Group 13"/>
          <p:cNvGrpSpPr>
            <a:grpSpLocks noChangeAspect="1"/>
          </p:cNvGrpSpPr>
          <p:nvPr/>
        </p:nvGrpSpPr>
        <p:grpSpPr>
          <a:xfrm rot="5400000">
            <a:off x="5834046" y="6725841"/>
            <a:ext cx="759184" cy="657453"/>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86535">
                <a:alpha val="86667"/>
              </a:srgbClr>
            </a:solidFill>
          </p:spPr>
          <p:txBody>
            <a:bodyPr/>
            <a:lstStyle/>
            <a:p/>
          </p:txBody>
        </p:sp>
      </p:grpSp>
      <p:pic>
        <p:nvPicPr>
          <p:cNvPr id="15" name="Picture 15"/>
          <p:cNvPicPr>
            <a:picLocks noChangeAspect="1"/>
          </p:cNvPicPr>
          <p:nvPr/>
        </p:nvPicPr>
        <p:blipFill>
          <a:blip r:embed="rId3"/>
          <a:srcRect l="36500" t="25150" r="38480" b="21038"/>
          <a:stretch>
            <a:fillRect/>
          </a:stretch>
        </p:blipFill>
        <p:spPr>
          <a:xfrm>
            <a:off x="0" y="-24686"/>
            <a:ext cx="1716481" cy="2076639"/>
          </a:xfrm>
          <a:prstGeom prst="rect">
            <a:avLst/>
          </a:prstGeom>
        </p:spPr>
      </p:pic>
      <p:sp>
        <p:nvSpPr>
          <p:cNvPr id="16" name="TextBox 16"/>
          <p:cNvSpPr txBox="1"/>
          <p:nvPr/>
        </p:nvSpPr>
        <p:spPr>
          <a:xfrm>
            <a:off x="3378359" y="3059981"/>
            <a:ext cx="2506553" cy="6165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Poppins Bold"/>
              </a:rPr>
              <a:t>Drivers</a:t>
            </a:r>
          </a:p>
        </p:txBody>
      </p:sp>
      <p:sp>
        <p:nvSpPr>
          <p:cNvPr id="17" name="TextBox 17"/>
          <p:cNvSpPr txBox="1"/>
          <p:nvPr/>
        </p:nvSpPr>
        <p:spPr>
          <a:xfrm>
            <a:off x="3090360" y="6704279"/>
            <a:ext cx="3082550" cy="578409"/>
          </a:xfrm>
          <a:prstGeom prst="rect">
            <a:avLst/>
          </a:prstGeom>
        </p:spPr>
        <p:txBody>
          <a:bodyPr lIns="0" tIns="0" rIns="0" bIns="0" rtlCol="0" anchor="t">
            <a:spAutoFit/>
          </a:bodyPr>
          <a:lstStyle/>
          <a:p>
            <a:pPr algn="ctr">
              <a:lnSpc>
                <a:spcPts val="4869"/>
              </a:lnSpc>
              <a:spcBef>
                <a:spcPct val="0"/>
              </a:spcBef>
            </a:pPr>
            <a:r>
              <a:rPr lang="en-US" sz="3477" spc="111">
                <a:solidFill>
                  <a:srgbClr val="FFFFFF"/>
                </a:solidFill>
                <a:latin typeface="Canva Sans Bold"/>
              </a:rPr>
              <a:t>Restraints</a:t>
            </a:r>
          </a:p>
        </p:txBody>
      </p:sp>
      <p:sp>
        <p:nvSpPr>
          <p:cNvPr id="18" name="TextBox 18"/>
          <p:cNvSpPr txBox="1"/>
          <p:nvPr/>
        </p:nvSpPr>
        <p:spPr>
          <a:xfrm>
            <a:off x="6542365" y="1859345"/>
            <a:ext cx="7643613" cy="2847975"/>
          </a:xfrm>
          <a:prstGeom prst="rect">
            <a:avLst/>
          </a:prstGeom>
        </p:spPr>
        <p:txBody>
          <a:bodyPr lIns="0" tIns="0" rIns="0" bIns="0" rtlCol="0" anchor="t">
            <a:spAutoFit/>
          </a:bodyPr>
          <a:lstStyle/>
          <a:p>
            <a:pPr marL="755652" lvl="1" indent="-377826">
              <a:lnSpc>
                <a:spcPts val="3675"/>
              </a:lnSpc>
              <a:buFont typeface="Arial"/>
              <a:buChar char="•"/>
            </a:pPr>
            <a:r>
              <a:rPr lang="en-US" sz="3500" spc="112">
                <a:solidFill>
                  <a:srgbClr val="FFFFFF"/>
                </a:solidFill>
                <a:latin typeface="Poppins"/>
              </a:rPr>
              <a:t>Rise in health-conscious consumer to Provide Viable Market Output</a:t>
            </a:r>
          </a:p>
          <a:p>
            <a:pPr marL="755652" lvl="1" indent="-377826">
              <a:lnSpc>
                <a:spcPts val="3675"/>
              </a:lnSpc>
              <a:buFont typeface="Arial"/>
              <a:buChar char="•"/>
            </a:pPr>
            <a:r>
              <a:rPr lang="en-US" sz="3500" spc="112">
                <a:solidFill>
                  <a:srgbClr val="FFFFFF"/>
                </a:solidFill>
                <a:latin typeface="Poppins"/>
              </a:rPr>
              <a:t>Rising demand for clean label and organic products to Propel Market Growth.</a:t>
            </a:r>
          </a:p>
        </p:txBody>
      </p:sp>
      <p:sp>
        <p:nvSpPr>
          <p:cNvPr id="19" name="TextBox 19"/>
          <p:cNvSpPr txBox="1"/>
          <p:nvPr/>
        </p:nvSpPr>
        <p:spPr>
          <a:xfrm>
            <a:off x="7049301" y="6432130"/>
            <a:ext cx="7420828" cy="1002030"/>
          </a:xfrm>
          <a:prstGeom prst="rect">
            <a:avLst/>
          </a:prstGeom>
        </p:spPr>
        <p:txBody>
          <a:bodyPr lIns="0" tIns="0" rIns="0" bIns="0" rtlCol="0" anchor="t">
            <a:spAutoFit/>
          </a:bodyPr>
          <a:lstStyle/>
          <a:p>
            <a:pPr>
              <a:lnSpc>
                <a:spcPts val="3780"/>
              </a:lnSpc>
            </a:pPr>
            <a:r>
              <a:rPr lang="en-US" sz="3600" spc="115">
                <a:solidFill>
                  <a:srgbClr val="FFFFFF"/>
                </a:solidFill>
                <a:latin typeface="Poppins"/>
              </a:rPr>
              <a:t>High costs of biscuits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1369423" y="1375388"/>
            <a:ext cx="16230600" cy="7928619"/>
            <a:chExt cx="4274726" cy="2088196"/>
          </a:xfrm>
        </p:grpSpPr>
        <p:sp>
          <p:nvSpPr>
            <p:cNvPr id="4" name="Freeform 4"/>
            <p:cNvSpPr/>
            <p:nvPr/>
          </p:nvSpPr>
          <p:spPr>
            <a:xfrm>
              <a:off x="0" y="0"/>
              <a:ext cx="4274726" cy="2088196"/>
            </a:xfrm>
            <a:custGeom>
              <a:rect l="l" t="t" r="r" b="b"/>
              <a:pathLst>
                <a:path w="4274726" h="2088196">
                  <a:moveTo>
                    <a:pt x="0" y="0"/>
                  </a:moveTo>
                  <a:lnTo>
                    <a:pt x="4274726" y="0"/>
                  </a:lnTo>
                  <a:lnTo>
                    <a:pt x="4274726" y="2088196"/>
                  </a:lnTo>
                  <a:lnTo>
                    <a:pt x="0" y="2088196"/>
                  </a:lnTo>
                  <a:close/>
                </a:path>
              </a:pathLst>
            </a:custGeom>
            <a:solidFill>
              <a:srgbClr val="000000">
                <a:alpha val="67843"/>
              </a:srgbClr>
            </a:solidFill>
          </p:spPr>
          <p:txBody>
            <a:bodyPr/>
            <a:lstStyle/>
            <a:p/>
          </p:txBody>
        </p:sp>
        <p:sp>
          <p:nvSpPr>
            <p:cNvPr id="5" name="TextBox 5"/>
            <p:cNvSpPr txBox="1"/>
            <p:nvPr/>
          </p:nvSpPr>
          <p:spPr>
            <a:xfrm>
              <a:off x="0" y="-38100"/>
              <a:ext cx="4274726" cy="2126296"/>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a:srcRect l="36500" t="25150" r="39942" b="24794"/>
          <a:stretch>
            <a:fillRect/>
          </a:stretch>
        </p:blipFill>
        <p:spPr>
          <a:xfrm>
            <a:off x="820542" y="378231"/>
            <a:ext cx="2028068" cy="2423973"/>
          </a:xfrm>
          <a:prstGeom prst="rect">
            <a:avLst/>
          </a:prstGeom>
        </p:spPr>
      </p:pic>
      <p:sp>
        <p:nvSpPr>
          <p:cNvPr id="7" name="TextBox 7"/>
          <p:cNvSpPr txBox="1"/>
          <p:nvPr/>
        </p:nvSpPr>
        <p:spPr>
          <a:xfrm>
            <a:off x="1610693" y="2687904"/>
            <a:ext cx="15748059" cy="6356351"/>
          </a:xfrm>
          <a:prstGeom prst="rect">
            <a:avLst/>
          </a:prstGeom>
        </p:spPr>
        <p:txBody>
          <a:bodyPr lIns="0" tIns="0" rIns="0" bIns="0" rtlCol="0" anchor="t">
            <a:spAutoFit/>
          </a:bodyPr>
          <a:lstStyle/>
          <a:p>
            <a:pPr marL="863595" lvl="1" indent="-431797">
              <a:lnSpc>
                <a:spcPts val="5599"/>
              </a:lnSpc>
              <a:buFont typeface="Arial"/>
              <a:buChar char="•"/>
            </a:pPr>
            <a:r>
              <a:rPr lang="en-US" sz="3999">
                <a:solidFill>
                  <a:srgbClr val="FFFFFF"/>
                </a:solidFill>
                <a:latin typeface="Poppins"/>
              </a:rPr>
              <a:t>The global gluten-free biscuits market will expand significantly by 9.00% CAGR between 2024 and 2031.</a:t>
            </a:r>
          </a:p>
          <a:p>
            <a:pPr marL="863595" lvl="1" indent="-431797">
              <a:lnSpc>
                <a:spcPts val="5599"/>
              </a:lnSpc>
              <a:buFont typeface="Arial"/>
              <a:buChar char="•"/>
            </a:pPr>
            <a:r>
              <a:rPr lang="en-US" sz="3999">
                <a:solidFill>
                  <a:srgbClr val="FFFFFF"/>
                </a:solidFill>
                <a:latin typeface="Poppins"/>
              </a:rPr>
              <a:t>Sales of the plain segment are set to rise as they cater to consumers seeking a simple, natural option without compromising taste or texture for those with gluten sensitivities or preferences.</a:t>
            </a:r>
          </a:p>
          <a:p>
            <a:pPr marL="863595" lvl="1" indent="-431797">
              <a:lnSpc>
                <a:spcPts val="5599"/>
              </a:lnSpc>
              <a:buFont typeface="Arial"/>
              <a:buChar char="•"/>
            </a:pPr>
            <a:r>
              <a:rPr lang="en-US" sz="3999">
                <a:solidFill>
                  <a:srgbClr val="FFFFFF"/>
                </a:solidFill>
                <a:latin typeface="Poppins"/>
              </a:rPr>
              <a:t>There is an expansion of retail channels, product innovation and diversification, and rising disposable income.</a:t>
            </a:r>
          </a:p>
        </p:txBody>
      </p:sp>
      <p:sp>
        <p:nvSpPr>
          <p:cNvPr id="8" name="TextBox 8"/>
          <p:cNvSpPr txBox="1"/>
          <p:nvPr/>
        </p:nvSpPr>
        <p:spPr>
          <a:xfrm>
            <a:off x="4220629" y="1609268"/>
            <a:ext cx="10528187" cy="814705"/>
          </a:xfrm>
          <a:prstGeom prst="rect">
            <a:avLst/>
          </a:prstGeom>
        </p:spPr>
        <p:txBody>
          <a:bodyPr lIns="0" tIns="0" rIns="0" bIns="0" rtlCol="0" anchor="t">
            <a:spAutoFit/>
          </a:bodyPr>
          <a:lstStyle/>
          <a:p>
            <a:pPr algn="ctr">
              <a:lnSpc>
                <a:spcPts val="5885"/>
              </a:lnSpc>
            </a:pPr>
            <a:r>
              <a:rPr lang="en-US" sz="5500">
                <a:solidFill>
                  <a:srgbClr val="FFFFFF"/>
                </a:solidFill>
                <a:latin typeface="Poppi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2"/>
          <p:cNvPicPr>
            <a:picLocks noChangeAspect="1"/>
          </p:cNvPicPr>
          <p:nvPr/>
        </p:nvPicPr>
        <p:blipFill>
          <a:blip r:embed="rId2"/>
          <a:srcRect l="36500" t="25150" r="38480" b="26795"/>
          <a:stretch>
            <a:fillRect/>
          </a:stretch>
        </p:blipFill>
        <p:spPr>
          <a:xfrm>
            <a:off x="0" y="-25212"/>
            <a:ext cx="1684364" cy="1819778"/>
          </a:xfrm>
          <a:prstGeom prst="rect">
            <a:avLst/>
          </a:prstGeom>
        </p:spPr>
      </p:pic>
      <p:sp>
        <p:nvSpPr>
          <p:cNvPr id="3" name="Freeform 3"/>
          <p:cNvSpPr/>
          <p:nvPr/>
        </p:nvSpPr>
        <p:spPr>
          <a:xfrm>
            <a:off x="265357" y="1946797"/>
            <a:ext cx="2838014" cy="1793109"/>
          </a:xfrm>
          <a:custGeom>
            <a:rect l="l" t="t" r="r" b="b"/>
            <a:pathLst>
              <a:path w="2838014" h="1793109">
                <a:moveTo>
                  <a:pt x="0" y="0"/>
                </a:moveTo>
                <a:lnTo>
                  <a:pt x="2838014" y="0"/>
                </a:lnTo>
                <a:lnTo>
                  <a:pt x="2838014" y="1793109"/>
                </a:lnTo>
                <a:lnTo>
                  <a:pt x="0" y="1793109"/>
                </a:lnTo>
                <a:lnTo>
                  <a:pt x="0" y="0"/>
                </a:lnTo>
                <a:close/>
              </a:path>
            </a:pathLst>
          </a:custGeom>
          <a:blipFill>
            <a:blip r:embed="rId3"/>
            <a:stretch>
              <a:fillRect l="-454" t="-15107" r="-1818" b="-46762"/>
            </a:stretch>
          </a:blipFill>
        </p:spPr>
        <p:txBody>
          <a:bodyPr/>
          <a:lstStyle/>
          <a:p/>
        </p:txBody>
      </p:sp>
      <p:sp>
        <p:nvSpPr>
          <p:cNvPr id="4" name="Freeform 4"/>
          <p:cNvSpPr/>
          <p:nvPr/>
        </p:nvSpPr>
        <p:spPr>
          <a:xfrm>
            <a:off x="3305540" y="5284874"/>
            <a:ext cx="14982461" cy="5143500"/>
          </a:xfrm>
          <a:custGeom>
            <a:rect l="l" t="t" r="r" b="b"/>
            <a:pathLst>
              <a:path w="14982460" h="5143500">
                <a:moveTo>
                  <a:pt x="0" y="0"/>
                </a:moveTo>
                <a:lnTo>
                  <a:pt x="14982460" y="0"/>
                </a:lnTo>
                <a:lnTo>
                  <a:pt x="14982460" y="5143500"/>
                </a:lnTo>
                <a:lnTo>
                  <a:pt x="0" y="5143500"/>
                </a:lnTo>
                <a:lnTo>
                  <a:pt x="0" y="0"/>
                </a:lnTo>
                <a:close/>
              </a:path>
            </a:pathLst>
          </a:custGeom>
          <a:blipFill>
            <a:blip r:embed="rId4"/>
            <a:stretch>
              <a:fillRect l="-7416" t="-110104" r="-11722" b="-21254"/>
            </a:stretch>
          </a:blipFill>
        </p:spPr>
        <p:txBody>
          <a:bodyPr/>
          <a:lstStyle/>
          <a:p/>
        </p:txBody>
      </p:sp>
      <p:sp>
        <p:nvSpPr>
          <p:cNvPr id="5" name="Freeform 5"/>
          <p:cNvSpPr/>
          <p:nvPr/>
        </p:nvSpPr>
        <p:spPr>
          <a:xfrm>
            <a:off x="3612612" y="1794565"/>
            <a:ext cx="2575087" cy="2163073"/>
          </a:xfrm>
          <a:custGeom>
            <a:rect l="l" t="t" r="r" b="b"/>
            <a:pathLst>
              <a:path w="2575087" h="2163073">
                <a:moveTo>
                  <a:pt x="0" y="0"/>
                </a:moveTo>
                <a:lnTo>
                  <a:pt x="2575087" y="0"/>
                </a:lnTo>
                <a:lnTo>
                  <a:pt x="2575087" y="2163073"/>
                </a:lnTo>
                <a:lnTo>
                  <a:pt x="0" y="2163073"/>
                </a:lnTo>
                <a:lnTo>
                  <a:pt x="0" y="0"/>
                </a:lnTo>
                <a:close/>
              </a:path>
            </a:pathLst>
          </a:custGeom>
          <a:blipFill>
            <a:blip r:embed="rId5"/>
            <a:stretch>
              <a:fillRect/>
            </a:stretch>
          </a:blipFill>
        </p:spPr>
        <p:txBody>
          <a:bodyPr/>
          <a:lstStyle/>
          <a:p/>
        </p:txBody>
      </p:sp>
      <p:sp>
        <p:nvSpPr>
          <p:cNvPr id="6" name="Freeform 6"/>
          <p:cNvSpPr/>
          <p:nvPr/>
        </p:nvSpPr>
        <p:spPr>
          <a:xfrm>
            <a:off x="6924757" y="2099455"/>
            <a:ext cx="3768000" cy="1589113"/>
          </a:xfrm>
          <a:custGeom>
            <a:rect l="l" t="t" r="r" b="b"/>
            <a:pathLst>
              <a:path w="3768000" h="1589113">
                <a:moveTo>
                  <a:pt x="0" y="0"/>
                </a:moveTo>
                <a:lnTo>
                  <a:pt x="3768000" y="0"/>
                </a:lnTo>
                <a:lnTo>
                  <a:pt x="3768000" y="1589113"/>
                </a:lnTo>
                <a:lnTo>
                  <a:pt x="0" y="1589113"/>
                </a:lnTo>
                <a:lnTo>
                  <a:pt x="0" y="0"/>
                </a:lnTo>
                <a:close/>
              </a:path>
            </a:pathLst>
          </a:custGeom>
          <a:blipFill>
            <a:blip r:embed="rId6"/>
            <a:stretch>
              <a:fillRect/>
            </a:stretch>
          </a:blipFill>
        </p:spPr>
        <p:txBody>
          <a:bodyPr/>
          <a:lstStyle/>
          <a:p/>
        </p:txBody>
      </p:sp>
      <p:sp>
        <p:nvSpPr>
          <p:cNvPr id="7" name="Freeform 7"/>
          <p:cNvSpPr/>
          <p:nvPr/>
        </p:nvSpPr>
        <p:spPr>
          <a:xfrm>
            <a:off x="11426182" y="1794565"/>
            <a:ext cx="2984483" cy="2263233"/>
          </a:xfrm>
          <a:custGeom>
            <a:rect l="l" t="t" r="r" b="b"/>
            <a:pathLst>
              <a:path w="2984483" h="2263233">
                <a:moveTo>
                  <a:pt x="0" y="0"/>
                </a:moveTo>
                <a:lnTo>
                  <a:pt x="2984482" y="0"/>
                </a:lnTo>
                <a:lnTo>
                  <a:pt x="2984482" y="2263233"/>
                </a:lnTo>
                <a:lnTo>
                  <a:pt x="0" y="2263233"/>
                </a:lnTo>
                <a:lnTo>
                  <a:pt x="0" y="0"/>
                </a:lnTo>
                <a:close/>
              </a:path>
            </a:pathLst>
          </a:custGeom>
          <a:blipFill>
            <a:blip r:embed="rId7"/>
            <a:stretch>
              <a:fillRect/>
            </a:stretch>
          </a:blipFill>
        </p:spPr>
        <p:txBody>
          <a:bodyPr/>
          <a:lstStyle/>
          <a:p/>
        </p:txBody>
      </p:sp>
      <p:sp>
        <p:nvSpPr>
          <p:cNvPr id="8" name="Freeform 8"/>
          <p:cNvSpPr/>
          <p:nvPr/>
        </p:nvSpPr>
        <p:spPr>
          <a:xfrm>
            <a:off x="14716568" y="2048868"/>
            <a:ext cx="3571432" cy="2008931"/>
          </a:xfrm>
          <a:custGeom>
            <a:rect l="l" t="t" r="r" b="b"/>
            <a:pathLst>
              <a:path w="3571432" h="2008931">
                <a:moveTo>
                  <a:pt x="0" y="0"/>
                </a:moveTo>
                <a:lnTo>
                  <a:pt x="3571432" y="0"/>
                </a:lnTo>
                <a:lnTo>
                  <a:pt x="3571432" y="2008930"/>
                </a:lnTo>
                <a:lnTo>
                  <a:pt x="0" y="2008930"/>
                </a:lnTo>
                <a:lnTo>
                  <a:pt x="0" y="0"/>
                </a:lnTo>
                <a:close/>
              </a:path>
            </a:pathLst>
          </a:custGeom>
          <a:blipFill>
            <a:blip r:embed="rId8"/>
            <a:stretch>
              <a:fillRect/>
            </a:stretch>
          </a:blipFill>
        </p:spPr>
        <p:txBody>
          <a:bodyPr/>
          <a:lstStyle/>
          <a:p/>
        </p:txBody>
      </p:sp>
      <p:sp>
        <p:nvSpPr>
          <p:cNvPr id="9" name="Freeform 9"/>
          <p:cNvSpPr/>
          <p:nvPr/>
        </p:nvSpPr>
        <p:spPr>
          <a:xfrm>
            <a:off x="265357" y="4210243"/>
            <a:ext cx="2310678" cy="2055469"/>
          </a:xfrm>
          <a:custGeom>
            <a:rect l="l" t="t" r="r" b="b"/>
            <a:pathLst>
              <a:path w="2310678" h="2055469">
                <a:moveTo>
                  <a:pt x="0" y="0"/>
                </a:moveTo>
                <a:lnTo>
                  <a:pt x="2310679" y="0"/>
                </a:lnTo>
                <a:lnTo>
                  <a:pt x="2310679" y="2055469"/>
                </a:lnTo>
                <a:lnTo>
                  <a:pt x="0" y="2055469"/>
                </a:lnTo>
                <a:lnTo>
                  <a:pt x="0" y="0"/>
                </a:lnTo>
                <a:close/>
              </a:path>
            </a:pathLst>
          </a:custGeom>
          <a:blipFill>
            <a:blip r:embed="rId9"/>
            <a:stretch>
              <a:fillRect/>
            </a:stretch>
          </a:blipFill>
        </p:spPr>
        <p:txBody>
          <a:bodyPr/>
          <a:lstStyle/>
          <a:p/>
        </p:txBody>
      </p:sp>
      <p:sp>
        <p:nvSpPr>
          <p:cNvPr id="10" name="Freeform 10"/>
          <p:cNvSpPr/>
          <p:nvPr/>
        </p:nvSpPr>
        <p:spPr>
          <a:xfrm>
            <a:off x="265357" y="6894890"/>
            <a:ext cx="3040183" cy="1773440"/>
          </a:xfrm>
          <a:custGeom>
            <a:rect l="l" t="t" r="r" b="b"/>
            <a:pathLst>
              <a:path w="3040183" h="1773440">
                <a:moveTo>
                  <a:pt x="0" y="0"/>
                </a:moveTo>
                <a:lnTo>
                  <a:pt x="3040183" y="0"/>
                </a:lnTo>
                <a:lnTo>
                  <a:pt x="3040183" y="1773440"/>
                </a:lnTo>
                <a:lnTo>
                  <a:pt x="0" y="1773440"/>
                </a:lnTo>
                <a:lnTo>
                  <a:pt x="0" y="0"/>
                </a:lnTo>
                <a:close/>
              </a:path>
            </a:pathLst>
          </a:custGeom>
          <a:blipFill>
            <a:blip r:embed="rId10"/>
            <a:stretch>
              <a:fillRect/>
            </a:stretch>
          </a:blipFill>
        </p:spPr>
        <p:txBody>
          <a:bodyPr/>
          <a:lstStyle/>
          <a:p/>
        </p:txBody>
      </p:sp>
      <p:sp>
        <p:nvSpPr>
          <p:cNvPr id="11" name="Freeform 11"/>
          <p:cNvSpPr/>
          <p:nvPr/>
        </p:nvSpPr>
        <p:spPr>
          <a:xfrm>
            <a:off x="3103371" y="4210243"/>
            <a:ext cx="3593569" cy="1277713"/>
          </a:xfrm>
          <a:custGeom>
            <a:rect l="l" t="t" r="r" b="b"/>
            <a:pathLst>
              <a:path w="3593568" h="1277713">
                <a:moveTo>
                  <a:pt x="0" y="0"/>
                </a:moveTo>
                <a:lnTo>
                  <a:pt x="3593569" y="0"/>
                </a:lnTo>
                <a:lnTo>
                  <a:pt x="3593569" y="1277713"/>
                </a:lnTo>
                <a:lnTo>
                  <a:pt x="0" y="1277713"/>
                </a:lnTo>
                <a:lnTo>
                  <a:pt x="0" y="0"/>
                </a:lnTo>
                <a:close/>
              </a:path>
            </a:pathLst>
          </a:custGeom>
          <a:blipFill>
            <a:blip r:embed="rId11"/>
            <a:stretch>
              <a:fillRect/>
            </a:stretch>
          </a:blipFill>
        </p:spPr>
        <p:txBody>
          <a:bodyPr/>
          <a:lstStyle/>
          <a:p/>
        </p:txBody>
      </p:sp>
      <p:sp>
        <p:nvSpPr>
          <p:cNvPr id="12" name="Freeform 12"/>
          <p:cNvSpPr/>
          <p:nvPr/>
        </p:nvSpPr>
        <p:spPr>
          <a:xfrm>
            <a:off x="7501533" y="4210243"/>
            <a:ext cx="4798364" cy="922186"/>
          </a:xfrm>
          <a:custGeom>
            <a:rect l="l" t="t" r="r" b="b"/>
            <a:pathLst>
              <a:path w="4798364" h="922185">
                <a:moveTo>
                  <a:pt x="0" y="0"/>
                </a:moveTo>
                <a:lnTo>
                  <a:pt x="4798364" y="0"/>
                </a:lnTo>
                <a:lnTo>
                  <a:pt x="4798364" y="922186"/>
                </a:lnTo>
                <a:lnTo>
                  <a:pt x="0" y="922186"/>
                </a:lnTo>
                <a:lnTo>
                  <a:pt x="0" y="0"/>
                </a:lnTo>
                <a:close/>
              </a:path>
            </a:pathLst>
          </a:custGeom>
          <a:blipFill>
            <a:blip r:embed="rId12"/>
            <a:stretch>
              <a:fillRect/>
            </a:stretch>
          </a:blipFill>
        </p:spPr>
        <p:txBody>
          <a:bodyPr/>
          <a:lstStyle/>
          <a:p/>
        </p:txBody>
      </p:sp>
      <p:sp>
        <p:nvSpPr>
          <p:cNvPr id="13" name="Freeform 13"/>
          <p:cNvSpPr/>
          <p:nvPr/>
        </p:nvSpPr>
        <p:spPr>
          <a:xfrm>
            <a:off x="15122145" y="4362688"/>
            <a:ext cx="3165855" cy="1227075"/>
          </a:xfrm>
          <a:custGeom>
            <a:rect l="l" t="t" r="r" b="b"/>
            <a:pathLst>
              <a:path w="3165855" h="1227075">
                <a:moveTo>
                  <a:pt x="0" y="0"/>
                </a:moveTo>
                <a:lnTo>
                  <a:pt x="3165855" y="0"/>
                </a:lnTo>
                <a:lnTo>
                  <a:pt x="3165855" y="1227076"/>
                </a:lnTo>
                <a:lnTo>
                  <a:pt x="0" y="1227076"/>
                </a:lnTo>
                <a:lnTo>
                  <a:pt x="0" y="0"/>
                </a:lnTo>
                <a:close/>
              </a:path>
            </a:pathLst>
          </a:custGeom>
          <a:blipFill>
            <a:blip r:embed="rId13"/>
            <a:stretch>
              <a:fillRect/>
            </a:stretch>
          </a:blipFill>
        </p:spPr>
        <p:txBody>
          <a:bodyPr/>
          <a:lstStyle/>
          <a:p/>
        </p:txBody>
      </p:sp>
      <p:sp>
        <p:nvSpPr>
          <p:cNvPr id="14" name="Freeform 14"/>
          <p:cNvSpPr/>
          <p:nvPr/>
        </p:nvSpPr>
        <p:spPr>
          <a:xfrm>
            <a:off x="7708868" y="5589764"/>
            <a:ext cx="2191847" cy="2191847"/>
          </a:xfrm>
          <a:custGeom>
            <a:rect l="l" t="t" r="r" b="b"/>
            <a:pathLst>
              <a:path w="2191847" h="2191847">
                <a:moveTo>
                  <a:pt x="0" y="0"/>
                </a:moveTo>
                <a:lnTo>
                  <a:pt x="2191847" y="0"/>
                </a:lnTo>
                <a:lnTo>
                  <a:pt x="2191847" y="2191846"/>
                </a:lnTo>
                <a:lnTo>
                  <a:pt x="0" y="2191846"/>
                </a:lnTo>
                <a:lnTo>
                  <a:pt x="0" y="0"/>
                </a:lnTo>
                <a:close/>
              </a:path>
            </a:pathLst>
          </a:custGeom>
          <a:blipFill>
            <a:blip r:embed="rId14"/>
            <a:stretch>
              <a:fillRect l="-51336" t="-6951" r="-50802" b="-6951"/>
            </a:stretch>
          </a:blipFill>
        </p:spPr>
        <p:txBody>
          <a:bodyPr/>
          <a:lstStyle/>
          <a:p/>
        </p:txBody>
      </p:sp>
      <p:sp>
        <p:nvSpPr>
          <p:cNvPr id="15" name="Freeform 15"/>
          <p:cNvSpPr/>
          <p:nvPr/>
        </p:nvSpPr>
        <p:spPr>
          <a:xfrm>
            <a:off x="3609142" y="5640401"/>
            <a:ext cx="2318795" cy="2318795"/>
          </a:xfrm>
          <a:custGeom>
            <a:rect l="l" t="t" r="r" b="b"/>
            <a:pathLst>
              <a:path w="2318795" h="2318795">
                <a:moveTo>
                  <a:pt x="0" y="0"/>
                </a:moveTo>
                <a:lnTo>
                  <a:pt x="2318795" y="0"/>
                </a:lnTo>
                <a:lnTo>
                  <a:pt x="2318795" y="2318795"/>
                </a:lnTo>
                <a:lnTo>
                  <a:pt x="0" y="2318795"/>
                </a:lnTo>
                <a:lnTo>
                  <a:pt x="0" y="0"/>
                </a:lnTo>
                <a:close/>
              </a:path>
            </a:pathLst>
          </a:custGeom>
          <a:blipFill>
            <a:blip r:embed="rId15"/>
            <a:stretch>
              <a:fillRect/>
            </a:stretch>
          </a:blipFill>
        </p:spPr>
        <p:txBody>
          <a:bodyPr/>
          <a:lstStyle/>
          <a:p/>
        </p:txBody>
      </p:sp>
      <p:sp>
        <p:nvSpPr>
          <p:cNvPr id="16" name="TextBox 16"/>
          <p:cNvSpPr txBox="1"/>
          <p:nvPr/>
        </p:nvSpPr>
        <p:spPr>
          <a:xfrm>
            <a:off x="5927937" y="474149"/>
            <a:ext cx="6856334" cy="963930"/>
          </a:xfrm>
          <a:prstGeom prst="rect">
            <a:avLst/>
          </a:prstGeom>
        </p:spPr>
        <p:txBody>
          <a:bodyPr lIns="0" tIns="0" rIns="0" bIns="0" rtlCol="0" anchor="t">
            <a:spAutoFit/>
          </a:bodyPr>
          <a:lstStyle/>
          <a:p>
            <a:pPr algn="ctr">
              <a:lnSpc>
                <a:spcPts val="6569"/>
              </a:lnSpc>
            </a:pPr>
            <a:r>
              <a:rPr lang="en-US" sz="7299">
                <a:solidFill>
                  <a:srgbClr val="000000"/>
                </a:solidFill>
                <a:latin typeface="Poppi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mtf4swcd"/>
              </a:rPr>
              <a:t>https://tinyurl.com/mtf4swcd</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50</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Gluten Free Biscuits Market Report 2024</dc:title>
  <cp:lastModifiedBy>decipher market</cp:lastModifiedBy>
  <cp:revision>2</cp:revision>
  <dcterms:created xsi:type="dcterms:W3CDTF">2006-08-16T00:00:00Z</dcterms:created>
  <dcterms:modified xsi:type="dcterms:W3CDTF">2024-05-11T11:50:23Z</dcterms:modified>
</cp:coreProperties>
</file>