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3/20/2024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2nc78y5k"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flipH="1">
            <a:off x="0" y="0"/>
            <a:ext cx="18288000" cy="10287000"/>
          </a:xfrm>
          <a:custGeom>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0888" b="-10888"/>
            </a:stretch>
          </a:blipFill>
        </p:spPr>
        <p:txBody>
          <a:bodyPr/>
          <a:lstStyle/>
          <a:p/>
        </p:txBody>
      </p:sp>
      <p:grpSp>
        <p:nvGrpSpPr>
          <p:cNvPr id="3" name="Group 3"/>
          <p:cNvGrpSpPr/>
          <p:nvPr/>
        </p:nvGrpSpPr>
        <p:grpSpPr>
          <a:xfrm>
            <a:off x="0" y="0"/>
            <a:ext cx="9906000" cy="10287000"/>
            <a:chExt cx="2335060" cy="2709333"/>
          </a:xfrm>
        </p:grpSpPr>
        <p:sp>
          <p:nvSpPr>
            <p:cNvPr id="4" name="Freeform 4"/>
            <p:cNvSpPr/>
            <p:nvPr/>
          </p:nvSpPr>
          <p:spPr>
            <a:xfrm>
              <a:off x="0" y="0"/>
              <a:ext cx="2335060" cy="2709333"/>
            </a:xfrm>
            <a:custGeom>
              <a:rect l="l" t="t" r="r" b="b"/>
              <a:pathLst>
                <a:path w="2335060" h="2709333">
                  <a:moveTo>
                    <a:pt x="0" y="0"/>
                  </a:moveTo>
                  <a:lnTo>
                    <a:pt x="2335060" y="0"/>
                  </a:lnTo>
                  <a:lnTo>
                    <a:pt x="2335060" y="2709333"/>
                  </a:lnTo>
                  <a:lnTo>
                    <a:pt x="0" y="2709333"/>
                  </a:lnTo>
                  <a:close/>
                </a:path>
              </a:pathLst>
            </a:custGeom>
            <a:solidFill>
              <a:srgbClr val="000000">
                <a:alpha val="63922"/>
              </a:srgbClr>
            </a:solidFill>
          </p:spPr>
          <p:txBody>
            <a:bodyPr/>
            <a:lstStyle/>
            <a:p/>
          </p:txBody>
        </p:sp>
        <p:sp>
          <p:nvSpPr>
            <p:cNvPr id="5" name="TextBox 5"/>
            <p:cNvSpPr txBox="1"/>
            <p:nvPr/>
          </p:nvSpPr>
          <p:spPr>
            <a:xfrm>
              <a:off x="0" y="-38100"/>
              <a:ext cx="2335060"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57674" y="9358166"/>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257674" y="3547425"/>
            <a:ext cx="9343526" cy="3994235"/>
          </a:xfrm>
          <a:prstGeom prst="rect">
            <a:avLst/>
          </a:prstGeom>
        </p:spPr>
        <p:txBody>
          <a:bodyPr wrap="square" lIns="0" tIns="0" rIns="0" bIns="0" rtlCol="0" anchor="t">
            <a:spAutoFit/>
          </a:bodyPr>
          <a:lstStyle/>
          <a:p>
            <a:pPr>
              <a:lnSpc>
                <a:spcPts val="7742"/>
              </a:lnSpc>
            </a:pPr>
            <a:r>
              <a:rPr lang="en-US" sz="8800">
                <a:solidFill>
                  <a:srgbClr val="FFFFFF"/>
                </a:solidFill>
                <a:latin typeface="Canva Sans"/>
              </a:rPr>
              <a:t>GLOBAL </a:t>
            </a:r>
          </a:p>
          <a:p>
            <a:pPr>
              <a:lnSpc>
                <a:spcPts val="7742"/>
              </a:lnSpc>
            </a:pPr>
            <a:r>
              <a:rPr lang="en-US" sz="8800">
                <a:solidFill>
                  <a:srgbClr val="FFFFFF"/>
                </a:solidFill>
                <a:latin typeface="Canva Sans"/>
              </a:rPr>
              <a:t>GLASSES CASE</a:t>
            </a:r>
          </a:p>
          <a:p>
            <a:pPr>
              <a:lnSpc>
                <a:spcPts val="7742"/>
              </a:lnSpc>
            </a:pPr>
            <a:r>
              <a:rPr lang="en-US" sz="8800">
                <a:solidFill>
                  <a:srgbClr val="FFFFFF"/>
                </a:solidFill>
                <a:latin typeface="Canva Sans"/>
              </a:rPr>
              <a:t>MARKET REPORT </a:t>
            </a:r>
          </a:p>
          <a:p>
            <a:pPr>
              <a:lnSpc>
                <a:spcPts val="7742"/>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p:txBody>
      </p:sp>
      <p:grpSp>
        <p:nvGrpSpPr>
          <p:cNvPr id="3" name="Group 3"/>
          <p:cNvGrpSpPr/>
          <p:nvPr/>
        </p:nvGrpSpPr>
        <p:grpSpPr>
          <a:xfrm>
            <a:off x="1476449" y="1841582"/>
            <a:ext cx="15335103" cy="6144095"/>
            <a:chExt cx="4038875" cy="1618198"/>
          </a:xfrm>
        </p:grpSpPr>
        <p:sp>
          <p:nvSpPr>
            <p:cNvPr id="4" name="Freeform 4"/>
            <p:cNvSpPr/>
            <p:nvPr/>
          </p:nvSpPr>
          <p:spPr>
            <a:xfrm>
              <a:off x="0" y="0"/>
              <a:ext cx="4038875" cy="1618198"/>
            </a:xfrm>
            <a:custGeom>
              <a:rect l="l" t="t" r="r" b="b"/>
              <a:pathLst>
                <a:path w="4038875" h="1618198">
                  <a:moveTo>
                    <a:pt x="0" y="0"/>
                  </a:moveTo>
                  <a:lnTo>
                    <a:pt x="4038875" y="0"/>
                  </a:lnTo>
                  <a:lnTo>
                    <a:pt x="4038875" y="1618198"/>
                  </a:lnTo>
                  <a:lnTo>
                    <a:pt x="0" y="1618198"/>
                  </a:lnTo>
                  <a:close/>
                </a:path>
              </a:pathLst>
            </a:custGeom>
            <a:solidFill>
              <a:srgbClr val="37291D">
                <a:alpha val="80000"/>
              </a:srgbClr>
            </a:solidFill>
          </p:spPr>
          <p:txBody>
            <a:bodyPr/>
            <a:lstStyle/>
            <a:p/>
          </p:txBody>
        </p:sp>
        <p:sp>
          <p:nvSpPr>
            <p:cNvPr id="5" name="TextBox 5"/>
            <p:cNvSpPr txBox="1"/>
            <p:nvPr/>
          </p:nvSpPr>
          <p:spPr>
            <a:xfrm>
              <a:off x="0" y="-38100"/>
              <a:ext cx="4038875" cy="165629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930142" y="3047426"/>
            <a:ext cx="14427716" cy="4612641"/>
          </a:xfrm>
          <a:prstGeom prst="rect">
            <a:avLst/>
          </a:prstGeom>
        </p:spPr>
        <p:txBody>
          <a:bodyPr lIns="0" tIns="0" rIns="0" bIns="0" rtlCol="0" anchor="t">
            <a:spAutoFit/>
          </a:bodyPr>
          <a:lstStyle/>
          <a:p>
            <a:pPr>
              <a:lnSpc>
                <a:spcPts val="4059"/>
              </a:lnSpc>
              <a:spcBef>
                <a:spcPct val="0"/>
              </a:spcBef>
            </a:pPr>
            <a:r>
              <a:rPr lang="en-US" sz="2899">
                <a:solidFill>
                  <a:srgbClr val="FFFFFF"/>
                </a:solidFill>
                <a:latin typeface="Canva Sans"/>
              </a:rPr>
              <a:t>A glasses case is a compact box typically covered in fabric, which is specifically designed to house eyeglasses. It also serves as a means of safeguarding sunglasses. The significance of a glasses case lies in its capacity to maintain the cleanliness and scratch-free condition of eyeglasses when they are not in use. The expansion in the industry is driven by the escalating demand for sunglasses and eyeglasses, the heightened consciousness regarding eye health, and the increased disposable income. Additionally, there is a growing awareness of the significance of eye health and safety, coupled with the rising disposable income of consumers in developing nations.</a:t>
            </a:r>
          </a:p>
        </p:txBody>
      </p:sp>
      <p:sp>
        <p:nvSpPr>
          <p:cNvPr id="7" name="TextBox 7"/>
          <p:cNvSpPr txBox="1"/>
          <p:nvPr/>
        </p:nvSpPr>
        <p:spPr>
          <a:xfrm>
            <a:off x="5080096" y="2086500"/>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p:txBody>
      </p:sp>
      <p:grpSp>
        <p:nvGrpSpPr>
          <p:cNvPr id="3" name="Group 3"/>
          <p:cNvGrpSpPr/>
          <p:nvPr/>
        </p:nvGrpSpPr>
        <p:grpSpPr>
          <a:xfrm>
            <a:off x="265130" y="4361017"/>
            <a:ext cx="8647822" cy="2618121"/>
            <a:chExt cx="860407" cy="260488"/>
          </a:xfrm>
        </p:grpSpPr>
        <p:sp>
          <p:nvSpPr>
            <p:cNvPr id="4" name="Freeform 4"/>
            <p:cNvSpPr/>
            <p:nvPr/>
          </p:nvSpPr>
          <p:spPr>
            <a:xfrm>
              <a:off x="0" y="0"/>
              <a:ext cx="860407" cy="260488"/>
            </a:xfrm>
            <a:custGeom>
              <a:rect l="l" t="t" r="r" b="b"/>
              <a:pathLst>
                <a:path w="860407" h="260488">
                  <a:moveTo>
                    <a:pt x="89525" y="0"/>
                  </a:moveTo>
                  <a:lnTo>
                    <a:pt x="770883" y="0"/>
                  </a:lnTo>
                  <a:cubicBezTo>
                    <a:pt x="794626" y="0"/>
                    <a:pt x="817397" y="9432"/>
                    <a:pt x="834186" y="26221"/>
                  </a:cubicBezTo>
                  <a:cubicBezTo>
                    <a:pt x="850975" y="43010"/>
                    <a:pt x="860407" y="65781"/>
                    <a:pt x="860407" y="89525"/>
                  </a:cubicBezTo>
                  <a:lnTo>
                    <a:pt x="860407" y="170963"/>
                  </a:lnTo>
                  <a:cubicBezTo>
                    <a:pt x="860407" y="194706"/>
                    <a:pt x="850975" y="217477"/>
                    <a:pt x="834186" y="234266"/>
                  </a:cubicBezTo>
                  <a:cubicBezTo>
                    <a:pt x="817397" y="251056"/>
                    <a:pt x="794626" y="260488"/>
                    <a:pt x="770883" y="260488"/>
                  </a:cubicBezTo>
                  <a:lnTo>
                    <a:pt x="89525" y="260488"/>
                  </a:lnTo>
                  <a:cubicBezTo>
                    <a:pt x="65781" y="260488"/>
                    <a:pt x="43010" y="251056"/>
                    <a:pt x="26221" y="234266"/>
                  </a:cubicBezTo>
                  <a:cubicBezTo>
                    <a:pt x="9432" y="217477"/>
                    <a:pt x="0" y="194706"/>
                    <a:pt x="0" y="170963"/>
                  </a:cubicBezTo>
                  <a:lnTo>
                    <a:pt x="0" y="89525"/>
                  </a:lnTo>
                  <a:cubicBezTo>
                    <a:pt x="0" y="65781"/>
                    <a:pt x="9432" y="43010"/>
                    <a:pt x="26221" y="26221"/>
                  </a:cubicBezTo>
                  <a:cubicBezTo>
                    <a:pt x="43010" y="9432"/>
                    <a:pt x="65781" y="0"/>
                    <a:pt x="89525" y="0"/>
                  </a:cubicBezTo>
                  <a:close/>
                </a:path>
              </a:pathLst>
            </a:custGeom>
            <a:solidFill>
              <a:srgbClr val="4F4439"/>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621122" y="4682698"/>
            <a:ext cx="2112249" cy="2109609"/>
          </a:xfrm>
          <a:custGeom>
            <a:rect l="l" t="t" r="r" b="b"/>
            <a:pathLst>
              <a:path w="2112249" h="2109609">
                <a:moveTo>
                  <a:pt x="0" y="0"/>
                </a:moveTo>
                <a:lnTo>
                  <a:pt x="2112249" y="0"/>
                </a:lnTo>
                <a:lnTo>
                  <a:pt x="2112249" y="2109609"/>
                </a:lnTo>
                <a:lnTo>
                  <a:pt x="0" y="2109609"/>
                </a:lnTo>
                <a:lnTo>
                  <a:pt x="0" y="0"/>
                </a:lnTo>
                <a:close/>
              </a:path>
            </a:pathLst>
          </a:custGeom>
          <a:blipFill>
            <a:blip r:embed="rId3"/>
            <a:stretch>
              <a:fillRect/>
            </a:stretch>
          </a:blipFill>
        </p:spPr>
        <p:txBody>
          <a:bodyPr/>
          <a:lstStyle/>
          <a:p/>
        </p:txBody>
      </p:sp>
      <p:grpSp>
        <p:nvGrpSpPr>
          <p:cNvPr id="7" name="Group 7"/>
          <p:cNvGrpSpPr/>
          <p:nvPr/>
        </p:nvGrpSpPr>
        <p:grpSpPr>
          <a:xfrm>
            <a:off x="571876" y="4598276"/>
            <a:ext cx="2081141" cy="2081141"/>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850183" y="5135980"/>
            <a:ext cx="1524526" cy="1275688"/>
          </a:xfrm>
          <a:prstGeom prst="rect">
            <a:avLst/>
          </a:prstGeom>
        </p:spPr>
        <p:txBody>
          <a:bodyPr lIns="0" tIns="0" rIns="0" bIns="0" rtlCol="0" anchor="t">
            <a:spAutoFit/>
          </a:bodyPr>
          <a:lstStyle/>
          <a:p>
            <a:pPr algn="ctr">
              <a:lnSpc>
                <a:spcPts val="3052"/>
              </a:lnSpc>
            </a:pPr>
            <a:r>
              <a:rPr lang="en-US" sz="4489">
                <a:solidFill>
                  <a:srgbClr val="1E3048"/>
                </a:solidFill>
                <a:latin typeface="Poppins Bold"/>
              </a:rPr>
              <a:t>2023- 2030</a:t>
            </a:r>
          </a:p>
        </p:txBody>
      </p:sp>
      <p:sp>
        <p:nvSpPr>
          <p:cNvPr id="14" name="TextBox 14"/>
          <p:cNvSpPr txBox="1"/>
          <p:nvPr/>
        </p:nvSpPr>
        <p:spPr>
          <a:xfrm>
            <a:off x="2733371" y="4704523"/>
            <a:ext cx="5810412" cy="1725772"/>
          </a:xfrm>
          <a:prstGeom prst="rect">
            <a:avLst/>
          </a:prstGeom>
        </p:spPr>
        <p:txBody>
          <a:bodyPr lIns="0" tIns="0" rIns="0" bIns="0" rtlCol="0" anchor="t">
            <a:spAutoFit/>
          </a:bodyPr>
          <a:lstStyle/>
          <a:p>
            <a:pPr algn="ctr">
              <a:lnSpc>
                <a:spcPts val="6737"/>
              </a:lnSpc>
            </a:pPr>
            <a:r>
              <a:rPr lang="en-US" sz="4812">
                <a:solidFill>
                  <a:srgbClr val="FFFFFF"/>
                </a:solidFill>
                <a:latin typeface="Poppins"/>
              </a:rPr>
              <a:t>CAGR</a:t>
            </a:r>
          </a:p>
          <a:p>
            <a:pPr algn="ctr">
              <a:lnSpc>
                <a:spcPts val="6737"/>
              </a:lnSpc>
              <a:spcBef>
                <a:spcPct val="0"/>
              </a:spcBef>
            </a:pPr>
            <a:r>
              <a:rPr lang="en-US" sz="4812">
                <a:solidFill>
                  <a:srgbClr val="FFFFFF"/>
                </a:solidFill>
                <a:latin typeface="Poppins"/>
              </a:rPr>
              <a:t>5.90%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58111"/>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51358" y="2555536"/>
            <a:ext cx="8241214" cy="3243238"/>
            <a:chExt cx="9230786" cy="3632672"/>
          </a:xfrm>
        </p:grpSpPr>
        <p:sp>
          <p:nvSpPr>
            <p:cNvPr id="7" name="Freeform 7"/>
            <p:cNvSpPr/>
            <p:nvPr/>
          </p:nvSpPr>
          <p:spPr>
            <a:xfrm>
              <a:off x="0" y="0"/>
              <a:ext cx="9230786" cy="3632672"/>
            </a:xfrm>
            <a:custGeom>
              <a:rect l="l" t="t" r="r" b="b"/>
              <a:pathLst>
                <a:path w="9230786" h="3632671">
                  <a:moveTo>
                    <a:pt x="9106326" y="3632672"/>
                  </a:moveTo>
                  <a:lnTo>
                    <a:pt x="124460" y="3632672"/>
                  </a:lnTo>
                  <a:cubicBezTo>
                    <a:pt x="55880" y="3632672"/>
                    <a:pt x="0" y="3576793"/>
                    <a:pt x="0" y="3508212"/>
                  </a:cubicBezTo>
                  <a:lnTo>
                    <a:pt x="0" y="124460"/>
                  </a:lnTo>
                  <a:cubicBezTo>
                    <a:pt x="0" y="55880"/>
                    <a:pt x="55880" y="0"/>
                    <a:pt x="124460" y="0"/>
                  </a:cubicBezTo>
                  <a:lnTo>
                    <a:pt x="9106326" y="0"/>
                  </a:lnTo>
                  <a:cubicBezTo>
                    <a:pt x="9174906" y="0"/>
                    <a:pt x="9230786" y="55880"/>
                    <a:pt x="9230786" y="124460"/>
                  </a:cubicBezTo>
                  <a:lnTo>
                    <a:pt x="9230786" y="3508213"/>
                  </a:lnTo>
                  <a:cubicBezTo>
                    <a:pt x="9230786" y="3576793"/>
                    <a:pt x="9174906" y="3632672"/>
                    <a:pt x="9106326" y="3632672"/>
                  </a:cubicBezTo>
                  <a:close/>
                </a:path>
              </a:pathLst>
            </a:custGeom>
            <a:solidFill>
              <a:srgbClr val="AE612F"/>
            </a:solidFill>
          </p:spPr>
          <p:txBody>
            <a:bodyPr/>
            <a:lstStyle/>
            <a:p/>
          </p:txBody>
        </p:sp>
      </p:grpSp>
      <p:grpSp>
        <p:nvGrpSpPr>
          <p:cNvPr id="8" name="Group 8"/>
          <p:cNvGrpSpPr/>
          <p:nvPr/>
        </p:nvGrpSpPr>
        <p:grpSpPr>
          <a:xfrm rot="5400000">
            <a:off x="1499098" y="1969735"/>
            <a:ext cx="918331" cy="3916528"/>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551358" y="6015062"/>
            <a:ext cx="8399813" cy="3243238"/>
            <a:chExt cx="9408428" cy="3632672"/>
          </a:xfrm>
        </p:grpSpPr>
        <p:sp>
          <p:nvSpPr>
            <p:cNvPr id="11" name="Freeform 11"/>
            <p:cNvSpPr/>
            <p:nvPr/>
          </p:nvSpPr>
          <p:spPr>
            <a:xfrm>
              <a:off x="0" y="0"/>
              <a:ext cx="9408429" cy="3632672"/>
            </a:xfrm>
            <a:custGeom>
              <a:rect l="l" t="t" r="r" b="b"/>
              <a:pathLst>
                <a:path w="9408429" h="3632671">
                  <a:moveTo>
                    <a:pt x="9283968" y="3632672"/>
                  </a:moveTo>
                  <a:lnTo>
                    <a:pt x="124460" y="3632672"/>
                  </a:lnTo>
                  <a:cubicBezTo>
                    <a:pt x="55880" y="3632672"/>
                    <a:pt x="0" y="3576793"/>
                    <a:pt x="0" y="3508212"/>
                  </a:cubicBezTo>
                  <a:lnTo>
                    <a:pt x="0" y="124460"/>
                  </a:lnTo>
                  <a:cubicBezTo>
                    <a:pt x="0" y="55880"/>
                    <a:pt x="55880" y="0"/>
                    <a:pt x="124460" y="0"/>
                  </a:cubicBezTo>
                  <a:lnTo>
                    <a:pt x="9283968" y="0"/>
                  </a:lnTo>
                  <a:cubicBezTo>
                    <a:pt x="9352549" y="0"/>
                    <a:pt x="9408429" y="55880"/>
                    <a:pt x="9408429" y="124460"/>
                  </a:cubicBezTo>
                  <a:lnTo>
                    <a:pt x="9408429" y="3508213"/>
                  </a:lnTo>
                  <a:cubicBezTo>
                    <a:pt x="9408429" y="3576793"/>
                    <a:pt x="9352549" y="3632672"/>
                    <a:pt x="9283968" y="3632672"/>
                  </a:cubicBezTo>
                  <a:close/>
                </a:path>
              </a:pathLst>
            </a:custGeom>
            <a:solidFill>
              <a:srgbClr val="2A211C"/>
            </a:solidFill>
          </p:spPr>
          <p:txBody>
            <a:bodyPr/>
            <a:lstStyle/>
            <a:p/>
          </p:txBody>
        </p:sp>
      </p:grpSp>
      <p:grpSp>
        <p:nvGrpSpPr>
          <p:cNvPr id="12" name="Group 12"/>
          <p:cNvGrpSpPr/>
          <p:nvPr/>
        </p:nvGrpSpPr>
        <p:grpSpPr>
          <a:xfrm rot="5400000">
            <a:off x="1499098" y="5429262"/>
            <a:ext cx="918331" cy="3916528"/>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278123" y="7044952"/>
            <a:ext cx="3360282" cy="801739"/>
          </a:xfrm>
          <a:prstGeom prst="rect">
            <a:avLst/>
          </a:prstGeom>
        </p:spPr>
        <p:txBody>
          <a:bodyPr lIns="0" tIns="0" rIns="0" bIns="0" rtlCol="0" anchor="t">
            <a:spAutoFit/>
          </a:bodyPr>
          <a:lstStyle/>
          <a:p>
            <a:pPr algn="ctr">
              <a:lnSpc>
                <a:spcPts val="3147"/>
              </a:lnSpc>
            </a:pPr>
            <a:r>
              <a:rPr lang="en-US" sz="3116">
                <a:solidFill>
                  <a:srgbClr val="43B4BE"/>
                </a:solidFill>
                <a:latin typeface="Montserrat Classic"/>
              </a:rPr>
              <a:t>Application Segment</a:t>
            </a:r>
          </a:p>
        </p:txBody>
      </p:sp>
      <p:sp>
        <p:nvSpPr>
          <p:cNvPr id="16" name="TextBox 16"/>
          <p:cNvSpPr txBox="1"/>
          <p:nvPr/>
        </p:nvSpPr>
        <p:spPr>
          <a:xfrm>
            <a:off x="278123" y="3751626"/>
            <a:ext cx="3360282" cy="409896"/>
          </a:xfrm>
          <a:prstGeom prst="rect">
            <a:avLst/>
          </a:prstGeom>
        </p:spPr>
        <p:txBody>
          <a:bodyPr lIns="0" tIns="0" rIns="0" bIns="0" rtlCol="0" anchor="t">
            <a:spAutoFit/>
          </a:bodyPr>
          <a:lstStyle/>
          <a:p>
            <a:pPr algn="ctr">
              <a:lnSpc>
                <a:spcPts val="3147"/>
              </a:lnSpc>
            </a:pPr>
            <a:r>
              <a:rPr lang="en-US" sz="3116">
                <a:solidFill>
                  <a:srgbClr val="43B4BE"/>
                </a:solidFill>
                <a:latin typeface="Montserrat Classic"/>
              </a:rPr>
              <a:t>Type Segment</a:t>
            </a:r>
          </a:p>
        </p:txBody>
      </p:sp>
      <p:sp>
        <p:nvSpPr>
          <p:cNvPr id="17" name="TextBox 17"/>
          <p:cNvSpPr txBox="1"/>
          <p:nvPr/>
        </p:nvSpPr>
        <p:spPr>
          <a:xfrm>
            <a:off x="3916528" y="2816718"/>
            <a:ext cx="6570666" cy="2625624"/>
          </a:xfrm>
          <a:prstGeom prst="rect">
            <a:avLst/>
          </a:prstGeom>
        </p:spPr>
        <p:txBody>
          <a:bodyPr lIns="0" tIns="0" rIns="0" bIns="0" rtlCol="0" anchor="t">
            <a:spAutoFit/>
          </a:bodyPr>
          <a:lstStyle/>
          <a:p>
            <a:pPr marL="1080359" lvl="1" indent="-540179">
              <a:lnSpc>
                <a:spcPts val="7005"/>
              </a:lnSpc>
              <a:buFont typeface="Arial"/>
              <a:buChar char="•"/>
            </a:pPr>
            <a:r>
              <a:rPr lang="en-US" sz="5003">
                <a:solidFill>
                  <a:srgbClr val="FFFFFF"/>
                </a:solidFill>
                <a:latin typeface="Montserrat"/>
              </a:rPr>
              <a:t>Plastic</a:t>
            </a:r>
          </a:p>
          <a:p>
            <a:pPr marL="1080359" lvl="1" indent="-540179">
              <a:lnSpc>
                <a:spcPts val="7005"/>
              </a:lnSpc>
              <a:buFont typeface="Arial"/>
              <a:buChar char="•"/>
            </a:pPr>
            <a:r>
              <a:rPr lang="en-US" sz="5003">
                <a:solidFill>
                  <a:srgbClr val="FFFFFF"/>
                </a:solidFill>
                <a:latin typeface="Montserrat"/>
              </a:rPr>
              <a:t>Metal</a:t>
            </a:r>
          </a:p>
          <a:p>
            <a:pPr marL="1080359" lvl="1" indent="-540179">
              <a:lnSpc>
                <a:spcPts val="7005"/>
              </a:lnSpc>
              <a:buFont typeface="Arial"/>
              <a:buChar char="•"/>
            </a:pPr>
            <a:r>
              <a:rPr lang="en-US" sz="5003">
                <a:solidFill>
                  <a:srgbClr val="FFFFFF"/>
                </a:solidFill>
                <a:latin typeface="Montserrat"/>
              </a:rPr>
              <a:t>EVA</a:t>
            </a:r>
          </a:p>
        </p:txBody>
      </p:sp>
      <p:sp>
        <p:nvSpPr>
          <p:cNvPr id="18" name="TextBox 18"/>
          <p:cNvSpPr txBox="1"/>
          <p:nvPr/>
        </p:nvSpPr>
        <p:spPr>
          <a:xfrm>
            <a:off x="4314223" y="6499722"/>
            <a:ext cx="5775276" cy="1739799"/>
          </a:xfrm>
          <a:prstGeom prst="rect">
            <a:avLst/>
          </a:prstGeom>
        </p:spPr>
        <p:txBody>
          <a:bodyPr lIns="0" tIns="0" rIns="0" bIns="0" rtlCol="0" anchor="t">
            <a:spAutoFit/>
          </a:bodyPr>
          <a:lstStyle/>
          <a:p>
            <a:pPr marL="1080359" lvl="1" indent="-540179">
              <a:lnSpc>
                <a:spcPts val="7005"/>
              </a:lnSpc>
              <a:buFont typeface="Arial"/>
              <a:buChar char="•"/>
            </a:pPr>
            <a:r>
              <a:rPr lang="en-US" sz="5003">
                <a:solidFill>
                  <a:srgbClr val="FFFFFF"/>
                </a:solidFill>
                <a:latin typeface="Montserrat"/>
              </a:rPr>
              <a:t>Online</a:t>
            </a:r>
          </a:p>
          <a:p>
            <a:pPr marL="1080359" lvl="1" indent="-540179">
              <a:lnSpc>
                <a:spcPts val="7005"/>
              </a:lnSpc>
              <a:buFont typeface="Arial"/>
              <a:buChar char="•"/>
            </a:pPr>
            <a:r>
              <a:rPr lang="en-US" sz="5003">
                <a:solidFill>
                  <a:srgbClr val="FFFFFF"/>
                </a:solidFill>
                <a:latin typeface="Montserrat"/>
              </a:rPr>
              <a:t>Offline</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83217"/>
            <a:ext cx="10897166" cy="9003783"/>
          </a:xfrm>
          <a:custGeom>
            <a:rect l="l" t="t" r="r" b="b"/>
            <a:pathLst>
              <a:path w="10897166" h="9003783">
                <a:moveTo>
                  <a:pt x="0" y="0"/>
                </a:moveTo>
                <a:lnTo>
                  <a:pt x="10897166" y="0"/>
                </a:lnTo>
                <a:lnTo>
                  <a:pt x="10897166" y="9003783"/>
                </a:lnTo>
                <a:lnTo>
                  <a:pt x="0" y="9003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9825504" y="4933548"/>
            <a:ext cx="8326512" cy="8893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p:txBody>
      </p:sp>
      <p:sp>
        <p:nvSpPr>
          <p:cNvPr id="4" name="TextBox 4"/>
          <p:cNvSpPr txBox="1"/>
          <p:nvPr/>
        </p:nvSpPr>
        <p:spPr>
          <a:xfrm>
            <a:off x="135983" y="20764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Glasses Case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572" b="-15427"/>
            </a:stretch>
          </a:blipFill>
        </p:spPr>
        <p:txBody>
          <a:bodyPr/>
          <a:lstStyle/>
          <a:p/>
        </p:txBody>
      </p:sp>
      <p:grpSp>
        <p:nvGrpSpPr>
          <p:cNvPr id="3" name="Group 3"/>
          <p:cNvGrpSpPr/>
          <p:nvPr/>
        </p:nvGrpSpPr>
        <p:grpSpPr>
          <a:xfrm>
            <a:off x="4795827" y="5302578"/>
            <a:ext cx="9635068" cy="3340813"/>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2B271D"/>
            </a:solidFill>
          </p:spPr>
          <p:txBody>
            <a:bodyPr/>
            <a:lstStyle/>
            <a:p/>
          </p:txBody>
        </p:sp>
      </p:grpSp>
      <p:grpSp>
        <p:nvGrpSpPr>
          <p:cNvPr id="5" name="Group 5"/>
          <p:cNvGrpSpPr/>
          <p:nvPr/>
        </p:nvGrpSpPr>
        <p:grpSpPr>
          <a:xfrm>
            <a:off x="4795827" y="1537557"/>
            <a:ext cx="9635068" cy="3354195"/>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65362E"/>
            </a:solidFill>
          </p:spPr>
          <p:txBody>
            <a:bodyPr/>
            <a:lstStyle/>
            <a:p/>
          </p:txBody>
        </p:sp>
      </p:grpSp>
      <p:grpSp>
        <p:nvGrpSpPr>
          <p:cNvPr id="7" name="Group 7"/>
          <p:cNvGrpSpPr/>
          <p:nvPr/>
        </p:nvGrpSpPr>
        <p:grpSpPr>
          <a:xfrm>
            <a:off x="3273819" y="2146144"/>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B271D"/>
            </a:solidFill>
          </p:spPr>
          <p:txBody>
            <a:bodyPr/>
            <a:lstStyle/>
            <a:p/>
          </p:txBody>
        </p:sp>
      </p:grpSp>
      <p:grpSp>
        <p:nvGrpSpPr>
          <p:cNvPr id="9" name="Group 9"/>
          <p:cNvGrpSpPr/>
          <p:nvPr/>
        </p:nvGrpSpPr>
        <p:grpSpPr>
          <a:xfrm>
            <a:off x="3273819" y="587964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65362E"/>
            </a:solidFill>
          </p:spPr>
          <p:txBody>
            <a:bodyPr/>
            <a:lstStyle/>
            <a:p/>
          </p:txBody>
        </p:sp>
      </p:grpSp>
      <p:grpSp>
        <p:nvGrpSpPr>
          <p:cNvPr id="11" name="Group 11"/>
          <p:cNvGrpSpPr>
            <a:grpSpLocks noChangeAspect="1"/>
          </p:cNvGrpSpPr>
          <p:nvPr/>
        </p:nvGrpSpPr>
        <p:grpSpPr>
          <a:xfrm rot="5400000">
            <a:off x="5902769" y="2943063"/>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B271D"/>
            </a:solidFill>
          </p:spPr>
          <p:txBody>
            <a:bodyPr/>
            <a:lstStyle/>
            <a:p/>
          </p:txBody>
        </p:sp>
      </p:grpSp>
      <p:grpSp>
        <p:nvGrpSpPr>
          <p:cNvPr id="13" name="Group 13"/>
          <p:cNvGrpSpPr>
            <a:grpSpLocks noChangeAspect="1"/>
          </p:cNvGrpSpPr>
          <p:nvPr/>
        </p:nvGrpSpPr>
        <p:grpSpPr>
          <a:xfrm rot="5400000">
            <a:off x="5902769" y="6676562"/>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65362E"/>
            </a:solidFill>
          </p:spPr>
          <p:txBody>
            <a:bodyPr/>
            <a:lstStyle/>
            <a:p/>
          </p:txBody>
        </p:sp>
      </p:grpSp>
      <p:sp>
        <p:nvSpPr>
          <p:cNvPr id="15" name="TextBox 15"/>
          <p:cNvSpPr txBox="1"/>
          <p:nvPr/>
        </p:nvSpPr>
        <p:spPr>
          <a:xfrm>
            <a:off x="3477780" y="3083912"/>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273819" y="6723874"/>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6883590" y="2333592"/>
            <a:ext cx="7389418" cy="121920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E-commerce Boom to Propel Market Growth</a:t>
            </a:r>
          </a:p>
        </p:txBody>
      </p:sp>
      <p:sp>
        <p:nvSpPr>
          <p:cNvPr id="18" name="TextBox 18"/>
          <p:cNvSpPr txBox="1"/>
          <p:nvPr/>
        </p:nvSpPr>
        <p:spPr>
          <a:xfrm>
            <a:off x="6883590" y="5927267"/>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Changing Consumer Behavior and Preferences to Hinder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30740"/>
            </a:stretch>
          </a:blipFill>
        </p:spPr>
        <p:txBody>
          <a:bodyPr/>
          <a:lstStyle/>
          <a:p/>
        </p:txBody>
      </p:sp>
      <p:grpSp>
        <p:nvGrpSpPr>
          <p:cNvPr id="3" name="Group 3"/>
          <p:cNvGrpSpPr/>
          <p:nvPr/>
        </p:nvGrpSpPr>
        <p:grpSpPr>
          <a:xfrm>
            <a:off x="1343884" y="1696826"/>
            <a:ext cx="15600232" cy="6893347"/>
            <a:chExt cx="4108703" cy="1815532"/>
          </a:xfrm>
        </p:grpSpPr>
        <p:sp>
          <p:nvSpPr>
            <p:cNvPr id="4" name="Freeform 4"/>
            <p:cNvSpPr/>
            <p:nvPr/>
          </p:nvSpPr>
          <p:spPr>
            <a:xfrm>
              <a:off x="0" y="0"/>
              <a:ext cx="4108703" cy="1815532"/>
            </a:xfrm>
            <a:custGeom>
              <a:rect l="l" t="t" r="r" b="b"/>
              <a:pathLst>
                <a:path w="4108703" h="1815531">
                  <a:moveTo>
                    <a:pt x="0" y="0"/>
                  </a:moveTo>
                  <a:lnTo>
                    <a:pt x="4108703" y="0"/>
                  </a:lnTo>
                  <a:lnTo>
                    <a:pt x="4108703" y="1815532"/>
                  </a:lnTo>
                  <a:lnTo>
                    <a:pt x="0" y="1815532"/>
                  </a:lnTo>
                  <a:close/>
                </a:path>
              </a:pathLst>
            </a:custGeom>
            <a:solidFill>
              <a:srgbClr val="1A1819">
                <a:alpha val="84706"/>
              </a:srgbClr>
            </a:solidFill>
          </p:spPr>
          <p:txBody>
            <a:bodyPr/>
            <a:lstStyle/>
            <a:p/>
          </p:txBody>
        </p:sp>
        <p:sp>
          <p:nvSpPr>
            <p:cNvPr id="5" name="TextBox 5"/>
            <p:cNvSpPr txBox="1"/>
            <p:nvPr/>
          </p:nvSpPr>
          <p:spPr>
            <a:xfrm>
              <a:off x="0" y="-38100"/>
              <a:ext cx="4108703" cy="185363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501476" y="3253123"/>
            <a:ext cx="15285048" cy="4921251"/>
          </a:xfrm>
          <a:prstGeom prst="rect">
            <a:avLst/>
          </a:prstGeom>
        </p:spPr>
        <p:txBody>
          <a:bodyPr lIns="0" tIns="0" rIns="0" bIns="0" rtlCol="0" anchor="t">
            <a:spAutoFit/>
          </a:bodyPr>
          <a:lstStyle/>
          <a:p>
            <a:pPr marL="755638" lvl="1" indent="-377819">
              <a:lnSpc>
                <a:spcPts val="4899"/>
              </a:lnSpc>
              <a:buFont typeface="Arial"/>
              <a:buChar char="•"/>
            </a:pPr>
            <a:r>
              <a:rPr lang="en-US" sz="3499">
                <a:solidFill>
                  <a:srgbClr val="FFFFFF"/>
                </a:solidFill>
                <a:latin typeface="Canva Sans"/>
              </a:rPr>
              <a:t>The Global Glasses Case Market is witnessing significant growth in the near future.</a:t>
            </a:r>
          </a:p>
          <a:p>
            <a:pPr marL="755638" lvl="1" indent="-377819">
              <a:lnSpc>
                <a:spcPts val="4899"/>
              </a:lnSpc>
              <a:buFont typeface="Arial"/>
              <a:buChar char="•"/>
            </a:pPr>
            <a:r>
              <a:rPr lang="en-US" sz="3499">
                <a:solidFill>
                  <a:srgbClr val="FFFFFF"/>
                </a:solidFill>
                <a:latin typeface="Canva Sans"/>
              </a:rPr>
              <a:t>EVA cases are known for their durability and high-impact resistance, providing superior protection for eyewear, including sunglasses.</a:t>
            </a:r>
          </a:p>
          <a:p>
            <a:pPr marL="755638" lvl="1" indent="-377819">
              <a:lnSpc>
                <a:spcPts val="4899"/>
              </a:lnSpc>
              <a:buFont typeface="Arial"/>
              <a:buChar char="•"/>
            </a:pPr>
            <a:r>
              <a:rPr lang="en-US" sz="3499">
                <a:solidFill>
                  <a:srgbClr val="FFFFFF"/>
                </a:solidFill>
                <a:latin typeface="Canva Sans"/>
              </a:rPr>
              <a:t>Traditional distribution channels such as brick-and-mortar eyewear stores, optical shops, and department stores have always been the primary means of distributing glasses cases.</a:t>
            </a:r>
          </a:p>
        </p:txBody>
      </p:sp>
      <p:sp>
        <p:nvSpPr>
          <p:cNvPr id="7" name="TextBox 7"/>
          <p:cNvSpPr txBox="1"/>
          <p:nvPr/>
        </p:nvSpPr>
        <p:spPr>
          <a:xfrm>
            <a:off x="4522848" y="2026103"/>
            <a:ext cx="9242305" cy="806936"/>
          </a:xfrm>
          <a:prstGeom prst="rect">
            <a:avLst/>
          </a:prstGeom>
        </p:spPr>
        <p:txBody>
          <a:bodyPr lIns="0" tIns="0" rIns="0" bIns="0" rtlCol="0" anchor="t">
            <a:spAutoFit/>
          </a:bodyPr>
          <a:lstStyle/>
          <a:p>
            <a:pPr algn="ctr">
              <a:lnSpc>
                <a:spcPts val="6233"/>
              </a:lnSpc>
            </a:pPr>
            <a:r>
              <a:rPr lang="en-US" sz="5825">
                <a:solidFill>
                  <a:srgbClr val="FFFFFF"/>
                </a:solidFill>
                <a:latin typeface="Canva Sans"/>
              </a:rPr>
              <a:t>AUTHOR'S PERSPECTIVE</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222"/>
            </a:stretch>
          </a:blipFill>
        </p:spPr>
        <p:txBody>
          <a:bodyPr/>
          <a:lstStyle/>
          <a:p/>
        </p:txBody>
      </p:sp>
      <p:sp>
        <p:nvSpPr>
          <p:cNvPr id="3" name="Freeform 3"/>
          <p:cNvSpPr/>
          <p:nvPr/>
        </p:nvSpPr>
        <p:spPr>
          <a:xfrm>
            <a:off x="8958409" y="1891122"/>
            <a:ext cx="2230034" cy="2781431"/>
          </a:xfrm>
          <a:custGeom>
            <a:rect l="l" t="t" r="r" b="b"/>
            <a:pathLst>
              <a:path w="2230034" h="2781431">
                <a:moveTo>
                  <a:pt x="0" y="0"/>
                </a:moveTo>
                <a:lnTo>
                  <a:pt x="2230034" y="0"/>
                </a:lnTo>
                <a:lnTo>
                  <a:pt x="2230034" y="2781432"/>
                </a:lnTo>
                <a:lnTo>
                  <a:pt x="0" y="2781432"/>
                </a:lnTo>
                <a:lnTo>
                  <a:pt x="0" y="0"/>
                </a:lnTo>
                <a:close/>
              </a:path>
            </a:pathLst>
          </a:custGeom>
          <a:blipFill>
            <a:blip r:embed="rId3"/>
            <a:stretch>
              <a:fillRect/>
            </a:stretch>
          </a:blipFill>
        </p:spPr>
        <p:txBody>
          <a:bodyPr/>
          <a:lstStyle/>
          <a:p/>
        </p:txBody>
      </p:sp>
      <p:sp>
        <p:nvSpPr>
          <p:cNvPr id="4" name="Freeform 4"/>
          <p:cNvSpPr/>
          <p:nvPr/>
        </p:nvSpPr>
        <p:spPr>
          <a:xfrm>
            <a:off x="12341296" y="2196436"/>
            <a:ext cx="5597043" cy="1746595"/>
          </a:xfrm>
          <a:custGeom>
            <a:rect l="l" t="t" r="r" b="b"/>
            <a:pathLst>
              <a:path w="5597043" h="1746595">
                <a:moveTo>
                  <a:pt x="0" y="0"/>
                </a:moveTo>
                <a:lnTo>
                  <a:pt x="5597043" y="0"/>
                </a:lnTo>
                <a:lnTo>
                  <a:pt x="5597043" y="1746595"/>
                </a:lnTo>
                <a:lnTo>
                  <a:pt x="0" y="1746595"/>
                </a:lnTo>
                <a:lnTo>
                  <a:pt x="0" y="0"/>
                </a:lnTo>
                <a:close/>
              </a:path>
            </a:pathLst>
          </a:custGeom>
          <a:blipFill>
            <a:blip r:embed="rId4"/>
            <a:stretch>
              <a:fillRect l="-3900" t="-35795" r="-2304" b="-43181"/>
            </a:stretch>
          </a:blipFill>
        </p:spPr>
        <p:txBody>
          <a:bodyPr/>
          <a:lstStyle/>
          <a:p/>
        </p:txBody>
      </p:sp>
      <p:sp>
        <p:nvSpPr>
          <p:cNvPr id="5" name="Freeform 5"/>
          <p:cNvSpPr/>
          <p:nvPr/>
        </p:nvSpPr>
        <p:spPr>
          <a:xfrm>
            <a:off x="7612576" y="5143500"/>
            <a:ext cx="5292883" cy="648108"/>
          </a:xfrm>
          <a:custGeom>
            <a:rect l="l" t="t" r="r" b="b"/>
            <a:pathLst>
              <a:path w="5292883" h="648108">
                <a:moveTo>
                  <a:pt x="0" y="0"/>
                </a:moveTo>
                <a:lnTo>
                  <a:pt x="5292883" y="0"/>
                </a:lnTo>
                <a:lnTo>
                  <a:pt x="5292883" y="648108"/>
                </a:lnTo>
                <a:lnTo>
                  <a:pt x="0" y="648108"/>
                </a:lnTo>
                <a:lnTo>
                  <a:pt x="0" y="0"/>
                </a:lnTo>
                <a:close/>
              </a:path>
            </a:pathLst>
          </a:custGeom>
          <a:blipFill>
            <a:blip r:embed="rId5"/>
            <a:stretch>
              <a:fillRect l="-1020" t="-8333" r="-1020" b="-8333"/>
            </a:stretch>
          </a:blipFill>
        </p:spPr>
        <p:txBody>
          <a:bodyPr/>
          <a:lstStyle/>
          <a:p/>
        </p:txBody>
      </p:sp>
      <p:sp>
        <p:nvSpPr>
          <p:cNvPr id="6" name="Freeform 6"/>
          <p:cNvSpPr/>
          <p:nvPr/>
        </p:nvSpPr>
        <p:spPr>
          <a:xfrm>
            <a:off x="13374878" y="4409216"/>
            <a:ext cx="4563461" cy="1060603"/>
          </a:xfrm>
          <a:custGeom>
            <a:rect l="l" t="t" r="r" b="b"/>
            <a:pathLst>
              <a:path w="4563461" h="1060603">
                <a:moveTo>
                  <a:pt x="0" y="0"/>
                </a:moveTo>
                <a:lnTo>
                  <a:pt x="4563461" y="0"/>
                </a:lnTo>
                <a:lnTo>
                  <a:pt x="4563461" y="1060603"/>
                </a:lnTo>
                <a:lnTo>
                  <a:pt x="0" y="1060603"/>
                </a:lnTo>
                <a:lnTo>
                  <a:pt x="0" y="0"/>
                </a:lnTo>
                <a:close/>
              </a:path>
            </a:pathLst>
          </a:custGeom>
          <a:blipFill>
            <a:blip r:embed="rId6"/>
            <a:stretch>
              <a:fillRect t="-63243" b="-63243"/>
            </a:stretch>
          </a:blipFill>
        </p:spPr>
        <p:txBody>
          <a:bodyPr/>
          <a:lstStyle/>
          <a:p/>
        </p:txBody>
      </p:sp>
      <p:sp>
        <p:nvSpPr>
          <p:cNvPr id="7" name="Freeform 7"/>
          <p:cNvSpPr/>
          <p:nvPr/>
        </p:nvSpPr>
        <p:spPr>
          <a:xfrm>
            <a:off x="8267566" y="6124983"/>
            <a:ext cx="4637893" cy="1557007"/>
          </a:xfrm>
          <a:custGeom>
            <a:rect l="l" t="t" r="r" b="b"/>
            <a:pathLst>
              <a:path w="4637893" h="1557007">
                <a:moveTo>
                  <a:pt x="0" y="0"/>
                </a:moveTo>
                <a:lnTo>
                  <a:pt x="4637893" y="0"/>
                </a:lnTo>
                <a:lnTo>
                  <a:pt x="4637893" y="1557007"/>
                </a:lnTo>
                <a:lnTo>
                  <a:pt x="0" y="1557007"/>
                </a:lnTo>
                <a:lnTo>
                  <a:pt x="0" y="0"/>
                </a:lnTo>
                <a:close/>
              </a:path>
            </a:pathLst>
          </a:custGeom>
          <a:blipFill>
            <a:blip r:embed="rId7"/>
            <a:stretch>
              <a:fillRect/>
            </a:stretch>
          </a:blipFill>
        </p:spPr>
        <p:txBody>
          <a:bodyPr/>
          <a:lstStyle/>
          <a:p/>
        </p:txBody>
      </p:sp>
      <p:sp>
        <p:nvSpPr>
          <p:cNvPr id="8" name="Freeform 8"/>
          <p:cNvSpPr/>
          <p:nvPr/>
        </p:nvSpPr>
        <p:spPr>
          <a:xfrm>
            <a:off x="13467851" y="5936544"/>
            <a:ext cx="4377516" cy="1491304"/>
          </a:xfrm>
          <a:custGeom>
            <a:rect l="l" t="t" r="r" b="b"/>
            <a:pathLst>
              <a:path w="4377516" h="1491304">
                <a:moveTo>
                  <a:pt x="0" y="0"/>
                </a:moveTo>
                <a:lnTo>
                  <a:pt x="4377516" y="0"/>
                </a:lnTo>
                <a:lnTo>
                  <a:pt x="4377516" y="1491304"/>
                </a:lnTo>
                <a:lnTo>
                  <a:pt x="0" y="1491304"/>
                </a:lnTo>
                <a:lnTo>
                  <a:pt x="0" y="0"/>
                </a:lnTo>
                <a:close/>
              </a:path>
            </a:pathLst>
          </a:custGeom>
          <a:blipFill>
            <a:blip r:embed="rId8"/>
            <a:stretch>
              <a:fillRect/>
            </a:stretch>
          </a:blipFill>
        </p:spPr>
        <p:txBody>
          <a:bodyPr/>
          <a:lstStyle/>
          <a:p/>
        </p:txBody>
      </p:sp>
      <p:sp>
        <p:nvSpPr>
          <p:cNvPr id="9" name="Freeform 9"/>
          <p:cNvSpPr/>
          <p:nvPr/>
        </p:nvSpPr>
        <p:spPr>
          <a:xfrm>
            <a:off x="7921125" y="8015365"/>
            <a:ext cx="4304601" cy="1908931"/>
          </a:xfrm>
          <a:custGeom>
            <a:rect l="l" t="t" r="r" b="b"/>
            <a:pathLst>
              <a:path w="4304601" h="1908931">
                <a:moveTo>
                  <a:pt x="0" y="0"/>
                </a:moveTo>
                <a:lnTo>
                  <a:pt x="4304602" y="0"/>
                </a:lnTo>
                <a:lnTo>
                  <a:pt x="4304602" y="1908931"/>
                </a:lnTo>
                <a:lnTo>
                  <a:pt x="0" y="1908931"/>
                </a:lnTo>
                <a:lnTo>
                  <a:pt x="0" y="0"/>
                </a:lnTo>
                <a:close/>
              </a:path>
            </a:pathLst>
          </a:custGeom>
          <a:blipFill>
            <a:blip r:embed="rId9"/>
            <a:stretch>
              <a:fillRect/>
            </a:stretch>
          </a:blipFill>
        </p:spPr>
        <p:txBody>
          <a:bodyPr/>
          <a:lstStyle/>
          <a:p/>
        </p:txBody>
      </p:sp>
      <p:sp>
        <p:nvSpPr>
          <p:cNvPr id="10" name="Freeform 10"/>
          <p:cNvSpPr/>
          <p:nvPr/>
        </p:nvSpPr>
        <p:spPr>
          <a:xfrm>
            <a:off x="12848315" y="8015365"/>
            <a:ext cx="4583005" cy="1787372"/>
          </a:xfrm>
          <a:custGeom>
            <a:rect l="l" t="t" r="r" b="b"/>
            <a:pathLst>
              <a:path w="4583005" h="1787372">
                <a:moveTo>
                  <a:pt x="0" y="0"/>
                </a:moveTo>
                <a:lnTo>
                  <a:pt x="4583005" y="0"/>
                </a:lnTo>
                <a:lnTo>
                  <a:pt x="4583005" y="1787372"/>
                </a:lnTo>
                <a:lnTo>
                  <a:pt x="0" y="1787372"/>
                </a:lnTo>
                <a:lnTo>
                  <a:pt x="0" y="0"/>
                </a:lnTo>
                <a:close/>
              </a:path>
            </a:pathLst>
          </a:custGeom>
          <a:blipFill>
            <a:blip r:embed="rId10"/>
            <a:stretch>
              <a:fillRect/>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2nc78y5k"/>
              </a:rPr>
              <a:t>https://tinyurl.com/2nc78y5k</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39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Glasses Case Market Report 2024</dc:title>
  <cp:lastModifiedBy>decipher market</cp:lastModifiedBy>
  <cp:revision>2</cp:revision>
  <dcterms:created xsi:type="dcterms:W3CDTF">2006-08-16T00:00:00Z</dcterms:created>
  <dcterms:modified xsi:type="dcterms:W3CDTF">2024-03-20T13:56:00Z</dcterms:modified>
</cp:coreProperties>
</file>