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Canva Sans Bold" panose="020B0604020202020204" charset="0"/>
      <p:regular r:id="rId13"/>
    </p:embeddedFont>
    <p:embeddedFont>
      <p:font typeface="Poppins" panose="00000500000000000000" pitchFamily="2" charset="0"/>
      <p:regular r:id="rId1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hyperlink" Target="https://tinyurl.com/2277jtas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7913" r="38480" b="26406"/>
          <a:stretch>
            <a:fillRect/>
          </a:stretch>
        </p:blipFill>
        <p:spPr>
          <a:xfrm>
            <a:off x="0" y="0"/>
            <a:ext cx="1791964" cy="18404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8600" y="3670619"/>
            <a:ext cx="15849600" cy="3121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79"/>
              </a:lnSpc>
            </a:pPr>
            <a:r>
              <a:rPr lang="en-US" sz="7999">
                <a:solidFill>
                  <a:srgbClr val="FFFFFF"/>
                </a:solidFill>
                <a:latin typeface="Canva Sans"/>
              </a:rPr>
              <a:t>GARDENING POTS</a:t>
            </a:r>
          </a:p>
          <a:p>
            <a:pPr algn="l">
              <a:lnSpc>
                <a:spcPts val="8079"/>
              </a:lnSpc>
            </a:pPr>
            <a:r>
              <a:rPr lang="en-US" sz="7999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 algn="l">
              <a:lnSpc>
                <a:spcPts val="8079"/>
              </a:lnSpc>
            </a:pPr>
            <a:r>
              <a:rPr lang="en-US" sz="7999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8600" y="9437709"/>
            <a:ext cx="9779000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nva Sans"/>
              </a:rPr>
              <a:t>Qualitative Analysis + Quantitative 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47" r="-229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92723" y="1712330"/>
            <a:ext cx="16236544" cy="7393570"/>
            <a:chExt cx="4276291" cy="1947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947278"/>
            </a:xfrm>
            <a:custGeom>
              <a:rect l="l" t="t" r="r" b="b"/>
              <a:pathLst>
                <a:path w="4276291" h="1947278">
                  <a:moveTo>
                    <a:pt x="0" y="0"/>
                  </a:moveTo>
                  <a:lnTo>
                    <a:pt x="4276291" y="0"/>
                  </a:lnTo>
                  <a:lnTo>
                    <a:pt x="4276291" y="1947278"/>
                  </a:lnTo>
                  <a:lnTo>
                    <a:pt x="0" y="1947278"/>
                  </a:lnTo>
                  <a:close/>
                </a:path>
              </a:pathLst>
            </a:custGeom>
            <a:solidFill>
              <a:srgbClr val="000000">
                <a:alpha val="68627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1994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5243" b="29571"/>
          <a:stretch>
            <a:fillRect/>
          </a:stretch>
        </p:blipFill>
        <p:spPr>
          <a:xfrm>
            <a:off x="858733" y="1028700"/>
            <a:ext cx="2102460" cy="189500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536513" y="3277235"/>
            <a:ext cx="15548966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Canva Sans"/>
              </a:rPr>
              <a:t>Modern gardening pots are getting more and more sophisticated as more individuals choose to cultivate their plants. The product's numerous positive attributes are its portability, ideality for growing plants in a nursery, and ease of maintenance. The product's use is expanding as more and more individuals use flowers to decorate their rooms to create a calming and friendly atmosphere. Growing global spending on gardening-related activities is also believed to be a major factor in the rise in consumption. For instance, the National Garden Association reported in April 2022 that US gardening and yard maintenance spending is over $52.3 billion.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47092" y="2091220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425" b="-112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96062" y="6149586"/>
            <a:ext cx="9732373" cy="2821616"/>
            <a:chExt cx="917530" cy="266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7530" cy="266011"/>
            </a:xfrm>
            <a:custGeom>
              <a:rect l="l" t="t" r="r" b="b"/>
              <a:pathLst>
                <a:path w="917530" h="266011">
                  <a:moveTo>
                    <a:pt x="0" y="0"/>
                  </a:moveTo>
                  <a:lnTo>
                    <a:pt x="917530" y="0"/>
                  </a:lnTo>
                  <a:lnTo>
                    <a:pt x="917530" y="266011"/>
                  </a:lnTo>
                  <a:lnTo>
                    <a:pt x="0" y="266011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17530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78647" y="6549855"/>
            <a:ext cx="2270037" cy="2267200"/>
          </a:xfrm>
          <a:custGeom>
            <a:rect l="l" t="t" r="r" b="b"/>
            <a:pathLst>
              <a:path w="2270037" h="2267200">
                <a:moveTo>
                  <a:pt x="0" y="0"/>
                </a:moveTo>
                <a:lnTo>
                  <a:pt x="2270037" y="0"/>
                </a:lnTo>
                <a:lnTo>
                  <a:pt x="2270037" y="2267199"/>
                </a:lnTo>
                <a:lnTo>
                  <a:pt x="0" y="22671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97936" y="6442091"/>
            <a:ext cx="2236606" cy="2236606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823" b="26949"/>
          <a:stretch>
            <a:fillRect/>
          </a:stretch>
        </p:blipFill>
        <p:spPr>
          <a:xfrm>
            <a:off x="17018" y="-4220"/>
            <a:ext cx="1891990" cy="206584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96062" y="2997962"/>
            <a:ext cx="9732373" cy="2821616"/>
            <a:chExt cx="917530" cy="2660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7530" cy="266011"/>
            </a:xfrm>
            <a:custGeom>
              <a:rect l="l" t="t" r="r" b="b"/>
              <a:pathLst>
                <a:path w="917530" h="266011">
                  <a:moveTo>
                    <a:pt x="0" y="0"/>
                  </a:moveTo>
                  <a:lnTo>
                    <a:pt x="917530" y="0"/>
                  </a:lnTo>
                  <a:lnTo>
                    <a:pt x="917530" y="266011"/>
                  </a:lnTo>
                  <a:lnTo>
                    <a:pt x="0" y="266011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17530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78647" y="3398231"/>
            <a:ext cx="2270037" cy="2267200"/>
          </a:xfrm>
          <a:custGeom>
            <a:rect l="l" t="t" r="r" b="b"/>
            <a:pathLst>
              <a:path w="2270037" h="2267200">
                <a:moveTo>
                  <a:pt x="0" y="0"/>
                </a:moveTo>
                <a:lnTo>
                  <a:pt x="2270037" y="0"/>
                </a:lnTo>
                <a:lnTo>
                  <a:pt x="2270037" y="2267200"/>
                </a:lnTo>
                <a:lnTo>
                  <a:pt x="0" y="2267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5" name="Group 15"/>
          <p:cNvGrpSpPr/>
          <p:nvPr/>
        </p:nvGrpSpPr>
        <p:grpSpPr>
          <a:xfrm>
            <a:off x="597936" y="3290467"/>
            <a:ext cx="2236606" cy="2236606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24819" y="7158271"/>
            <a:ext cx="1638411" cy="123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</a:pPr>
            <a:r>
              <a:rPr lang="en-US" sz="4824">
                <a:solidFill>
                  <a:srgbClr val="1E3048"/>
                </a:solidFill>
                <a:latin typeface="Canva Sans Bold"/>
              </a:rPr>
              <a:t>2024- 2031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81522" y="6851169"/>
            <a:ext cx="5491658" cy="145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CAGR</a:t>
            </a:r>
          </a:p>
          <a:p>
            <a:pPr algn="ctr">
              <a:lnSpc>
                <a:spcPts val="566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19.60%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62248" y="530987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4819" y="4308732"/>
            <a:ext cx="1638411" cy="4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</a:pPr>
            <a:r>
              <a:rPr lang="en-US" sz="4824">
                <a:solidFill>
                  <a:srgbClr val="1E3048"/>
                </a:solidFill>
                <a:latin typeface="Canva Sans Bold"/>
              </a:rPr>
              <a:t>2024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34541" y="3629801"/>
            <a:ext cx="7091858" cy="145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MARKET SIZE</a:t>
            </a:r>
          </a:p>
          <a:p>
            <a:pPr algn="ctr">
              <a:lnSpc>
                <a:spcPts val="566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USD 18512.2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185" b="-10185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94317" y="118705"/>
            <a:ext cx="17301600" cy="903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000000"/>
                </a:solidFill>
                <a:latin typeface="Canva Sans"/>
              </a:rPr>
              <a:t>REVENUE MARKET SHARE BY SEGMENTS 2024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-40826" y="-72756"/>
            <a:ext cx="2139052" cy="219013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740139" y="2671227"/>
            <a:ext cx="6116924" cy="3145638"/>
            <a:chExt cx="6608219" cy="33982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8219" cy="3398288"/>
            </a:xfrm>
            <a:custGeom>
              <a:rect l="l" t="t" r="r" b="b"/>
              <a:pathLst>
                <a:path w="6608218" h="3398288">
                  <a:moveTo>
                    <a:pt x="6483759" y="3398288"/>
                  </a:moveTo>
                  <a:lnTo>
                    <a:pt x="124460" y="3398288"/>
                  </a:lnTo>
                  <a:cubicBezTo>
                    <a:pt x="55880" y="3398288"/>
                    <a:pt x="0" y="3342408"/>
                    <a:pt x="0" y="32738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483759" y="0"/>
                  </a:lnTo>
                  <a:cubicBezTo>
                    <a:pt x="6552339" y="0"/>
                    <a:pt x="6608219" y="55880"/>
                    <a:pt x="6608219" y="124460"/>
                  </a:cubicBezTo>
                  <a:lnTo>
                    <a:pt x="6608219" y="3273828"/>
                  </a:lnTo>
                  <a:cubicBezTo>
                    <a:pt x="6608219" y="3342408"/>
                    <a:pt x="6552339" y="3398288"/>
                    <a:pt x="6483759" y="3398288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1434036" y="2267094"/>
            <a:ext cx="1046145" cy="3995868"/>
            <a:chExt cx="3130550" cy="119574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696249" y="6065803"/>
            <a:ext cx="6160813" cy="3192497"/>
            <a:chExt cx="6655633" cy="34489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55633" cy="3448910"/>
            </a:xfrm>
            <a:custGeom>
              <a:rect l="l" t="t" r="r" b="b"/>
              <a:pathLst>
                <a:path w="6655633" h="3448910">
                  <a:moveTo>
                    <a:pt x="6531173" y="3448910"/>
                  </a:moveTo>
                  <a:lnTo>
                    <a:pt x="124460" y="3448910"/>
                  </a:lnTo>
                  <a:cubicBezTo>
                    <a:pt x="55880" y="3448910"/>
                    <a:pt x="0" y="3393030"/>
                    <a:pt x="0" y="3324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31173" y="0"/>
                  </a:lnTo>
                  <a:cubicBezTo>
                    <a:pt x="6599754" y="0"/>
                    <a:pt x="6655633" y="55880"/>
                    <a:pt x="6655633" y="124460"/>
                  </a:cubicBezTo>
                  <a:lnTo>
                    <a:pt x="6655633" y="3324450"/>
                  </a:lnTo>
                  <a:cubicBezTo>
                    <a:pt x="6655633" y="3393030"/>
                    <a:pt x="6599754" y="3448910"/>
                    <a:pt x="6531173" y="3448910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458869" y="5596064"/>
            <a:ext cx="1046145" cy="3995868"/>
            <a:chExt cx="3130550" cy="119574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12094249" y="4469555"/>
            <a:ext cx="6160813" cy="3192497"/>
            <a:chExt cx="6655633" cy="34489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55633" cy="3448910"/>
            </a:xfrm>
            <a:custGeom>
              <a:rect l="l" t="t" r="r" b="b"/>
              <a:pathLst>
                <a:path w="6655633" h="3448910">
                  <a:moveTo>
                    <a:pt x="6531173" y="3448910"/>
                  </a:moveTo>
                  <a:lnTo>
                    <a:pt x="124460" y="3448910"/>
                  </a:lnTo>
                  <a:cubicBezTo>
                    <a:pt x="55880" y="3448910"/>
                    <a:pt x="0" y="3393030"/>
                    <a:pt x="0" y="3324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31173" y="0"/>
                  </a:lnTo>
                  <a:cubicBezTo>
                    <a:pt x="6599754" y="0"/>
                    <a:pt x="6655633" y="55880"/>
                    <a:pt x="6655633" y="124460"/>
                  </a:cubicBezTo>
                  <a:lnTo>
                    <a:pt x="6655633" y="3324450"/>
                  </a:lnTo>
                  <a:cubicBezTo>
                    <a:pt x="6655633" y="3393030"/>
                    <a:pt x="6599754" y="3448910"/>
                    <a:pt x="6531173" y="3448910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0856869" y="3999816"/>
            <a:ext cx="1046145" cy="3995868"/>
            <a:chExt cx="3130550" cy="119574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62098" y="4028350"/>
            <a:ext cx="3600972" cy="44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Type Segment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1456" y="7128076"/>
            <a:ext cx="3600972" cy="85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Application Segment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1904" y="2942006"/>
            <a:ext cx="4945158" cy="2598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Plastic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Metal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Ceramic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Stone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Wood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79876" y="6960252"/>
            <a:ext cx="4418534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Residential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Commercial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79456" y="5597576"/>
            <a:ext cx="3600972" cy="85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Distribution Channel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638493" y="5279655"/>
            <a:ext cx="4386358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E-Commerce</a:t>
            </a:r>
          </a:p>
          <a:p>
            <a:pPr marL="647700" lvl="1" indent="-323850" algn="l">
              <a:lnSpc>
                <a:spcPts val="414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Retail Stores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97069" y="2363759"/>
            <a:ext cx="9753165" cy="6382706"/>
          </a:xfrm>
          <a:custGeom>
            <a:rect l="l" t="t" r="r" b="b"/>
            <a:pathLst>
              <a:path w="9753165" h="6382706">
                <a:moveTo>
                  <a:pt x="0" y="0"/>
                </a:moveTo>
                <a:lnTo>
                  <a:pt x="9753165" y="0"/>
                </a:lnTo>
                <a:lnTo>
                  <a:pt x="9753165" y="6382706"/>
                </a:lnTo>
                <a:lnTo>
                  <a:pt x="0" y="638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4940705" y="574301"/>
            <a:ext cx="8711390" cy="92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Canva Sans"/>
              </a:rPr>
              <a:t>REGION ANALYSIS</a:t>
            </a: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0502248" y="2512603"/>
          <a:ext cx="7201094" cy="6085018"/>
        </p:xfrm>
        <a:graphic>
          <a:graphicData uri="http://schemas.openxmlformats.org/drawingml/2006/table">
            <a:tbl>
              <a:tblPr/>
              <a:tblGrid>
                <a:gridCol w="374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3058">
                <a:tc>
                  <a:txBody>
                    <a:bodyPr/>
                    <a:lstStyle/>
                    <a:p>
                      <a:pPr algn="just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NORTH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Europe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Asia Pacific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963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Poppins"/>
                        </a:rPr>
                        <a:t>Latin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4309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MIDDLE EAST AFRICA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4255707" y="2818891"/>
            <a:ext cx="3535225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USD 7404.88 million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255707" y="3943317"/>
            <a:ext cx="3408225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USD 5553.66 million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55707" y="4916170"/>
            <a:ext cx="3433625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USD 4257.81 million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33507" y="6037580"/>
            <a:ext cx="3052625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USD 925.61 million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58907" y="7412798"/>
            <a:ext cx="3052625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USD 370.24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598226" y="5329913"/>
            <a:ext cx="10234965" cy="3548818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42644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598226" y="1408269"/>
            <a:ext cx="10234965" cy="3563033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981455" y="2004764"/>
            <a:ext cx="2931436" cy="2382731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2644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981455" y="5942906"/>
            <a:ext cx="2931436" cy="2382731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774088" y="2851302"/>
            <a:ext cx="796371" cy="689657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2644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774088" y="6789443"/>
            <a:ext cx="796371" cy="689657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98114" y="2995546"/>
            <a:ext cx="2629331" cy="62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7"/>
              </a:lnSpc>
              <a:spcBef>
                <a:spcPct val="0"/>
              </a:spcBef>
            </a:pPr>
            <a:r>
              <a:rPr lang="en-US" sz="3648" spc="116">
                <a:solidFill>
                  <a:srgbClr val="FFFFFF"/>
                </a:solidFill>
                <a:latin typeface="Canva Sans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96009" y="6750574"/>
            <a:ext cx="3233542" cy="62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7"/>
              </a:lnSpc>
              <a:spcBef>
                <a:spcPct val="0"/>
              </a:spcBef>
            </a:pPr>
            <a:r>
              <a:rPr lang="en-US" sz="3648" spc="116">
                <a:solidFill>
                  <a:srgbClr val="FFFFFF"/>
                </a:solidFill>
                <a:latin typeface="Canva Sans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72274" y="1631808"/>
            <a:ext cx="8293603" cy="313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16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Canva Sans"/>
              </a:rPr>
              <a:t>Increasing Use of Vertical Gardens to Increase the Demand Globally</a:t>
            </a:r>
          </a:p>
          <a:p>
            <a:pPr marL="755651" lvl="1" indent="-377825" algn="l">
              <a:lnSpc>
                <a:spcPts val="416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Canva Sans"/>
              </a:rPr>
              <a:t>Growing Activity in Commercial Construction to Propel Market Growth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39265" y="6583597"/>
            <a:ext cx="7626611" cy="104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3500" spc="112">
                <a:solidFill>
                  <a:srgbClr val="FFFFFF"/>
                </a:solidFill>
                <a:latin typeface="Canva Sans"/>
              </a:rPr>
              <a:t>Price Variability for Raw Materials to Limit the Sales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95319" y="1464318"/>
            <a:ext cx="16624300" cy="7793982"/>
            <a:chExt cx="4378416" cy="20527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78416" cy="2052736"/>
            </a:xfrm>
            <a:custGeom>
              <a:rect l="l" t="t" r="r" b="b"/>
              <a:pathLst>
                <a:path w="4378416" h="2052735">
                  <a:moveTo>
                    <a:pt x="0" y="0"/>
                  </a:moveTo>
                  <a:lnTo>
                    <a:pt x="4378416" y="0"/>
                  </a:lnTo>
                  <a:lnTo>
                    <a:pt x="4378416" y="2052736"/>
                  </a:lnTo>
                  <a:lnTo>
                    <a:pt x="0" y="2052736"/>
                  </a:lnTo>
                  <a:close/>
                </a:path>
              </a:pathLst>
            </a:custGeom>
            <a:solidFill>
              <a:srgbClr val="000000">
                <a:alpha val="6392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78416" cy="20908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668381" y="488950"/>
            <a:ext cx="1632124" cy="195073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249057" y="1749004"/>
            <a:ext cx="10129252" cy="800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571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58179" y="2604770"/>
            <a:ext cx="16039221" cy="637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The global gardening pot market will expand significantly by 19.60% CAGR between 2024 to 2031.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The sales in the plastic segment are set to rise. 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Because plastic products are readily available at low prices and are lightweight, making them easy to move, plastic is expected to lead the market.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Due to the vast number of enterprises that regularly grow flowers and other plants, the commercial segment is anticipated to be larger than the other.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 The product is also in high demand since it allows growers and florists to showcase their plants and flowers at venues like hotels, resorts, and other establishments.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469" b="-25308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5150" r="38480" b="26795"/>
          <a:stretch>
            <a:fillRect/>
          </a:stretch>
        </p:blipFill>
        <p:spPr>
          <a:xfrm>
            <a:off x="0" y="0"/>
            <a:ext cx="1837067" cy="1984756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528854" y="2338984"/>
            <a:ext cx="4063139" cy="1623879"/>
          </a:xfrm>
          <a:custGeom>
            <a:rect l="l" t="t" r="r" b="b"/>
            <a:pathLst>
              <a:path w="4063139" h="1623879">
                <a:moveTo>
                  <a:pt x="0" y="0"/>
                </a:moveTo>
                <a:lnTo>
                  <a:pt x="4063138" y="0"/>
                </a:lnTo>
                <a:lnTo>
                  <a:pt x="4063138" y="1623879"/>
                </a:lnTo>
                <a:lnTo>
                  <a:pt x="0" y="1623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5715833" y="2338984"/>
            <a:ext cx="5450065" cy="1605321"/>
          </a:xfrm>
          <a:custGeom>
            <a:rect l="l" t="t" r="r" b="b"/>
            <a:pathLst>
              <a:path w="5450065" h="1605321">
                <a:moveTo>
                  <a:pt x="0" y="0"/>
                </a:moveTo>
                <a:lnTo>
                  <a:pt x="5450065" y="0"/>
                </a:lnTo>
                <a:lnTo>
                  <a:pt x="5450065" y="1605321"/>
                </a:lnTo>
                <a:lnTo>
                  <a:pt x="0" y="160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2249004" y="2485989"/>
            <a:ext cx="5416696" cy="1329870"/>
          </a:xfrm>
          <a:custGeom>
            <a:rect l="l" t="t" r="r" b="b"/>
            <a:pathLst>
              <a:path w="5416696" h="1329870">
                <a:moveTo>
                  <a:pt x="0" y="0"/>
                </a:moveTo>
                <a:lnTo>
                  <a:pt x="5416696" y="0"/>
                </a:lnTo>
                <a:lnTo>
                  <a:pt x="5416696" y="1329870"/>
                </a:lnTo>
                <a:lnTo>
                  <a:pt x="0" y="1329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4305" b="-64970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7072904" y="4394663"/>
            <a:ext cx="4092994" cy="1951671"/>
          </a:xfrm>
          <a:custGeom>
            <a:rect l="l" t="t" r="r" b="b"/>
            <a:pathLst>
              <a:path w="4092994" h="1951671">
                <a:moveTo>
                  <a:pt x="0" y="0"/>
                </a:moveTo>
                <a:lnTo>
                  <a:pt x="4092994" y="0"/>
                </a:lnTo>
                <a:lnTo>
                  <a:pt x="4092994" y="1951671"/>
                </a:lnTo>
                <a:lnTo>
                  <a:pt x="0" y="19516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4874" b="-54843"/>
            </a:stretch>
          </a:blipFill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5715833" y="660908"/>
            <a:ext cx="6856334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0"/>
              </a:lnSpc>
            </a:pPr>
            <a:r>
              <a:rPr lang="en-US" sz="6900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61621"/>
            <a:ext cx="7777133" cy="43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Canva Sans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31637"/>
            <a:ext cx="18630712" cy="1119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Canva Sans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50991"/>
            <a:ext cx="10989009" cy="121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67046"/>
            <a:ext cx="13404748" cy="596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Canva Sans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2290" y="7963560"/>
            <a:ext cx="16671502" cy="695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Canva Sans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Canva Sans"/>
                <a:hlinkClick r:id="rId4" tooltip="https://tinyurl.com/2277jtas"/>
              </a:rPr>
              <a:t>https://tinyurl.com/2277jtas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90439" y="9305925"/>
            <a:ext cx="11507121" cy="8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Canva Sans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Canva Sans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53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Gardening Pots Market Report 2024</dc:title>
  <cp:lastModifiedBy>decipher market</cp:lastModifiedBy>
  <cp:revision>2</cp:revision>
  <dcterms:created xsi:type="dcterms:W3CDTF">2006-08-16T00:00:00Z</dcterms:created>
  <dcterms:modified xsi:type="dcterms:W3CDTF">2024-06-04T08:23:03Z</dcterms:modified>
</cp:coreProperties>
</file>