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panose="020B0604020202020204" charset="0"/>
      <p:regular r:id="rId12"/>
    </p:embeddedFont>
    <p:embeddedFont>
      <p:font typeface="Canva Sans Bold" panose="020B0604020202020204" charset="0"/>
      <p:regular r:id="rId13"/>
    </p:embeddedFont>
    <p:embeddedFont>
      <p:font typeface="Poppins" panose="00000500000000000000" pitchFamily="2" charset="0"/>
      <p:regular r:id="rId14"/>
    </p:embeddedFont>
    <p:embeddedFont>
      <p:font typeface="Poppins Bold" panose="00000800000000000000" charset="0"/>
      <p:regular r:id="rId15"/>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5/8/2024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5/8/2024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5/8/2024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5/8/2024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5/8/2024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5/8/2024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2" Type="http://schemas.openxmlformats.org/officeDocument/2006/relationships/image" Target="../media/image10.jpeg" /><Relationship Id="rId3" Type="http://schemas.openxmlformats.org/officeDocument/2006/relationships/image" Target="../media/image2.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s://www.cognitivemarketresearch.com/furniture-market-report"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r="-12500"/>
            </a:stretch>
          </a:blipFill>
        </p:spPr>
        <p:txBody>
          <a:bodyPr/>
          <a:lstStyle/>
          <a:p/>
        </p:txBody>
      </p:sp>
      <p:pic>
        <p:nvPicPr>
          <p:cNvPr id="3" name="Picture 3"/>
          <p:cNvPicPr>
            <a:picLocks noChangeAspect="1"/>
          </p:cNvPicPr>
          <p:nvPr/>
        </p:nvPicPr>
        <p:blipFill>
          <a:blip r:embed="rId3"/>
          <a:srcRect l="36500" t="27913" r="38480" b="27038"/>
          <a:stretch>
            <a:fillRect/>
          </a:stretch>
        </p:blipFill>
        <p:spPr>
          <a:xfrm>
            <a:off x="96450" y="84508"/>
            <a:ext cx="1864499" cy="1888383"/>
          </a:xfrm>
          <a:prstGeom prst="rect">
            <a:avLst/>
          </a:prstGeom>
        </p:spPr>
      </p:pic>
      <p:sp>
        <p:nvSpPr>
          <p:cNvPr id="4" name="TextBox 4"/>
          <p:cNvSpPr txBox="1"/>
          <p:nvPr/>
        </p:nvSpPr>
        <p:spPr>
          <a:xfrm>
            <a:off x="476021" y="3782694"/>
            <a:ext cx="12706579" cy="2909836"/>
          </a:xfrm>
          <a:prstGeom prst="rect">
            <a:avLst/>
          </a:prstGeom>
        </p:spPr>
        <p:txBody>
          <a:bodyPr wrap="square" lIns="0" tIns="0" rIns="0" bIns="0" rtlCol="0" anchor="t">
            <a:spAutoFit/>
          </a:bodyPr>
          <a:lstStyle/>
          <a:p>
            <a:pPr algn="l">
              <a:lnSpc>
                <a:spcPts val="7520"/>
              </a:lnSpc>
            </a:pPr>
            <a:r>
              <a:rPr lang="en-US" sz="8000">
                <a:solidFill>
                  <a:srgbClr val="000000"/>
                </a:solidFill>
                <a:latin typeface="Canva Sans"/>
              </a:rPr>
              <a:t>FURNITURE</a:t>
            </a:r>
          </a:p>
          <a:p>
            <a:pPr algn="l">
              <a:lnSpc>
                <a:spcPts val="7520"/>
              </a:lnSpc>
            </a:pPr>
            <a:r>
              <a:rPr lang="en-US" sz="8000">
                <a:solidFill>
                  <a:srgbClr val="000000"/>
                </a:solidFill>
                <a:latin typeface="Canva Sans"/>
              </a:rPr>
              <a:t>MARKET REPORT </a:t>
            </a:r>
          </a:p>
          <a:p>
            <a:pPr algn="l">
              <a:lnSpc>
                <a:spcPts val="7520"/>
              </a:lnSpc>
            </a:pPr>
            <a:r>
              <a:rPr lang="en-US" sz="8000">
                <a:solidFill>
                  <a:srgbClr val="000000"/>
                </a:solidFill>
                <a:latin typeface="Canva Sans"/>
              </a:rPr>
              <a:t>2024</a:t>
            </a:r>
          </a:p>
        </p:txBody>
      </p:sp>
      <p:sp>
        <p:nvSpPr>
          <p:cNvPr id="5" name="TextBox 5"/>
          <p:cNvSpPr txBox="1"/>
          <p:nvPr/>
        </p:nvSpPr>
        <p:spPr>
          <a:xfrm>
            <a:off x="0" y="9542304"/>
            <a:ext cx="10027118" cy="537844"/>
          </a:xfrm>
          <a:prstGeom prst="rect">
            <a:avLst/>
          </a:prstGeom>
        </p:spPr>
        <p:txBody>
          <a:bodyPr lIns="0" tIns="0" rIns="0" bIns="0" rtlCol="0" anchor="t">
            <a:spAutoFit/>
          </a:bodyPr>
          <a:lstStyle/>
          <a:p>
            <a:pPr algn="ctr">
              <a:lnSpc>
                <a:spcPts val="4480"/>
              </a:lnSpc>
            </a:pPr>
            <a:r>
              <a:rPr lang="en-US" sz="3200">
                <a:solidFill>
                  <a:srgbClr val="000000"/>
                </a:solidFill>
                <a:latin typeface="Canva Sa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1278418" y="1749034"/>
            <a:ext cx="16236544" cy="7509266"/>
            <a:chExt cx="4276291" cy="1977749"/>
          </a:xfrm>
        </p:grpSpPr>
        <p:sp>
          <p:nvSpPr>
            <p:cNvPr id="4" name="Freeform 4"/>
            <p:cNvSpPr/>
            <p:nvPr/>
          </p:nvSpPr>
          <p:spPr>
            <a:xfrm>
              <a:off x="0" y="0"/>
              <a:ext cx="4276291" cy="1977749"/>
            </a:xfrm>
            <a:custGeom>
              <a:rect l="l" t="t" r="r" b="b"/>
              <a:pathLst>
                <a:path w="4276291" h="1977749">
                  <a:moveTo>
                    <a:pt x="0" y="0"/>
                  </a:moveTo>
                  <a:lnTo>
                    <a:pt x="4276291" y="0"/>
                  </a:lnTo>
                  <a:lnTo>
                    <a:pt x="4276291" y="1977749"/>
                  </a:lnTo>
                  <a:lnTo>
                    <a:pt x="0" y="1977749"/>
                  </a:lnTo>
                  <a:close/>
                </a:path>
              </a:pathLst>
            </a:custGeom>
            <a:solidFill>
              <a:srgbClr val="000000">
                <a:alpha val="66667"/>
              </a:srgbClr>
            </a:solidFill>
          </p:spPr>
          <p:txBody>
            <a:bodyPr/>
            <a:lstStyle/>
            <a:p/>
          </p:txBody>
        </p:sp>
        <p:sp>
          <p:nvSpPr>
            <p:cNvPr id="5" name="TextBox 5"/>
            <p:cNvSpPr txBox="1"/>
            <p:nvPr/>
          </p:nvSpPr>
          <p:spPr>
            <a:xfrm>
              <a:off x="0" y="-47625"/>
              <a:ext cx="4276291" cy="2025374"/>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5243" b="29571"/>
          <a:stretch>
            <a:fillRect/>
          </a:stretch>
        </p:blipFill>
        <p:spPr>
          <a:xfrm>
            <a:off x="773038" y="692505"/>
            <a:ext cx="2398521" cy="2161852"/>
          </a:xfrm>
          <a:prstGeom prst="rect">
            <a:avLst/>
          </a:prstGeom>
        </p:spPr>
      </p:pic>
      <p:sp>
        <p:nvSpPr>
          <p:cNvPr id="7" name="TextBox 7"/>
          <p:cNvSpPr txBox="1"/>
          <p:nvPr/>
        </p:nvSpPr>
        <p:spPr>
          <a:xfrm>
            <a:off x="1710335" y="3101305"/>
            <a:ext cx="15548966" cy="6374130"/>
          </a:xfrm>
          <a:prstGeom prst="rect">
            <a:avLst/>
          </a:prstGeom>
        </p:spPr>
        <p:txBody>
          <a:bodyPr lIns="0" tIns="0" rIns="0" bIns="0" rtlCol="0" anchor="t">
            <a:spAutoFit/>
          </a:bodyPr>
          <a:lstStyle/>
          <a:p>
            <a:pPr algn="l">
              <a:lnSpc>
                <a:spcPts val="4619"/>
              </a:lnSpc>
            </a:pPr>
            <a:r>
              <a:rPr lang="en-US" sz="3299">
                <a:solidFill>
                  <a:srgbClr val="FFFFFF"/>
                </a:solidFill>
                <a:latin typeface="Canva Sans"/>
              </a:rPr>
              <a:t>Furniture refers to movable objects intended to support various human activities such as seating, eating, and sleeping. It also serves to hold objects at a convenient height for work or to store items. Furniture is a vital component of living spaces in homes, offices, and virtually all types of buildings, including schools, hotels, and commercial establishments. Typically made from materials like wood, metal, or plastic, furniture pieces are often considered a form of decorative art and can range from simple and functional to complex and ornate. The design and arrangement of furniture can significantly influence the functionality and aesthetic appeal of an interior space.</a:t>
            </a:r>
          </a:p>
          <a:p>
            <a:pPr algn="l">
              <a:lnSpc>
                <a:spcPts val="4619"/>
              </a:lnSpc>
              <a:spcBef>
                <a:spcPct val="0"/>
              </a:spcBef>
            </a:pPr>
            <a:endParaRPr lang="en-US" sz="3299">
              <a:solidFill>
                <a:srgbClr val="FFFFFF"/>
              </a:solidFill>
              <a:latin typeface="Canva Sans"/>
            </a:endParaRPr>
          </a:p>
        </p:txBody>
      </p:sp>
      <p:sp>
        <p:nvSpPr>
          <p:cNvPr id="8" name="TextBox 8"/>
          <p:cNvSpPr txBox="1"/>
          <p:nvPr/>
        </p:nvSpPr>
        <p:spPr>
          <a:xfrm>
            <a:off x="5332786" y="2021872"/>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4518" b="0"/>
            </a:stretch>
          </a:blipFill>
        </p:spPr>
        <p:txBody>
          <a:bodyPr/>
          <a:lstStyle/>
          <a:p/>
        </p:txBody>
      </p:sp>
      <p:grpSp>
        <p:nvGrpSpPr>
          <p:cNvPr id="3" name="Group 3"/>
          <p:cNvGrpSpPr/>
          <p:nvPr/>
        </p:nvGrpSpPr>
        <p:grpSpPr>
          <a:xfrm>
            <a:off x="282147" y="5998173"/>
            <a:ext cx="9191039" cy="2759770"/>
            <a:chExt cx="885913" cy="266011"/>
          </a:xfrm>
        </p:grpSpPr>
        <p:sp>
          <p:nvSpPr>
            <p:cNvPr id="4" name="Freeform 4"/>
            <p:cNvSpPr/>
            <p:nvPr/>
          </p:nvSpPr>
          <p:spPr>
            <a:xfrm>
              <a:off x="0" y="0"/>
              <a:ext cx="885913" cy="266011"/>
            </a:xfrm>
            <a:custGeom>
              <a:rect l="l" t="t" r="r" b="b"/>
              <a:pathLst>
                <a:path w="885913" h="266011">
                  <a:moveTo>
                    <a:pt x="0" y="0"/>
                  </a:moveTo>
                  <a:lnTo>
                    <a:pt x="885913" y="0"/>
                  </a:lnTo>
                  <a:lnTo>
                    <a:pt x="885913" y="266011"/>
                  </a:lnTo>
                  <a:lnTo>
                    <a:pt x="0" y="266011"/>
                  </a:lnTo>
                  <a:close/>
                </a:path>
              </a:pathLst>
            </a:custGeom>
            <a:solidFill>
              <a:srgbClr val="3C160D">
                <a:alpha val="80784"/>
              </a:srgbClr>
            </a:solidFill>
            <a:ln cap="sq">
              <a:noFill/>
              <a:prstDash val="solid"/>
              <a:miter/>
            </a:ln>
          </p:spPr>
          <p:txBody>
            <a:bodyPr/>
            <a:lstStyle/>
            <a:p/>
          </p:txBody>
        </p:sp>
        <p:sp>
          <p:nvSpPr>
            <p:cNvPr id="5" name="TextBox 5"/>
            <p:cNvSpPr txBox="1"/>
            <p:nvPr/>
          </p:nvSpPr>
          <p:spPr>
            <a:xfrm>
              <a:off x="0" y="-38100"/>
              <a:ext cx="885913"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6" name="Freeform 6"/>
          <p:cNvSpPr/>
          <p:nvPr/>
        </p:nvSpPr>
        <p:spPr>
          <a:xfrm>
            <a:off x="656347" y="6389668"/>
            <a:ext cx="2220281" cy="2217506"/>
          </a:xfrm>
          <a:custGeom>
            <a:rect l="l" t="t" r="r" b="b"/>
            <a:pathLst>
              <a:path w="2220281" h="2217506">
                <a:moveTo>
                  <a:pt x="0" y="0"/>
                </a:moveTo>
                <a:lnTo>
                  <a:pt x="2220281" y="0"/>
                </a:lnTo>
                <a:lnTo>
                  <a:pt x="2220281" y="2217506"/>
                </a:lnTo>
                <a:lnTo>
                  <a:pt x="0" y="2217506"/>
                </a:lnTo>
                <a:lnTo>
                  <a:pt x="0" y="0"/>
                </a:lnTo>
                <a:close/>
              </a:path>
            </a:pathLst>
          </a:custGeom>
          <a:blipFill>
            <a:blip r:embed="rId3"/>
            <a:stretch>
              <a:fillRect/>
            </a:stretch>
          </a:blipFill>
        </p:spPr>
        <p:txBody>
          <a:bodyPr/>
          <a:lstStyle/>
          <a:p/>
        </p:txBody>
      </p:sp>
      <p:grpSp>
        <p:nvGrpSpPr>
          <p:cNvPr id="7" name="Group 7"/>
          <p:cNvGrpSpPr/>
          <p:nvPr/>
        </p:nvGrpSpPr>
        <p:grpSpPr>
          <a:xfrm>
            <a:off x="604582" y="6300928"/>
            <a:ext cx="2187582" cy="2187582"/>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823" b="26949"/>
          <a:stretch>
            <a:fillRect/>
          </a:stretch>
        </p:blipFill>
        <p:spPr>
          <a:xfrm>
            <a:off x="17018" y="-4220"/>
            <a:ext cx="1891990" cy="2065840"/>
          </a:xfrm>
          <a:prstGeom prst="rect">
            <a:avLst/>
          </a:prstGeom>
        </p:spPr>
      </p:pic>
      <p:sp>
        <p:nvSpPr>
          <p:cNvPr id="11" name="TextBox 11"/>
          <p:cNvSpPr txBox="1"/>
          <p:nvPr/>
        </p:nvSpPr>
        <p:spPr>
          <a:xfrm>
            <a:off x="897123" y="6933077"/>
            <a:ext cx="1602499" cy="1211804"/>
          </a:xfrm>
          <a:prstGeom prst="rect">
            <a:avLst/>
          </a:prstGeom>
        </p:spPr>
        <p:txBody>
          <a:bodyPr lIns="0" tIns="0" rIns="0" bIns="0" rtlCol="0" anchor="t">
            <a:spAutoFit/>
          </a:bodyPr>
          <a:lstStyle/>
          <a:p>
            <a:pPr algn="ctr">
              <a:lnSpc>
                <a:spcPts val="2972"/>
              </a:lnSpc>
            </a:pPr>
            <a:r>
              <a:rPr lang="en-US" sz="4718">
                <a:solidFill>
                  <a:srgbClr val="1E3048"/>
                </a:solidFill>
                <a:latin typeface="Canva Sans Bold"/>
              </a:rPr>
              <a:t>2024- 2031</a:t>
            </a:r>
          </a:p>
        </p:txBody>
      </p:sp>
      <p:sp>
        <p:nvSpPr>
          <p:cNvPr id="12" name="TextBox 12"/>
          <p:cNvSpPr txBox="1"/>
          <p:nvPr/>
        </p:nvSpPr>
        <p:spPr>
          <a:xfrm>
            <a:off x="3279996" y="6539113"/>
            <a:ext cx="5371288" cy="1648682"/>
          </a:xfrm>
          <a:prstGeom prst="rect">
            <a:avLst/>
          </a:prstGeom>
        </p:spPr>
        <p:txBody>
          <a:bodyPr lIns="0" tIns="0" rIns="0" bIns="0" rtlCol="0" anchor="t">
            <a:spAutoFit/>
          </a:bodyPr>
          <a:lstStyle/>
          <a:p>
            <a:pPr algn="ctr">
              <a:lnSpc>
                <a:spcPts val="6514"/>
              </a:lnSpc>
            </a:pPr>
            <a:r>
              <a:rPr lang="en-US" sz="5296">
                <a:solidFill>
                  <a:srgbClr val="FFFFFF"/>
                </a:solidFill>
                <a:latin typeface="Canva Sans"/>
              </a:rPr>
              <a:t>CAGR</a:t>
            </a:r>
          </a:p>
          <a:p>
            <a:pPr algn="ctr">
              <a:lnSpc>
                <a:spcPts val="6514"/>
              </a:lnSpc>
            </a:pPr>
            <a:r>
              <a:rPr lang="en-US" sz="5296">
                <a:solidFill>
                  <a:srgbClr val="FFFFFF"/>
                </a:solidFill>
                <a:latin typeface="Canva Sans"/>
              </a:rPr>
              <a:t> 5.60%</a:t>
            </a:r>
          </a:p>
        </p:txBody>
      </p:sp>
      <p:sp>
        <p:nvSpPr>
          <p:cNvPr id="13" name="TextBox 13"/>
          <p:cNvSpPr txBox="1"/>
          <p:nvPr/>
        </p:nvSpPr>
        <p:spPr>
          <a:xfrm>
            <a:off x="5162248" y="453444"/>
            <a:ext cx="7963503"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INSIGHTS</a:t>
            </a:r>
          </a:p>
        </p:txBody>
      </p:sp>
      <p:grpSp>
        <p:nvGrpSpPr>
          <p:cNvPr id="14" name="Group 14"/>
          <p:cNvGrpSpPr/>
          <p:nvPr/>
        </p:nvGrpSpPr>
        <p:grpSpPr>
          <a:xfrm>
            <a:off x="282147" y="2946110"/>
            <a:ext cx="9191039" cy="2759770"/>
            <a:chExt cx="885913" cy="266011"/>
          </a:xfrm>
        </p:grpSpPr>
        <p:sp>
          <p:nvSpPr>
            <p:cNvPr id="15" name="Freeform 15"/>
            <p:cNvSpPr/>
            <p:nvPr/>
          </p:nvSpPr>
          <p:spPr>
            <a:xfrm>
              <a:off x="0" y="0"/>
              <a:ext cx="885913" cy="266011"/>
            </a:xfrm>
            <a:custGeom>
              <a:rect l="l" t="t" r="r" b="b"/>
              <a:pathLst>
                <a:path w="885913" h="266011">
                  <a:moveTo>
                    <a:pt x="0" y="0"/>
                  </a:moveTo>
                  <a:lnTo>
                    <a:pt x="885913" y="0"/>
                  </a:lnTo>
                  <a:lnTo>
                    <a:pt x="885913" y="266011"/>
                  </a:lnTo>
                  <a:lnTo>
                    <a:pt x="0" y="266011"/>
                  </a:lnTo>
                  <a:close/>
                </a:path>
              </a:pathLst>
            </a:custGeom>
            <a:solidFill>
              <a:srgbClr val="3C160D">
                <a:alpha val="80784"/>
              </a:srgbClr>
            </a:solidFill>
            <a:ln cap="sq">
              <a:noFill/>
              <a:prstDash val="solid"/>
              <a:miter/>
            </a:ln>
          </p:spPr>
          <p:txBody>
            <a:bodyPr/>
            <a:lstStyle/>
            <a:p/>
          </p:txBody>
        </p:sp>
        <p:sp>
          <p:nvSpPr>
            <p:cNvPr id="16" name="TextBox 16"/>
            <p:cNvSpPr txBox="1"/>
            <p:nvPr/>
          </p:nvSpPr>
          <p:spPr>
            <a:xfrm>
              <a:off x="0" y="-38100"/>
              <a:ext cx="885913"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17" name="Freeform 17"/>
          <p:cNvSpPr/>
          <p:nvPr/>
        </p:nvSpPr>
        <p:spPr>
          <a:xfrm>
            <a:off x="656347" y="3337606"/>
            <a:ext cx="2220281" cy="2217506"/>
          </a:xfrm>
          <a:custGeom>
            <a:rect l="l" t="t" r="r" b="b"/>
            <a:pathLst>
              <a:path w="2220281" h="2217506">
                <a:moveTo>
                  <a:pt x="0" y="0"/>
                </a:moveTo>
                <a:lnTo>
                  <a:pt x="2220281" y="0"/>
                </a:lnTo>
                <a:lnTo>
                  <a:pt x="2220281" y="2217506"/>
                </a:lnTo>
                <a:lnTo>
                  <a:pt x="0" y="2217506"/>
                </a:lnTo>
                <a:lnTo>
                  <a:pt x="0" y="0"/>
                </a:lnTo>
                <a:close/>
              </a:path>
            </a:pathLst>
          </a:custGeom>
          <a:blipFill>
            <a:blip r:embed="rId3"/>
            <a:stretch>
              <a:fillRect/>
            </a:stretch>
          </a:blipFill>
        </p:spPr>
        <p:txBody>
          <a:bodyPr/>
          <a:lstStyle/>
          <a:p/>
        </p:txBody>
      </p:sp>
      <p:grpSp>
        <p:nvGrpSpPr>
          <p:cNvPr id="18" name="Group 18"/>
          <p:cNvGrpSpPr/>
          <p:nvPr/>
        </p:nvGrpSpPr>
        <p:grpSpPr>
          <a:xfrm>
            <a:off x="604582" y="3264538"/>
            <a:ext cx="2187582" cy="2187582"/>
            <a:chExt cx="812800" cy="812800"/>
          </a:xfrm>
        </p:grpSpPr>
        <p:sp>
          <p:nvSpPr>
            <p:cNvPr id="19" name="Freeform 19"/>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0" name="TextBox 20"/>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1" name="TextBox 21"/>
          <p:cNvSpPr txBox="1"/>
          <p:nvPr/>
        </p:nvSpPr>
        <p:spPr>
          <a:xfrm>
            <a:off x="897123" y="4224471"/>
            <a:ext cx="1602499" cy="460223"/>
          </a:xfrm>
          <a:prstGeom prst="rect">
            <a:avLst/>
          </a:prstGeom>
        </p:spPr>
        <p:txBody>
          <a:bodyPr lIns="0" tIns="0" rIns="0" bIns="0" rtlCol="0" anchor="t">
            <a:spAutoFit/>
          </a:bodyPr>
          <a:lstStyle/>
          <a:p>
            <a:pPr algn="ctr">
              <a:lnSpc>
                <a:spcPts val="2972"/>
              </a:lnSpc>
            </a:pPr>
            <a:r>
              <a:rPr lang="en-US" sz="4718">
                <a:solidFill>
                  <a:srgbClr val="1E3048"/>
                </a:solidFill>
                <a:latin typeface="Canva Sans Bold"/>
              </a:rPr>
              <a:t>2024</a:t>
            </a:r>
          </a:p>
        </p:txBody>
      </p:sp>
      <p:sp>
        <p:nvSpPr>
          <p:cNvPr id="22" name="TextBox 22"/>
          <p:cNvSpPr txBox="1"/>
          <p:nvPr/>
        </p:nvSpPr>
        <p:spPr>
          <a:xfrm>
            <a:off x="2499623" y="3604790"/>
            <a:ext cx="7015093" cy="1543063"/>
          </a:xfrm>
          <a:prstGeom prst="rect">
            <a:avLst/>
          </a:prstGeom>
        </p:spPr>
        <p:txBody>
          <a:bodyPr lIns="0" tIns="0" rIns="0" bIns="0" rtlCol="0" anchor="t">
            <a:spAutoFit/>
          </a:bodyPr>
          <a:lstStyle/>
          <a:p>
            <a:pPr algn="ctr">
              <a:lnSpc>
                <a:spcPts val="6145"/>
              </a:lnSpc>
            </a:pPr>
            <a:r>
              <a:rPr lang="en-US" sz="4996">
                <a:solidFill>
                  <a:srgbClr val="FFFFFF"/>
                </a:solidFill>
                <a:latin typeface="Canva Sans"/>
              </a:rPr>
              <a:t>MARKET SIZE</a:t>
            </a:r>
          </a:p>
          <a:p>
            <a:pPr algn="ctr">
              <a:lnSpc>
                <a:spcPts val="6145"/>
              </a:lnSpc>
            </a:pPr>
            <a:r>
              <a:rPr lang="en-US" sz="4996">
                <a:solidFill>
                  <a:srgbClr val="FFFFFF"/>
                </a:solidFill>
                <a:latin typeface="Canva Sans"/>
              </a:rPr>
              <a:t>USD 548954.2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1500" b="-2943"/>
            </a:stretch>
          </a:blipFill>
        </p:spPr>
        <p:txBody>
          <a:bodyPr/>
          <a:lstStyle/>
          <a:p/>
        </p:txBody>
      </p:sp>
      <p:grpSp>
        <p:nvGrpSpPr>
          <p:cNvPr id="3" name="Group 3"/>
          <p:cNvGrpSpPr/>
          <p:nvPr/>
        </p:nvGrpSpPr>
        <p:grpSpPr>
          <a:xfrm>
            <a:off x="2126148" y="2301203"/>
            <a:ext cx="7017852" cy="2921836"/>
            <a:chExt cx="8750645" cy="3643272"/>
          </a:xfrm>
        </p:grpSpPr>
        <p:sp>
          <p:nvSpPr>
            <p:cNvPr id="4" name="Freeform 4"/>
            <p:cNvSpPr/>
            <p:nvPr/>
          </p:nvSpPr>
          <p:spPr>
            <a:xfrm>
              <a:off x="0" y="0"/>
              <a:ext cx="8750645" cy="3643272"/>
            </a:xfrm>
            <a:custGeom>
              <a:rect l="l" t="t" r="r" b="b"/>
              <a:pathLst>
                <a:path w="8750645" h="3643272">
                  <a:moveTo>
                    <a:pt x="8626184" y="3643272"/>
                  </a:moveTo>
                  <a:lnTo>
                    <a:pt x="124460" y="3643272"/>
                  </a:lnTo>
                  <a:cubicBezTo>
                    <a:pt x="55880" y="3643272"/>
                    <a:pt x="0" y="3587392"/>
                    <a:pt x="0" y="3518812"/>
                  </a:cubicBezTo>
                  <a:lnTo>
                    <a:pt x="0" y="124460"/>
                  </a:lnTo>
                  <a:cubicBezTo>
                    <a:pt x="0" y="55880"/>
                    <a:pt x="55880" y="0"/>
                    <a:pt x="124460" y="0"/>
                  </a:cubicBezTo>
                  <a:lnTo>
                    <a:pt x="8626185" y="0"/>
                  </a:lnTo>
                  <a:cubicBezTo>
                    <a:pt x="8694765" y="0"/>
                    <a:pt x="8750645" y="55880"/>
                    <a:pt x="8750645" y="124460"/>
                  </a:cubicBezTo>
                  <a:lnTo>
                    <a:pt x="8750645" y="3518812"/>
                  </a:lnTo>
                  <a:cubicBezTo>
                    <a:pt x="8750645" y="3587392"/>
                    <a:pt x="8694765" y="3643272"/>
                    <a:pt x="8626185" y="3643272"/>
                  </a:cubicBezTo>
                  <a:close/>
                </a:path>
              </a:pathLst>
            </a:custGeom>
            <a:solidFill>
              <a:srgbClr val="3C160D">
                <a:alpha val="82745"/>
              </a:srgbClr>
            </a:solidFill>
          </p:spPr>
          <p:txBody>
            <a:bodyPr/>
            <a:lstStyle/>
            <a:p/>
          </p:txBody>
        </p:sp>
      </p:grpSp>
      <p:grpSp>
        <p:nvGrpSpPr>
          <p:cNvPr id="5" name="Group 5"/>
          <p:cNvGrpSpPr/>
          <p:nvPr/>
        </p:nvGrpSpPr>
        <p:grpSpPr>
          <a:xfrm rot="5400000">
            <a:off x="1016063" y="2057996"/>
            <a:ext cx="906374" cy="3461997"/>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7" name="TextBox 7"/>
          <p:cNvSpPr txBox="1"/>
          <p:nvPr/>
        </p:nvSpPr>
        <p:spPr>
          <a:xfrm>
            <a:off x="1028700" y="101597"/>
            <a:ext cx="17301600" cy="927103"/>
          </a:xfrm>
          <a:prstGeom prst="rect">
            <a:avLst/>
          </a:prstGeom>
        </p:spPr>
        <p:txBody>
          <a:bodyPr lIns="0" tIns="0" rIns="0" bIns="0" rtlCol="0" anchor="t">
            <a:spAutoFit/>
          </a:bodyPr>
          <a:lstStyle/>
          <a:p>
            <a:pPr algn="ctr">
              <a:lnSpc>
                <a:spcPts val="7699"/>
              </a:lnSpc>
            </a:pPr>
            <a:r>
              <a:rPr lang="en-US" sz="5499">
                <a:solidFill>
                  <a:srgbClr val="000000"/>
                </a:solidFill>
                <a:latin typeface="Canva Sans"/>
              </a:rPr>
              <a:t>REVENUE MARKET SHARE BY SEGMENTS 2024</a:t>
            </a:r>
          </a:p>
        </p:txBody>
      </p:sp>
      <p:pic>
        <p:nvPicPr>
          <p:cNvPr id="8" name="Picture 8"/>
          <p:cNvPicPr>
            <a:picLocks noChangeAspect="1"/>
          </p:cNvPicPr>
          <p:nvPr/>
        </p:nvPicPr>
        <p:blipFill>
          <a:blip r:embed="rId3"/>
          <a:srcRect l="36500" t="25150" r="35874" b="24564"/>
          <a:stretch>
            <a:fillRect/>
          </a:stretch>
        </p:blipFill>
        <p:spPr>
          <a:xfrm>
            <a:off x="-40148" y="0"/>
            <a:ext cx="1871908" cy="1916613"/>
          </a:xfrm>
          <a:prstGeom prst="rect">
            <a:avLst/>
          </a:prstGeom>
        </p:spPr>
      </p:pic>
      <p:grpSp>
        <p:nvGrpSpPr>
          <p:cNvPr id="9" name="Group 9"/>
          <p:cNvGrpSpPr/>
          <p:nvPr/>
        </p:nvGrpSpPr>
        <p:grpSpPr>
          <a:xfrm>
            <a:off x="2126148" y="5527839"/>
            <a:ext cx="7017852" cy="2921836"/>
            <a:chExt cx="8750645" cy="3643272"/>
          </a:xfrm>
        </p:grpSpPr>
        <p:sp>
          <p:nvSpPr>
            <p:cNvPr id="10" name="Freeform 10"/>
            <p:cNvSpPr/>
            <p:nvPr/>
          </p:nvSpPr>
          <p:spPr>
            <a:xfrm>
              <a:off x="0" y="0"/>
              <a:ext cx="8750645" cy="3643272"/>
            </a:xfrm>
            <a:custGeom>
              <a:rect l="l" t="t" r="r" b="b"/>
              <a:pathLst>
                <a:path w="8750645" h="3643272">
                  <a:moveTo>
                    <a:pt x="8626184" y="3643272"/>
                  </a:moveTo>
                  <a:lnTo>
                    <a:pt x="124460" y="3643272"/>
                  </a:lnTo>
                  <a:cubicBezTo>
                    <a:pt x="55880" y="3643272"/>
                    <a:pt x="0" y="3587392"/>
                    <a:pt x="0" y="3518812"/>
                  </a:cubicBezTo>
                  <a:lnTo>
                    <a:pt x="0" y="124460"/>
                  </a:lnTo>
                  <a:cubicBezTo>
                    <a:pt x="0" y="55880"/>
                    <a:pt x="55880" y="0"/>
                    <a:pt x="124460" y="0"/>
                  </a:cubicBezTo>
                  <a:lnTo>
                    <a:pt x="8626185" y="0"/>
                  </a:lnTo>
                  <a:cubicBezTo>
                    <a:pt x="8694765" y="0"/>
                    <a:pt x="8750645" y="55880"/>
                    <a:pt x="8750645" y="124460"/>
                  </a:cubicBezTo>
                  <a:lnTo>
                    <a:pt x="8750645" y="3518812"/>
                  </a:lnTo>
                  <a:cubicBezTo>
                    <a:pt x="8750645" y="3587392"/>
                    <a:pt x="8694765" y="3643272"/>
                    <a:pt x="8626185" y="3643272"/>
                  </a:cubicBezTo>
                  <a:close/>
                </a:path>
              </a:pathLst>
            </a:custGeom>
            <a:solidFill>
              <a:srgbClr val="3C160D">
                <a:alpha val="82745"/>
              </a:srgbClr>
            </a:solidFill>
          </p:spPr>
          <p:txBody>
            <a:bodyPr/>
            <a:lstStyle/>
            <a:p/>
          </p:txBody>
        </p:sp>
      </p:grpSp>
      <p:grpSp>
        <p:nvGrpSpPr>
          <p:cNvPr id="11" name="Group 11"/>
          <p:cNvGrpSpPr/>
          <p:nvPr/>
        </p:nvGrpSpPr>
        <p:grpSpPr>
          <a:xfrm rot="5400000">
            <a:off x="1016063" y="5284632"/>
            <a:ext cx="906374" cy="3461997"/>
            <a:chExt cx="3130550" cy="11957493"/>
          </a:xfrm>
        </p:grpSpPr>
        <p:sp>
          <p:nvSpPr>
            <p:cNvPr id="12" name="Freeform 12"/>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13" name="Group 13"/>
          <p:cNvGrpSpPr/>
          <p:nvPr/>
        </p:nvGrpSpPr>
        <p:grpSpPr>
          <a:xfrm>
            <a:off x="11270148" y="3900744"/>
            <a:ext cx="7017852" cy="2921836"/>
            <a:chExt cx="8750645" cy="3643272"/>
          </a:xfrm>
        </p:grpSpPr>
        <p:sp>
          <p:nvSpPr>
            <p:cNvPr id="14" name="Freeform 14"/>
            <p:cNvSpPr/>
            <p:nvPr/>
          </p:nvSpPr>
          <p:spPr>
            <a:xfrm>
              <a:off x="0" y="0"/>
              <a:ext cx="8750645" cy="3643272"/>
            </a:xfrm>
            <a:custGeom>
              <a:rect l="l" t="t" r="r" b="b"/>
              <a:pathLst>
                <a:path w="8750645" h="3643272">
                  <a:moveTo>
                    <a:pt x="8626184" y="3643272"/>
                  </a:moveTo>
                  <a:lnTo>
                    <a:pt x="124460" y="3643272"/>
                  </a:lnTo>
                  <a:cubicBezTo>
                    <a:pt x="55880" y="3643272"/>
                    <a:pt x="0" y="3587392"/>
                    <a:pt x="0" y="3518812"/>
                  </a:cubicBezTo>
                  <a:lnTo>
                    <a:pt x="0" y="124460"/>
                  </a:lnTo>
                  <a:cubicBezTo>
                    <a:pt x="0" y="55880"/>
                    <a:pt x="55880" y="0"/>
                    <a:pt x="124460" y="0"/>
                  </a:cubicBezTo>
                  <a:lnTo>
                    <a:pt x="8626185" y="0"/>
                  </a:lnTo>
                  <a:cubicBezTo>
                    <a:pt x="8694765" y="0"/>
                    <a:pt x="8750645" y="55880"/>
                    <a:pt x="8750645" y="124460"/>
                  </a:cubicBezTo>
                  <a:lnTo>
                    <a:pt x="8750645" y="3518812"/>
                  </a:lnTo>
                  <a:cubicBezTo>
                    <a:pt x="8750645" y="3587392"/>
                    <a:pt x="8694765" y="3643272"/>
                    <a:pt x="8626185" y="3643272"/>
                  </a:cubicBezTo>
                  <a:close/>
                </a:path>
              </a:pathLst>
            </a:custGeom>
            <a:solidFill>
              <a:srgbClr val="3C160D">
                <a:alpha val="82745"/>
              </a:srgbClr>
            </a:solidFill>
          </p:spPr>
          <p:txBody>
            <a:bodyPr/>
            <a:lstStyle/>
            <a:p/>
          </p:txBody>
        </p:sp>
      </p:grpSp>
      <p:grpSp>
        <p:nvGrpSpPr>
          <p:cNvPr id="15" name="Group 15"/>
          <p:cNvGrpSpPr/>
          <p:nvPr/>
        </p:nvGrpSpPr>
        <p:grpSpPr>
          <a:xfrm rot="5400000">
            <a:off x="10290937" y="3788412"/>
            <a:ext cx="906374" cy="3200248"/>
            <a:chExt cx="3130550" cy="11053430"/>
          </a:xfrm>
        </p:grpSpPr>
        <p:sp>
          <p:nvSpPr>
            <p:cNvPr id="16" name="Freeform 16"/>
            <p:cNvSpPr/>
            <p:nvPr/>
          </p:nvSpPr>
          <p:spPr>
            <a:xfrm>
              <a:off x="0" y="0"/>
              <a:ext cx="3130550" cy="11053431"/>
            </a:xfrm>
            <a:custGeom>
              <a:rect l="l" t="t" r="r" b="b"/>
              <a:pathLst>
                <a:path w="3130550" h="11053431">
                  <a:moveTo>
                    <a:pt x="0" y="1123950"/>
                  </a:moveTo>
                  <a:lnTo>
                    <a:pt x="0" y="11053431"/>
                  </a:lnTo>
                  <a:lnTo>
                    <a:pt x="3130550" y="11053431"/>
                  </a:lnTo>
                  <a:lnTo>
                    <a:pt x="3130550" y="0"/>
                  </a:lnTo>
                  <a:close/>
                </a:path>
              </a:pathLst>
            </a:custGeom>
            <a:solidFill>
              <a:srgbClr val="F8F8F8"/>
            </a:solidFill>
          </p:spPr>
          <p:txBody>
            <a:bodyPr/>
            <a:lstStyle/>
            <a:p/>
          </p:txBody>
        </p:sp>
      </p:grpSp>
      <p:sp>
        <p:nvSpPr>
          <p:cNvPr id="17" name="TextBox 17"/>
          <p:cNvSpPr txBox="1"/>
          <p:nvPr/>
        </p:nvSpPr>
        <p:spPr>
          <a:xfrm>
            <a:off x="3372749" y="2599436"/>
            <a:ext cx="5509502" cy="2334895"/>
          </a:xfrm>
          <a:prstGeom prst="rect">
            <a:avLst/>
          </a:prstGeom>
        </p:spPr>
        <p:txBody>
          <a:bodyPr lIns="0" tIns="0" rIns="0" bIns="0" rtlCol="0" anchor="t">
            <a:spAutoFit/>
          </a:bodyPr>
          <a:lstStyle/>
          <a:p>
            <a:pPr marL="863595" lvl="1" indent="-431797" algn="l">
              <a:lnSpc>
                <a:spcPts val="4639"/>
              </a:lnSpc>
              <a:buFont typeface="Arial"/>
              <a:buChar char="•"/>
            </a:pPr>
            <a:r>
              <a:rPr lang="en-US" sz="3999">
                <a:solidFill>
                  <a:srgbClr val="FFFFFF"/>
                </a:solidFill>
                <a:latin typeface="Canva Sans"/>
              </a:rPr>
              <a:t>Solid Wood</a:t>
            </a:r>
          </a:p>
          <a:p>
            <a:pPr marL="863595" lvl="1" indent="-431797" algn="l">
              <a:lnSpc>
                <a:spcPts val="4639"/>
              </a:lnSpc>
              <a:buFont typeface="Arial"/>
              <a:buChar char="•"/>
            </a:pPr>
            <a:r>
              <a:rPr lang="en-US" sz="3999">
                <a:solidFill>
                  <a:srgbClr val="FFFFFF"/>
                </a:solidFill>
                <a:latin typeface="Canva Sans"/>
              </a:rPr>
              <a:t>Metal</a:t>
            </a:r>
          </a:p>
          <a:p>
            <a:pPr marL="863595" lvl="1" indent="-431797" algn="l">
              <a:lnSpc>
                <a:spcPts val="4639"/>
              </a:lnSpc>
              <a:buFont typeface="Arial"/>
              <a:buChar char="•"/>
            </a:pPr>
            <a:r>
              <a:rPr lang="en-US" sz="3999">
                <a:solidFill>
                  <a:srgbClr val="FFFFFF"/>
                </a:solidFill>
                <a:latin typeface="Canva Sans"/>
              </a:rPr>
              <a:t>Jade</a:t>
            </a:r>
          </a:p>
          <a:p>
            <a:pPr marL="863595" lvl="1" indent="-431797" algn="l">
              <a:lnSpc>
                <a:spcPts val="4639"/>
              </a:lnSpc>
              <a:buFont typeface="Arial"/>
              <a:buChar char="•"/>
            </a:pPr>
            <a:r>
              <a:rPr lang="en-US" sz="3999">
                <a:solidFill>
                  <a:srgbClr val="FFFFFF"/>
                </a:solidFill>
                <a:latin typeface="Canva Sans"/>
              </a:rPr>
              <a:t>Glass</a:t>
            </a:r>
          </a:p>
        </p:txBody>
      </p:sp>
      <p:sp>
        <p:nvSpPr>
          <p:cNvPr id="18" name="TextBox 18"/>
          <p:cNvSpPr txBox="1"/>
          <p:nvPr/>
        </p:nvSpPr>
        <p:spPr>
          <a:xfrm>
            <a:off x="-90681" y="3643569"/>
            <a:ext cx="3119861" cy="384147"/>
          </a:xfrm>
          <a:prstGeom prst="rect">
            <a:avLst/>
          </a:prstGeom>
        </p:spPr>
        <p:txBody>
          <a:bodyPr lIns="0" tIns="0" rIns="0" bIns="0" rtlCol="0" anchor="t">
            <a:spAutoFit/>
          </a:bodyPr>
          <a:lstStyle/>
          <a:p>
            <a:pPr algn="ctr">
              <a:lnSpc>
                <a:spcPts val="2922"/>
              </a:lnSpc>
            </a:pPr>
            <a:r>
              <a:rPr lang="en-US" sz="2893">
                <a:solidFill>
                  <a:srgbClr val="43B4BE"/>
                </a:solidFill>
                <a:latin typeface="Canva Sans"/>
              </a:rPr>
              <a:t>Type Segment</a:t>
            </a:r>
          </a:p>
        </p:txBody>
      </p:sp>
      <p:sp>
        <p:nvSpPr>
          <p:cNvPr id="19" name="TextBox 19"/>
          <p:cNvSpPr txBox="1"/>
          <p:nvPr/>
        </p:nvSpPr>
        <p:spPr>
          <a:xfrm>
            <a:off x="3372749" y="5851248"/>
            <a:ext cx="5509502" cy="2334895"/>
          </a:xfrm>
          <a:prstGeom prst="rect">
            <a:avLst/>
          </a:prstGeom>
        </p:spPr>
        <p:txBody>
          <a:bodyPr lIns="0" tIns="0" rIns="0" bIns="0" rtlCol="0" anchor="t">
            <a:spAutoFit/>
          </a:bodyPr>
          <a:lstStyle/>
          <a:p>
            <a:pPr marL="863595" lvl="1" indent="-431797" algn="l">
              <a:lnSpc>
                <a:spcPts val="4639"/>
              </a:lnSpc>
              <a:buFont typeface="Arial"/>
              <a:buChar char="•"/>
            </a:pPr>
            <a:r>
              <a:rPr lang="en-US" sz="3999">
                <a:solidFill>
                  <a:srgbClr val="FFFFFF"/>
                </a:solidFill>
                <a:latin typeface="Canva Sans"/>
              </a:rPr>
              <a:t>Household</a:t>
            </a:r>
          </a:p>
          <a:p>
            <a:pPr marL="863595" lvl="1" indent="-431797" algn="l">
              <a:lnSpc>
                <a:spcPts val="4639"/>
              </a:lnSpc>
              <a:buFont typeface="Arial"/>
              <a:buChar char="•"/>
            </a:pPr>
            <a:r>
              <a:rPr lang="en-US" sz="3999">
                <a:solidFill>
                  <a:srgbClr val="FFFFFF"/>
                </a:solidFill>
                <a:latin typeface="Canva Sans"/>
              </a:rPr>
              <a:t>Office</a:t>
            </a:r>
          </a:p>
          <a:p>
            <a:pPr marL="863595" lvl="1" indent="-431797" algn="l">
              <a:lnSpc>
                <a:spcPts val="4639"/>
              </a:lnSpc>
              <a:buFont typeface="Arial"/>
              <a:buChar char="•"/>
            </a:pPr>
            <a:r>
              <a:rPr lang="en-US" sz="3999">
                <a:solidFill>
                  <a:srgbClr val="FFFFFF"/>
                </a:solidFill>
                <a:latin typeface="Canva Sans"/>
              </a:rPr>
              <a:t>Hospital</a:t>
            </a:r>
          </a:p>
          <a:p>
            <a:pPr marL="863595" lvl="1" indent="-431797" algn="l">
              <a:lnSpc>
                <a:spcPts val="4639"/>
              </a:lnSpc>
              <a:buFont typeface="Arial"/>
              <a:buChar char="•"/>
            </a:pPr>
            <a:r>
              <a:rPr lang="en-US" sz="3999">
                <a:solidFill>
                  <a:srgbClr val="FFFFFF"/>
                </a:solidFill>
                <a:latin typeface="Canva Sans"/>
              </a:rPr>
              <a:t>Outdoor</a:t>
            </a:r>
          </a:p>
        </p:txBody>
      </p:sp>
      <p:sp>
        <p:nvSpPr>
          <p:cNvPr id="20" name="TextBox 20"/>
          <p:cNvSpPr txBox="1"/>
          <p:nvPr/>
        </p:nvSpPr>
        <p:spPr>
          <a:xfrm>
            <a:off x="0" y="6610069"/>
            <a:ext cx="3119861" cy="746097"/>
          </a:xfrm>
          <a:prstGeom prst="rect">
            <a:avLst/>
          </a:prstGeom>
        </p:spPr>
        <p:txBody>
          <a:bodyPr lIns="0" tIns="0" rIns="0" bIns="0" rtlCol="0" anchor="t">
            <a:spAutoFit/>
          </a:bodyPr>
          <a:lstStyle/>
          <a:p>
            <a:pPr algn="ctr">
              <a:lnSpc>
                <a:spcPts val="2922"/>
              </a:lnSpc>
            </a:pPr>
            <a:r>
              <a:rPr lang="en-US" sz="2893">
                <a:solidFill>
                  <a:srgbClr val="43B4BE"/>
                </a:solidFill>
                <a:latin typeface="Canva Sans"/>
              </a:rPr>
              <a:t>Application Segment </a:t>
            </a:r>
          </a:p>
        </p:txBody>
      </p:sp>
      <p:sp>
        <p:nvSpPr>
          <p:cNvPr id="21" name="TextBox 21"/>
          <p:cNvSpPr txBox="1"/>
          <p:nvPr/>
        </p:nvSpPr>
        <p:spPr>
          <a:xfrm>
            <a:off x="12649048" y="4641379"/>
            <a:ext cx="5509502" cy="1172845"/>
          </a:xfrm>
          <a:prstGeom prst="rect">
            <a:avLst/>
          </a:prstGeom>
        </p:spPr>
        <p:txBody>
          <a:bodyPr lIns="0" tIns="0" rIns="0" bIns="0" rtlCol="0" anchor="t">
            <a:spAutoFit/>
          </a:bodyPr>
          <a:lstStyle/>
          <a:p>
            <a:pPr marL="863595" lvl="1" indent="-431797" algn="l">
              <a:lnSpc>
                <a:spcPts val="4639"/>
              </a:lnSpc>
              <a:buFont typeface="Arial"/>
              <a:buChar char="•"/>
            </a:pPr>
            <a:r>
              <a:rPr lang="en-US" sz="3999">
                <a:solidFill>
                  <a:srgbClr val="FFFFFF"/>
                </a:solidFill>
                <a:latin typeface="Canva Sans"/>
              </a:rPr>
              <a:t>Indoor</a:t>
            </a:r>
          </a:p>
          <a:p>
            <a:pPr marL="863595" lvl="1" indent="-431797" algn="l">
              <a:lnSpc>
                <a:spcPts val="4639"/>
              </a:lnSpc>
              <a:buFont typeface="Arial"/>
              <a:buChar char="•"/>
            </a:pPr>
            <a:r>
              <a:rPr lang="en-US" sz="3999">
                <a:solidFill>
                  <a:srgbClr val="FFFFFF"/>
                </a:solidFill>
                <a:latin typeface="Canva Sans"/>
              </a:rPr>
              <a:t>Outdoor</a:t>
            </a:r>
          </a:p>
        </p:txBody>
      </p:sp>
      <p:sp>
        <p:nvSpPr>
          <p:cNvPr id="22" name="TextBox 22"/>
          <p:cNvSpPr txBox="1"/>
          <p:nvPr/>
        </p:nvSpPr>
        <p:spPr>
          <a:xfrm>
            <a:off x="9184194" y="5039300"/>
            <a:ext cx="3119861" cy="746097"/>
          </a:xfrm>
          <a:prstGeom prst="rect">
            <a:avLst/>
          </a:prstGeom>
        </p:spPr>
        <p:txBody>
          <a:bodyPr lIns="0" tIns="0" rIns="0" bIns="0" rtlCol="0" anchor="t">
            <a:spAutoFit/>
          </a:bodyPr>
          <a:lstStyle/>
          <a:p>
            <a:pPr algn="ctr">
              <a:lnSpc>
                <a:spcPts val="2922"/>
              </a:lnSpc>
            </a:pPr>
            <a:r>
              <a:rPr lang="en-US" sz="2893">
                <a:solidFill>
                  <a:srgbClr val="43B4BE"/>
                </a:solidFill>
                <a:latin typeface="Canva Sans"/>
              </a:rPr>
              <a:t>Category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8F8F8"/>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397695" y="2085928"/>
            <a:ext cx="9753165" cy="6382706"/>
          </a:xfrm>
          <a:custGeom>
            <a:rect l="l" t="t" r="r" b="b"/>
            <a:pathLst>
              <a:path w="9753165" h="6382706">
                <a:moveTo>
                  <a:pt x="0" y="0"/>
                </a:moveTo>
                <a:lnTo>
                  <a:pt x="9753165" y="0"/>
                </a:lnTo>
                <a:lnTo>
                  <a:pt x="9753165" y="6382706"/>
                </a:lnTo>
                <a:lnTo>
                  <a:pt x="0" y="6382706"/>
                </a:lnTo>
                <a:lnTo>
                  <a:pt x="0" y="0"/>
                </a:lnTo>
                <a:close/>
              </a:path>
            </a:pathLst>
          </a:custGeom>
          <a:blipFill>
            <a:blip r:embed="rId3"/>
            <a:stretch>
              <a:fillRect/>
            </a:stretch>
          </a:blipFill>
        </p:spPr>
        <p:txBody>
          <a:bodyPr/>
          <a:lstStyle/>
          <a:p/>
        </p:txBody>
      </p:sp>
      <p:sp>
        <p:nvSpPr>
          <p:cNvPr id="4" name="TextBox 4"/>
          <p:cNvSpPr txBox="1"/>
          <p:nvPr/>
        </p:nvSpPr>
        <p:spPr>
          <a:xfrm>
            <a:off x="4788305" y="421901"/>
            <a:ext cx="8711390" cy="927103"/>
          </a:xfrm>
          <a:prstGeom prst="rect">
            <a:avLst/>
          </a:prstGeom>
        </p:spPr>
        <p:txBody>
          <a:bodyPr lIns="0" tIns="0" rIns="0" bIns="0" rtlCol="0" anchor="t">
            <a:spAutoFit/>
          </a:bodyPr>
          <a:lstStyle/>
          <a:p>
            <a:pPr algn="ctr">
              <a:lnSpc>
                <a:spcPts val="7699"/>
              </a:lnSpc>
            </a:pPr>
            <a:r>
              <a:rPr lang="en-US" sz="5499">
                <a:solidFill>
                  <a:srgbClr val="000000"/>
                </a:solidFill>
                <a:latin typeface="Canva Sans"/>
              </a:rPr>
              <a:t>REGION ANALYSIS</a:t>
            </a:r>
          </a:p>
        </p:txBody>
      </p:sp>
      <p:graphicFrame>
        <p:nvGraphicFramePr>
          <p:cNvPr id="5" name="Table 5"/>
          <p:cNvGraphicFramePr>
            <a:graphicFrameLocks noGrp="1"/>
          </p:cNvGraphicFramePr>
          <p:nvPr/>
        </p:nvGraphicFramePr>
        <p:xfrm>
          <a:off x="10402874" y="2085928"/>
          <a:ext cx="7201094" cy="6085018"/>
        </p:xfrm>
        <a:graphic>
          <a:graphicData uri="http://schemas.openxmlformats.org/drawingml/2006/table">
            <a:tbl>
              <a:tblPr/>
              <a:tblGrid>
                <a:gridCol w="3749225">
                  <a:extLst>
                    <a:ext uri="{9D8B030D-6E8A-4147-A177-3AD203B41FA5}">
                      <a16:colId xmlns:a16="http://schemas.microsoft.com/office/drawing/2014/main" val="20000"/>
                    </a:ext>
                  </a:extLst>
                </a:gridCol>
                <a:gridCol w="3451869">
                  <a:extLst>
                    <a:ext uri="{9D8B030D-6E8A-4147-A177-3AD203B41FA5}">
                      <a16:colId xmlns:a16="http://schemas.microsoft.com/office/drawing/2014/main" val="20001"/>
                    </a:ext>
                  </a:extLst>
                </a:gridCol>
              </a:tblGrid>
              <a:tr h="1233058">
                <a:tc>
                  <a:txBody>
                    <a:bodyPr/>
                    <a:lstStyle/>
                    <a:p>
                      <a:pPr algn="just">
                        <a:lnSpc>
                          <a:spcPts val="4199"/>
                        </a:lnSpc>
                        <a:defRPr/>
                      </a:pPr>
                      <a:r>
                        <a:rPr lang="en-US" sz="2999">
                          <a:solidFill>
                            <a:srgbClr val="000000"/>
                          </a:solidFill>
                          <a:latin typeface="Canva Sans"/>
                        </a:rPr>
                        <a:t>NORTH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04844">
                <a:tc>
                  <a:txBody>
                    <a:bodyPr/>
                    <a:lstStyle/>
                    <a:p>
                      <a:pPr algn="l">
                        <a:lnSpc>
                          <a:spcPts val="4199"/>
                        </a:lnSpc>
                        <a:defRPr/>
                      </a:pPr>
                      <a:r>
                        <a:rPr lang="en-US" sz="2999">
                          <a:solidFill>
                            <a:srgbClr val="000000"/>
                          </a:solidFill>
                          <a:latin typeface="Canva Sans"/>
                        </a:rPr>
                        <a:t>Europe</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04844">
                <a:tc>
                  <a:txBody>
                    <a:bodyPr/>
                    <a:lstStyle/>
                    <a:p>
                      <a:pPr algn="l">
                        <a:lnSpc>
                          <a:spcPts val="4199"/>
                        </a:lnSpc>
                        <a:defRPr/>
                      </a:pPr>
                      <a:r>
                        <a:rPr lang="en-US" sz="2999">
                          <a:solidFill>
                            <a:srgbClr val="000000"/>
                          </a:solidFill>
                          <a:latin typeface="Canva Sans"/>
                        </a:rPr>
                        <a:t>Asia Pacific</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57963">
                <a:tc>
                  <a:txBody>
                    <a:bodyPr/>
                    <a:lstStyle/>
                    <a:p>
                      <a:pPr algn="l">
                        <a:lnSpc>
                          <a:spcPts val="4199"/>
                        </a:lnSpc>
                        <a:defRPr/>
                      </a:pPr>
                      <a:r>
                        <a:rPr lang="en-US" sz="2999">
                          <a:solidFill>
                            <a:srgbClr val="000000"/>
                          </a:solidFill>
                          <a:latin typeface="Poppins"/>
                        </a:rPr>
                        <a:t>Latin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84309">
                <a:tc>
                  <a:txBody>
                    <a:bodyPr/>
                    <a:lstStyle/>
                    <a:p>
                      <a:pPr algn="l">
                        <a:lnSpc>
                          <a:spcPts val="4199"/>
                        </a:lnSpc>
                        <a:defRPr/>
                      </a:pPr>
                      <a:r>
                        <a:rPr lang="en-US" sz="2999">
                          <a:solidFill>
                            <a:srgbClr val="000000"/>
                          </a:solidFill>
                          <a:latin typeface="Canva Sans"/>
                        </a:rPr>
                        <a:t>MIDDLE EAST AFRICA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Box 6"/>
          <p:cNvSpPr txBox="1"/>
          <p:nvPr/>
        </p:nvSpPr>
        <p:spPr>
          <a:xfrm>
            <a:off x="14804031" y="2506198"/>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40% </a:t>
            </a:r>
          </a:p>
        </p:txBody>
      </p:sp>
      <p:sp>
        <p:nvSpPr>
          <p:cNvPr id="7" name="TextBox 7"/>
          <p:cNvSpPr txBox="1"/>
          <p:nvPr/>
        </p:nvSpPr>
        <p:spPr>
          <a:xfrm>
            <a:off x="14804031" y="3613066"/>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30%</a:t>
            </a:r>
          </a:p>
        </p:txBody>
      </p:sp>
      <p:sp>
        <p:nvSpPr>
          <p:cNvPr id="8" name="TextBox 8"/>
          <p:cNvSpPr txBox="1"/>
          <p:nvPr/>
        </p:nvSpPr>
        <p:spPr>
          <a:xfrm>
            <a:off x="14804031" y="4719934"/>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23%</a:t>
            </a:r>
          </a:p>
        </p:txBody>
      </p:sp>
      <p:sp>
        <p:nvSpPr>
          <p:cNvPr id="9" name="TextBox 9"/>
          <p:cNvSpPr txBox="1"/>
          <p:nvPr/>
        </p:nvSpPr>
        <p:spPr>
          <a:xfrm>
            <a:off x="14804031" y="5894471"/>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 5%</a:t>
            </a:r>
          </a:p>
        </p:txBody>
      </p:sp>
      <p:sp>
        <p:nvSpPr>
          <p:cNvPr id="10" name="TextBox 10"/>
          <p:cNvSpPr txBox="1"/>
          <p:nvPr/>
        </p:nvSpPr>
        <p:spPr>
          <a:xfrm>
            <a:off x="14804031" y="7306725"/>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2%</a:t>
            </a:r>
          </a:p>
        </p:txBody>
      </p:sp>
      <p:sp>
        <p:nvSpPr>
          <p:cNvPr id="11" name="TextBox 11"/>
          <p:cNvSpPr txBox="1"/>
          <p:nvPr/>
        </p:nvSpPr>
        <p:spPr>
          <a:xfrm>
            <a:off x="370795" y="9056771"/>
            <a:ext cx="17546410" cy="596388"/>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Canva Sans"/>
              </a:rPr>
              <a:t>North America Furniture Market Revenue share for 2024 is 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378" r="0"/>
            </a:stretch>
          </a:blipFill>
        </p:spPr>
        <p:txBody>
          <a:bodyPr/>
          <a:lstStyle/>
          <a:p/>
        </p:txBody>
      </p:sp>
      <p:grpSp>
        <p:nvGrpSpPr>
          <p:cNvPr id="3" name="Group 3"/>
          <p:cNvGrpSpPr/>
          <p:nvPr/>
        </p:nvGrpSpPr>
        <p:grpSpPr>
          <a:xfrm>
            <a:off x="4713092"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53429">
                <a:alpha val="85882"/>
              </a:srgbClr>
            </a:solidFill>
          </p:spPr>
          <p:txBody>
            <a:bodyPr/>
            <a:lstStyle/>
            <a:p/>
          </p:txBody>
        </p:sp>
      </p:grpSp>
      <p:grpSp>
        <p:nvGrpSpPr>
          <p:cNvPr id="5" name="Group 5"/>
          <p:cNvGrpSpPr/>
          <p:nvPr/>
        </p:nvGrpSpPr>
        <p:grpSpPr>
          <a:xfrm>
            <a:off x="4713092"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alpha val="62745"/>
              </a:srgbClr>
            </a:solidFill>
          </p:spPr>
          <p:txBody>
            <a:bodyPr/>
            <a:lstStyle/>
            <a:p/>
          </p:txBody>
        </p:sp>
      </p:grpSp>
      <p:grpSp>
        <p:nvGrpSpPr>
          <p:cNvPr id="7" name="Group 7"/>
          <p:cNvGrpSpPr/>
          <p:nvPr/>
        </p:nvGrpSpPr>
        <p:grpSpPr>
          <a:xfrm>
            <a:off x="3171817"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53429">
                <a:alpha val="85882"/>
              </a:srgbClr>
            </a:solidFill>
          </p:spPr>
          <p:txBody>
            <a:bodyPr/>
            <a:lstStyle/>
            <a:p/>
          </p:txBody>
        </p:sp>
      </p:grpSp>
      <p:grpSp>
        <p:nvGrpSpPr>
          <p:cNvPr id="9" name="Group 9"/>
          <p:cNvGrpSpPr/>
          <p:nvPr/>
        </p:nvGrpSpPr>
        <p:grpSpPr>
          <a:xfrm>
            <a:off x="3171817"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alpha val="62745"/>
              </a:srgbClr>
            </a:solidFill>
          </p:spPr>
          <p:txBody>
            <a:bodyPr/>
            <a:lstStyle/>
            <a:p/>
          </p:txBody>
        </p:sp>
      </p:grpSp>
      <p:grpSp>
        <p:nvGrpSpPr>
          <p:cNvPr id="11" name="Group 11"/>
          <p:cNvGrpSpPr>
            <a:grpSpLocks noChangeAspect="1"/>
          </p:cNvGrpSpPr>
          <p:nvPr/>
        </p:nvGrpSpPr>
        <p:grpSpPr>
          <a:xfrm rot="5400000">
            <a:off x="5834046"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53429">
                <a:alpha val="85882"/>
              </a:srgbClr>
            </a:solidFill>
          </p:spPr>
          <p:txBody>
            <a:bodyPr/>
            <a:lstStyle/>
            <a:p/>
          </p:txBody>
        </p:sp>
      </p:grpSp>
      <p:grpSp>
        <p:nvGrpSpPr>
          <p:cNvPr id="13" name="Group 13"/>
          <p:cNvGrpSpPr>
            <a:grpSpLocks noChangeAspect="1"/>
          </p:cNvGrpSpPr>
          <p:nvPr/>
        </p:nvGrpSpPr>
        <p:grpSpPr>
          <a:xfrm rot="5400000">
            <a:off x="5834046"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alpha val="62745"/>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78359" y="3098081"/>
            <a:ext cx="2506553"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Drivers</a:t>
            </a:r>
          </a:p>
        </p:txBody>
      </p:sp>
      <p:sp>
        <p:nvSpPr>
          <p:cNvPr id="17" name="TextBox 17"/>
          <p:cNvSpPr txBox="1"/>
          <p:nvPr/>
        </p:nvSpPr>
        <p:spPr>
          <a:xfrm>
            <a:off x="3090360"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467107" y="1703436"/>
            <a:ext cx="7927764" cy="3138170"/>
          </a:xfrm>
          <a:prstGeom prst="rect">
            <a:avLst/>
          </a:prstGeom>
        </p:spPr>
        <p:txBody>
          <a:bodyPr lIns="0" tIns="0" rIns="0" bIns="0" rtlCol="0" anchor="t">
            <a:spAutoFit/>
          </a:bodyPr>
          <a:lstStyle/>
          <a:p>
            <a:pPr marL="755652" lvl="1" indent="-377826" algn="l">
              <a:lnSpc>
                <a:spcPts val="4165"/>
              </a:lnSpc>
              <a:buFont typeface="Arial"/>
              <a:buChar char="•"/>
            </a:pPr>
            <a:r>
              <a:rPr lang="en-US" sz="3500" spc="112">
                <a:solidFill>
                  <a:srgbClr val="FFFFFF"/>
                </a:solidFill>
                <a:latin typeface="Canva Sans"/>
              </a:rPr>
              <a:t>Rising Urbanization and Real Estate Development to Increase the Demand Globally</a:t>
            </a:r>
          </a:p>
          <a:p>
            <a:pPr marL="755652" lvl="1" indent="-377826" algn="l">
              <a:lnSpc>
                <a:spcPts val="4165"/>
              </a:lnSpc>
              <a:buFont typeface="Arial"/>
              <a:buChar char="•"/>
            </a:pPr>
            <a:r>
              <a:rPr lang="en-US" sz="3500" spc="112">
                <a:solidFill>
                  <a:srgbClr val="FFFFFF"/>
                </a:solidFill>
                <a:latin typeface="Canva Sans"/>
              </a:rPr>
              <a:t>Trends in Home Decor and Customization to Propel Market Growth</a:t>
            </a:r>
          </a:p>
        </p:txBody>
      </p:sp>
      <p:sp>
        <p:nvSpPr>
          <p:cNvPr id="19" name="TextBox 19"/>
          <p:cNvSpPr txBox="1"/>
          <p:nvPr/>
        </p:nvSpPr>
        <p:spPr>
          <a:xfrm>
            <a:off x="6720575" y="6393053"/>
            <a:ext cx="7420828" cy="1042670"/>
          </a:xfrm>
          <a:prstGeom prst="rect">
            <a:avLst/>
          </a:prstGeom>
        </p:spPr>
        <p:txBody>
          <a:bodyPr lIns="0" tIns="0" rIns="0" bIns="0" rtlCol="0" anchor="t">
            <a:spAutoFit/>
          </a:bodyPr>
          <a:lstStyle/>
          <a:p>
            <a:pPr algn="l">
              <a:lnSpc>
                <a:spcPts val="4164"/>
              </a:lnSpc>
            </a:pPr>
            <a:r>
              <a:rPr lang="en-US" sz="3499" spc="111">
                <a:solidFill>
                  <a:srgbClr val="FFFFFF"/>
                </a:solidFill>
                <a:latin typeface="Canva Sans"/>
              </a:rPr>
              <a:t>Intense Market Competition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7989" r="-7989"/>
            </a:stretch>
          </a:blipFill>
        </p:spPr>
        <p:txBody>
          <a:bodyPr/>
          <a:lstStyle/>
          <a:p/>
        </p:txBody>
      </p:sp>
      <p:grpSp>
        <p:nvGrpSpPr>
          <p:cNvPr id="3" name="Group 3"/>
          <p:cNvGrpSpPr/>
          <p:nvPr/>
        </p:nvGrpSpPr>
        <p:grpSpPr>
          <a:xfrm>
            <a:off x="1381786" y="1546499"/>
            <a:ext cx="15877515" cy="8010522"/>
            <a:chExt cx="4519799" cy="2280329"/>
          </a:xfrm>
        </p:grpSpPr>
        <p:sp>
          <p:nvSpPr>
            <p:cNvPr id="4" name="Freeform 4"/>
            <p:cNvSpPr/>
            <p:nvPr/>
          </p:nvSpPr>
          <p:spPr>
            <a:xfrm>
              <a:off x="0" y="0"/>
              <a:ext cx="4519799" cy="2280329"/>
            </a:xfrm>
            <a:custGeom>
              <a:rect l="l" t="t" r="r" b="b"/>
              <a:pathLst>
                <a:path w="4519799" h="2280329">
                  <a:moveTo>
                    <a:pt x="0" y="0"/>
                  </a:moveTo>
                  <a:lnTo>
                    <a:pt x="4519799" y="0"/>
                  </a:lnTo>
                  <a:lnTo>
                    <a:pt x="4519799" y="2280329"/>
                  </a:lnTo>
                  <a:lnTo>
                    <a:pt x="0" y="2280329"/>
                  </a:lnTo>
                  <a:close/>
                </a:path>
              </a:pathLst>
            </a:custGeom>
            <a:solidFill>
              <a:srgbClr val="000000">
                <a:alpha val="62745"/>
              </a:srgbClr>
            </a:solidFill>
          </p:spPr>
          <p:txBody>
            <a:bodyPr/>
            <a:lstStyle/>
            <a:p/>
          </p:txBody>
        </p:sp>
        <p:sp>
          <p:nvSpPr>
            <p:cNvPr id="5" name="TextBox 5"/>
            <p:cNvSpPr txBox="1"/>
            <p:nvPr/>
          </p:nvSpPr>
          <p:spPr>
            <a:xfrm>
              <a:off x="0" y="-38100"/>
              <a:ext cx="4519799" cy="2318429"/>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686327" y="729979"/>
            <a:ext cx="1876375" cy="2242667"/>
          </a:xfrm>
          <a:prstGeom prst="rect">
            <a:avLst/>
          </a:prstGeom>
        </p:spPr>
      </p:pic>
      <p:sp>
        <p:nvSpPr>
          <p:cNvPr id="7" name="TextBox 7"/>
          <p:cNvSpPr txBox="1"/>
          <p:nvPr/>
        </p:nvSpPr>
        <p:spPr>
          <a:xfrm>
            <a:off x="1624515" y="2667635"/>
            <a:ext cx="15392057" cy="6647180"/>
          </a:xfrm>
          <a:prstGeom prst="rect">
            <a:avLst/>
          </a:prstGeom>
        </p:spPr>
        <p:txBody>
          <a:bodyPr lIns="0" tIns="0" rIns="0" bIns="0" rtlCol="0" anchor="t">
            <a:spAutoFit/>
          </a:bodyPr>
          <a:lstStyle/>
          <a:p>
            <a:pPr marL="820419" lvl="1" indent="-410209" algn="l">
              <a:lnSpc>
                <a:spcPts val="5319"/>
              </a:lnSpc>
              <a:buFont typeface="Arial"/>
              <a:buChar char="•"/>
            </a:pPr>
            <a:r>
              <a:rPr lang="en-US" sz="3799">
                <a:solidFill>
                  <a:srgbClr val="FFFFFF"/>
                </a:solidFill>
                <a:latin typeface="Canva Sans"/>
              </a:rPr>
              <a:t>The global furniture market will expand significantly by 5.60% CAGR between 2024 to 2031.</a:t>
            </a:r>
          </a:p>
          <a:p>
            <a:pPr marL="820419" lvl="1" indent="-410209" algn="l">
              <a:lnSpc>
                <a:spcPts val="5319"/>
              </a:lnSpc>
              <a:buFont typeface="Arial"/>
              <a:buChar char="•"/>
            </a:pPr>
            <a:r>
              <a:rPr lang="en-US" sz="3799">
                <a:solidFill>
                  <a:srgbClr val="FFFFFF"/>
                </a:solidFill>
                <a:latin typeface="Canva Sans"/>
              </a:rPr>
              <a:t>Solid wood furniture sales will increase due to its durability, timeless appeal, and growing consumer preference for sustainable, high-quality materials that offer both aesthetic and functional benefits.</a:t>
            </a:r>
          </a:p>
          <a:p>
            <a:pPr marL="820419" lvl="1" indent="-410209" algn="l">
              <a:lnSpc>
                <a:spcPts val="5319"/>
              </a:lnSpc>
              <a:buFont typeface="Arial"/>
              <a:buChar char="•"/>
            </a:pPr>
            <a:r>
              <a:rPr lang="en-US" sz="3799">
                <a:solidFill>
                  <a:srgbClr val="FFFFFF"/>
                </a:solidFill>
                <a:latin typeface="Canva Sans"/>
              </a:rPr>
              <a:t>Household furniture sales will rise due to increased home ownership, the popularity of home renovations, and the ongoing trend toward personalized, functional living spaces driven by lifestyle enhancements.</a:t>
            </a:r>
          </a:p>
        </p:txBody>
      </p:sp>
      <p:sp>
        <p:nvSpPr>
          <p:cNvPr id="8" name="TextBox 8"/>
          <p:cNvSpPr txBox="1"/>
          <p:nvPr/>
        </p:nvSpPr>
        <p:spPr>
          <a:xfrm>
            <a:off x="4527557" y="1821460"/>
            <a:ext cx="9740712" cy="757555"/>
          </a:xfrm>
          <a:prstGeom prst="rect">
            <a:avLst/>
          </a:prstGeom>
        </p:spPr>
        <p:txBody>
          <a:bodyPr lIns="0" tIns="0" rIns="0" bIns="0" rtlCol="0" anchor="t">
            <a:spAutoFit/>
          </a:bodyPr>
          <a:lstStyle/>
          <a:p>
            <a:pPr algn="ctr">
              <a:lnSpc>
                <a:spcPts val="5884"/>
              </a:lnSpc>
            </a:pPr>
            <a:r>
              <a:rPr lang="en-US" sz="5499">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62" b="-62"/>
            </a:stretch>
          </a:blipFill>
        </p:spPr>
        <p:txBody>
          <a:bodyPr/>
          <a:lstStyle/>
          <a:p/>
        </p:txBody>
      </p:sp>
      <p:pic>
        <p:nvPicPr>
          <p:cNvPr id="3" name="Picture 3"/>
          <p:cNvPicPr>
            <a:picLocks noChangeAspect="1"/>
          </p:cNvPicPr>
          <p:nvPr/>
        </p:nvPicPr>
        <p:blipFill>
          <a:blip r:embed="rId3"/>
          <a:srcRect l="36500" t="25150" r="38480" b="26795"/>
          <a:stretch>
            <a:fillRect/>
          </a:stretch>
        </p:blipFill>
        <p:spPr>
          <a:xfrm>
            <a:off x="-1217" y="-52084"/>
            <a:ext cx="1837067" cy="1984756"/>
          </a:xfrm>
          <a:prstGeom prst="rect">
            <a:avLst/>
          </a:prstGeom>
        </p:spPr>
      </p:pic>
      <p:sp>
        <p:nvSpPr>
          <p:cNvPr id="4" name="Freeform 4"/>
          <p:cNvSpPr/>
          <p:nvPr/>
        </p:nvSpPr>
        <p:spPr>
          <a:xfrm>
            <a:off x="2077707" y="2173315"/>
            <a:ext cx="5603199" cy="1127644"/>
          </a:xfrm>
          <a:custGeom>
            <a:rect l="l" t="t" r="r" b="b"/>
            <a:pathLst>
              <a:path w="5603199" h="1127644">
                <a:moveTo>
                  <a:pt x="0" y="0"/>
                </a:moveTo>
                <a:lnTo>
                  <a:pt x="5603199" y="0"/>
                </a:lnTo>
                <a:lnTo>
                  <a:pt x="5603199" y="1127644"/>
                </a:lnTo>
                <a:lnTo>
                  <a:pt x="0" y="1127644"/>
                </a:lnTo>
                <a:lnTo>
                  <a:pt x="0" y="0"/>
                </a:lnTo>
                <a:close/>
              </a:path>
            </a:pathLst>
          </a:custGeom>
          <a:blipFill>
            <a:blip r:embed="rId4"/>
            <a:stretch>
              <a:fillRect/>
            </a:stretch>
          </a:blipFill>
        </p:spPr>
        <p:txBody>
          <a:bodyPr/>
          <a:lstStyle/>
          <a:p/>
        </p:txBody>
      </p:sp>
      <p:sp>
        <p:nvSpPr>
          <p:cNvPr id="5" name="Freeform 5"/>
          <p:cNvSpPr/>
          <p:nvPr/>
        </p:nvSpPr>
        <p:spPr>
          <a:xfrm>
            <a:off x="8614231" y="2304417"/>
            <a:ext cx="5167252" cy="996541"/>
          </a:xfrm>
          <a:custGeom>
            <a:rect l="l" t="t" r="r" b="b"/>
            <a:pathLst>
              <a:path w="5167252" h="996540">
                <a:moveTo>
                  <a:pt x="0" y="0"/>
                </a:moveTo>
                <a:lnTo>
                  <a:pt x="5167252" y="0"/>
                </a:lnTo>
                <a:lnTo>
                  <a:pt x="5167252" y="996542"/>
                </a:lnTo>
                <a:lnTo>
                  <a:pt x="0" y="996542"/>
                </a:lnTo>
                <a:lnTo>
                  <a:pt x="0" y="0"/>
                </a:lnTo>
                <a:close/>
              </a:path>
            </a:pathLst>
          </a:custGeom>
          <a:blipFill>
            <a:blip r:embed="rId5"/>
            <a:stretch>
              <a:fillRect/>
            </a:stretch>
          </a:blipFill>
        </p:spPr>
        <p:txBody>
          <a:bodyPr/>
          <a:lstStyle/>
          <a:p/>
        </p:txBody>
      </p:sp>
      <p:sp>
        <p:nvSpPr>
          <p:cNvPr id="6" name="Freeform 6"/>
          <p:cNvSpPr/>
          <p:nvPr/>
        </p:nvSpPr>
        <p:spPr>
          <a:xfrm>
            <a:off x="14714807" y="2173315"/>
            <a:ext cx="2884064" cy="1476720"/>
          </a:xfrm>
          <a:custGeom>
            <a:rect l="l" t="t" r="r" b="b"/>
            <a:pathLst>
              <a:path w="2884064" h="1476720">
                <a:moveTo>
                  <a:pt x="0" y="0"/>
                </a:moveTo>
                <a:lnTo>
                  <a:pt x="2884065" y="0"/>
                </a:lnTo>
                <a:lnTo>
                  <a:pt x="2884065" y="1476720"/>
                </a:lnTo>
                <a:lnTo>
                  <a:pt x="0" y="1476720"/>
                </a:lnTo>
                <a:lnTo>
                  <a:pt x="0" y="0"/>
                </a:lnTo>
                <a:close/>
              </a:path>
            </a:pathLst>
          </a:custGeom>
          <a:blipFill>
            <a:blip r:embed="rId6"/>
            <a:stretch>
              <a:fillRect t="-48872" b="-46429"/>
            </a:stretch>
          </a:blipFill>
        </p:spPr>
        <p:txBody>
          <a:bodyPr/>
          <a:lstStyle/>
          <a:p/>
        </p:txBody>
      </p:sp>
      <p:sp>
        <p:nvSpPr>
          <p:cNvPr id="7" name="Freeform 7"/>
          <p:cNvSpPr/>
          <p:nvPr/>
        </p:nvSpPr>
        <p:spPr>
          <a:xfrm>
            <a:off x="4147063" y="3966611"/>
            <a:ext cx="5504804" cy="1176889"/>
          </a:xfrm>
          <a:custGeom>
            <a:rect l="l" t="t" r="r" b="b"/>
            <a:pathLst>
              <a:path w="5504804" h="1176889">
                <a:moveTo>
                  <a:pt x="0" y="0"/>
                </a:moveTo>
                <a:lnTo>
                  <a:pt x="5504804" y="0"/>
                </a:lnTo>
                <a:lnTo>
                  <a:pt x="5504804" y="1176889"/>
                </a:lnTo>
                <a:lnTo>
                  <a:pt x="0" y="1176889"/>
                </a:lnTo>
                <a:lnTo>
                  <a:pt x="0" y="0"/>
                </a:lnTo>
                <a:close/>
              </a:path>
            </a:pathLst>
          </a:custGeom>
          <a:blipFill>
            <a:blip r:embed="rId7"/>
            <a:stretch>
              <a:fillRect t="-46236" r="-3448" b="-47311"/>
            </a:stretch>
          </a:blipFill>
        </p:spPr>
        <p:txBody>
          <a:bodyPr/>
          <a:lstStyle/>
          <a:p/>
        </p:txBody>
      </p:sp>
      <p:sp>
        <p:nvSpPr>
          <p:cNvPr id="8" name="Freeform 8"/>
          <p:cNvSpPr/>
          <p:nvPr/>
        </p:nvSpPr>
        <p:spPr>
          <a:xfrm>
            <a:off x="10791926" y="4213900"/>
            <a:ext cx="7008187" cy="779757"/>
          </a:xfrm>
          <a:custGeom>
            <a:rect l="l" t="t" r="r" b="b"/>
            <a:pathLst>
              <a:path w="7008187" h="779757">
                <a:moveTo>
                  <a:pt x="0" y="0"/>
                </a:moveTo>
                <a:lnTo>
                  <a:pt x="7008187" y="0"/>
                </a:lnTo>
                <a:lnTo>
                  <a:pt x="7008187" y="779757"/>
                </a:lnTo>
                <a:lnTo>
                  <a:pt x="0" y="779757"/>
                </a:lnTo>
                <a:lnTo>
                  <a:pt x="0" y="0"/>
                </a:lnTo>
                <a:close/>
              </a:path>
            </a:pathLst>
          </a:custGeom>
          <a:blipFill>
            <a:blip r:embed="rId8"/>
            <a:stretch>
              <a:fillRect l="-21840" t="-235802" r="-18818" b="-296296"/>
            </a:stretch>
          </a:blipFill>
        </p:spPr>
        <p:txBody>
          <a:bodyPr/>
          <a:lstStyle/>
          <a:p/>
        </p:txBody>
      </p:sp>
      <p:sp>
        <p:nvSpPr>
          <p:cNvPr id="9" name="Freeform 9"/>
          <p:cNvSpPr/>
          <p:nvPr/>
        </p:nvSpPr>
        <p:spPr>
          <a:xfrm>
            <a:off x="10142870" y="5831857"/>
            <a:ext cx="3901265" cy="1606563"/>
          </a:xfrm>
          <a:custGeom>
            <a:rect l="l" t="t" r="r" b="b"/>
            <a:pathLst>
              <a:path w="3901265" h="1606563">
                <a:moveTo>
                  <a:pt x="0" y="0"/>
                </a:moveTo>
                <a:lnTo>
                  <a:pt x="3901265" y="0"/>
                </a:lnTo>
                <a:lnTo>
                  <a:pt x="3901265" y="1606563"/>
                </a:lnTo>
                <a:lnTo>
                  <a:pt x="0" y="1606563"/>
                </a:lnTo>
                <a:lnTo>
                  <a:pt x="0" y="0"/>
                </a:lnTo>
                <a:close/>
              </a:path>
            </a:pathLst>
          </a:custGeom>
          <a:blipFill>
            <a:blip r:embed="rId9"/>
            <a:stretch>
              <a:fillRect l="-16360" t="-63994" r="-19951" b="-62984"/>
            </a:stretch>
          </a:blipFill>
        </p:spPr>
        <p:txBody>
          <a:bodyPr/>
          <a:lstStyle/>
          <a:p/>
        </p:txBody>
      </p:sp>
      <p:sp>
        <p:nvSpPr>
          <p:cNvPr id="10" name="Freeform 10"/>
          <p:cNvSpPr/>
          <p:nvPr/>
        </p:nvSpPr>
        <p:spPr>
          <a:xfrm>
            <a:off x="14752524" y="5514682"/>
            <a:ext cx="2846348" cy="2231769"/>
          </a:xfrm>
          <a:custGeom>
            <a:rect l="l" t="t" r="r" b="b"/>
            <a:pathLst>
              <a:path w="2846348" h="2231769">
                <a:moveTo>
                  <a:pt x="0" y="0"/>
                </a:moveTo>
                <a:lnTo>
                  <a:pt x="2846349" y="0"/>
                </a:lnTo>
                <a:lnTo>
                  <a:pt x="2846349" y="2231769"/>
                </a:lnTo>
                <a:lnTo>
                  <a:pt x="0" y="2231769"/>
                </a:lnTo>
                <a:lnTo>
                  <a:pt x="0" y="0"/>
                </a:lnTo>
                <a:close/>
              </a:path>
            </a:pathLst>
          </a:custGeom>
          <a:blipFill>
            <a:blip r:embed="rId10"/>
            <a:stretch>
              <a:fillRect t="-13768" b="-13768"/>
            </a:stretch>
          </a:blipFill>
        </p:spPr>
        <p:txBody>
          <a:bodyPr/>
          <a:lstStyle/>
          <a:p/>
        </p:txBody>
      </p:sp>
      <p:sp>
        <p:nvSpPr>
          <p:cNvPr id="11" name="Freeform 11"/>
          <p:cNvSpPr/>
          <p:nvPr/>
        </p:nvSpPr>
        <p:spPr>
          <a:xfrm>
            <a:off x="10142870" y="8270326"/>
            <a:ext cx="4609654" cy="987234"/>
          </a:xfrm>
          <a:custGeom>
            <a:rect l="l" t="t" r="r" b="b"/>
            <a:pathLst>
              <a:path w="4609654" h="987234">
                <a:moveTo>
                  <a:pt x="0" y="0"/>
                </a:moveTo>
                <a:lnTo>
                  <a:pt x="4609654" y="0"/>
                </a:lnTo>
                <a:lnTo>
                  <a:pt x="4609654" y="987235"/>
                </a:lnTo>
                <a:lnTo>
                  <a:pt x="0" y="987235"/>
                </a:lnTo>
                <a:lnTo>
                  <a:pt x="0" y="0"/>
                </a:lnTo>
                <a:close/>
              </a:path>
            </a:pathLst>
          </a:custGeom>
          <a:blipFill>
            <a:blip r:embed="rId11"/>
            <a:stretch>
              <a:fillRect/>
            </a:stretch>
          </a:blipFill>
        </p:spPr>
        <p:txBody>
          <a:bodyPr/>
          <a:lstStyle/>
          <a:p/>
        </p:txBody>
      </p:sp>
      <p:sp>
        <p:nvSpPr>
          <p:cNvPr id="12" name="Freeform 12"/>
          <p:cNvSpPr/>
          <p:nvPr/>
        </p:nvSpPr>
        <p:spPr>
          <a:xfrm>
            <a:off x="15209544" y="8010629"/>
            <a:ext cx="2886343" cy="2009616"/>
          </a:xfrm>
          <a:custGeom>
            <a:rect l="l" t="t" r="r" b="b"/>
            <a:pathLst>
              <a:path w="2886343" h="2009616">
                <a:moveTo>
                  <a:pt x="0" y="0"/>
                </a:moveTo>
                <a:lnTo>
                  <a:pt x="2886343" y="0"/>
                </a:lnTo>
                <a:lnTo>
                  <a:pt x="2886343" y="2009616"/>
                </a:lnTo>
                <a:lnTo>
                  <a:pt x="0" y="2009616"/>
                </a:lnTo>
                <a:lnTo>
                  <a:pt x="0" y="0"/>
                </a:lnTo>
                <a:close/>
              </a:path>
            </a:pathLst>
          </a:custGeom>
          <a:blipFill>
            <a:blip r:embed="rId12"/>
            <a:stretch>
              <a:fillRect/>
            </a:stretch>
          </a:blipFill>
        </p:spPr>
        <p:txBody>
          <a:bodyPr/>
          <a:lstStyle/>
          <a:p/>
        </p:txBody>
      </p:sp>
      <p:sp>
        <p:nvSpPr>
          <p:cNvPr id="13" name="TextBox 13"/>
          <p:cNvSpPr txBox="1"/>
          <p:nvPr/>
        </p:nvSpPr>
        <p:spPr>
          <a:xfrm>
            <a:off x="5980963" y="608824"/>
            <a:ext cx="6856334" cy="853440"/>
          </a:xfrm>
          <a:prstGeom prst="rect">
            <a:avLst/>
          </a:prstGeom>
        </p:spPr>
        <p:txBody>
          <a:bodyPr lIns="0" tIns="0" rIns="0" bIns="0" rtlCol="0" anchor="t">
            <a:spAutoFit/>
          </a:bodyPr>
          <a:lstStyle/>
          <a:p>
            <a:pPr algn="ctr">
              <a:lnSpc>
                <a:spcPts val="6210"/>
              </a:lnSpc>
            </a:pPr>
            <a:r>
              <a:rPr lang="en-US" sz="6900">
                <a:solidFill>
                  <a:srgbClr val="FFFFFF"/>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61621"/>
            <a:ext cx="7777133" cy="432791"/>
          </a:xfrm>
          <a:prstGeom prst="rect">
            <a:avLst/>
          </a:prstGeom>
        </p:spPr>
        <p:txBody>
          <a:bodyPr lIns="0" tIns="0" rIns="0" bIns="0" rtlCol="0" anchor="t">
            <a:spAutoFit/>
          </a:bodyPr>
          <a:lstStyle/>
          <a:p>
            <a:pPr algn="ctr">
              <a:lnSpc>
                <a:spcPts val="3259"/>
              </a:lnSpc>
            </a:pPr>
            <a:r>
              <a:rPr lang="en-US" sz="3431">
                <a:solidFill>
                  <a:srgbClr val="000000"/>
                </a:solidFill>
                <a:latin typeface="Canva Sans Bold"/>
              </a:rPr>
              <a:t>For Full Report</a:t>
            </a:r>
          </a:p>
        </p:txBody>
      </p:sp>
      <p:sp>
        <p:nvSpPr>
          <p:cNvPr id="4" name="TextBox 4"/>
          <p:cNvSpPr txBox="1"/>
          <p:nvPr/>
        </p:nvSpPr>
        <p:spPr>
          <a:xfrm>
            <a:off x="3871407" y="804909"/>
            <a:ext cx="10545186" cy="1542478"/>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31637"/>
            <a:ext cx="18630712" cy="1119857"/>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Canva Sans Bold"/>
              </a:rPr>
              <a:t>COGNITIVE MARKET RESEARCH</a:t>
            </a:r>
          </a:p>
        </p:txBody>
      </p:sp>
      <p:sp>
        <p:nvSpPr>
          <p:cNvPr id="7" name="TextBox 7"/>
          <p:cNvSpPr txBox="1"/>
          <p:nvPr/>
        </p:nvSpPr>
        <p:spPr>
          <a:xfrm>
            <a:off x="3508930" y="5750991"/>
            <a:ext cx="10989009" cy="1215513"/>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Canva Sans"/>
              </a:rPr>
              <a:t>Tel: +1 312-376-8303 | +44 020-8123-0732</a:t>
            </a:r>
          </a:p>
          <a:p>
            <a:pPr algn="ctr">
              <a:lnSpc>
                <a:spcPts val="4928"/>
              </a:lnSpc>
              <a:spcBef>
                <a:spcPct val="0"/>
              </a:spcBef>
            </a:pPr>
            <a:r>
              <a:rPr lang="en-US" sz="3520" spc="352">
                <a:solidFill>
                  <a:srgbClr val="000000"/>
                </a:solidFill>
                <a:latin typeface="Canva Sans"/>
              </a:rPr>
              <a:t>India: (+91) 983-496-8611</a:t>
            </a:r>
          </a:p>
        </p:txBody>
      </p:sp>
      <p:sp>
        <p:nvSpPr>
          <p:cNvPr id="8" name="TextBox 8"/>
          <p:cNvSpPr txBox="1"/>
          <p:nvPr/>
        </p:nvSpPr>
        <p:spPr>
          <a:xfrm>
            <a:off x="2441627" y="7167046"/>
            <a:ext cx="13404748" cy="596489"/>
          </a:xfrm>
          <a:prstGeom prst="rect">
            <a:avLst/>
          </a:prstGeom>
        </p:spPr>
        <p:txBody>
          <a:bodyPr lIns="0" tIns="0" rIns="0" bIns="0" rtlCol="0" anchor="t">
            <a:spAutoFit/>
          </a:bodyPr>
          <a:lstStyle/>
          <a:p>
            <a:pPr algn="ctr">
              <a:lnSpc>
                <a:spcPts val="4922"/>
              </a:lnSpc>
            </a:pPr>
            <a:r>
              <a:rPr lang="en-US" sz="3516" spc="358">
                <a:solidFill>
                  <a:srgbClr val="000000"/>
                </a:solidFill>
                <a:latin typeface="Canva Sans"/>
              </a:rPr>
              <a:t>sales@cognitivemarketresearch.com</a:t>
            </a:r>
          </a:p>
        </p:txBody>
      </p:sp>
      <p:sp>
        <p:nvSpPr>
          <p:cNvPr id="9" name="TextBox 9"/>
          <p:cNvSpPr txBox="1"/>
          <p:nvPr/>
        </p:nvSpPr>
        <p:spPr>
          <a:xfrm>
            <a:off x="1616498" y="7970292"/>
            <a:ext cx="15975492" cy="69518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Canva Sans"/>
              </a:rPr>
              <a:t>Access the Full Report : </a:t>
            </a:r>
            <a:r>
              <a:rPr lang="en-US" sz="4130" u="sng" spc="413">
                <a:solidFill>
                  <a:srgbClr val="000000"/>
                </a:solidFill>
                <a:latin typeface="Canva Sans"/>
                <a:hlinkClick r:id="rId4" tooltip="https://www.cognitivemarketresearch.com/furniture-market-report"/>
              </a:rPr>
              <a:t>https://shorturl.at/vGJNW</a:t>
            </a:r>
          </a:p>
        </p:txBody>
      </p:sp>
      <p:sp>
        <p:nvSpPr>
          <p:cNvPr id="10" name="TextBox 10"/>
          <p:cNvSpPr txBox="1"/>
          <p:nvPr/>
        </p:nvSpPr>
        <p:spPr>
          <a:xfrm>
            <a:off x="3390439" y="9305925"/>
            <a:ext cx="11507121" cy="871214"/>
          </a:xfrm>
          <a:prstGeom prst="rect">
            <a:avLst/>
          </a:prstGeom>
        </p:spPr>
        <p:txBody>
          <a:bodyPr lIns="0" tIns="0" rIns="0" bIns="0" rtlCol="0" anchor="t">
            <a:spAutoFit/>
          </a:bodyPr>
          <a:lstStyle/>
          <a:p>
            <a:pPr algn="ctr">
              <a:lnSpc>
                <a:spcPts val="3394"/>
              </a:lnSpc>
            </a:pPr>
            <a:r>
              <a:rPr lang="en-US" sz="3233" spc="323">
                <a:solidFill>
                  <a:srgbClr val="000000"/>
                </a:solidFill>
                <a:latin typeface="Canva Sans"/>
              </a:rPr>
              <a:t>Please visit our website:</a:t>
            </a:r>
          </a:p>
          <a:p>
            <a:pPr algn="ctr">
              <a:lnSpc>
                <a:spcPts val="3394"/>
              </a:lnSpc>
            </a:pPr>
            <a:r>
              <a:rPr lang="en-US" sz="3233" u="sng" spc="323">
                <a:solidFill>
                  <a:srgbClr val="000000"/>
                </a:solidFill>
                <a:latin typeface="Canva Sans"/>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53</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Furniture Market Report 2024</dc:title>
  <cp:lastModifiedBy>decipher market</cp:lastModifiedBy>
  <cp:revision>2</cp:revision>
  <dcterms:created xsi:type="dcterms:W3CDTF">2006-08-16T00:00:00Z</dcterms:created>
  <dcterms:modified xsi:type="dcterms:W3CDTF">2024-05-11T11:41:42Z</dcterms:modified>
</cp:coreProperties>
</file>