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3012" y="1760093"/>
            <a:ext cx="5620180" cy="442685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185668"/>
            <a:ext cx="11698224" cy="910132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24383" y="189356"/>
            <a:ext cx="17667605" cy="665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90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90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07135" y="75946"/>
            <a:ext cx="16322675" cy="2134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89935" y="3805056"/>
            <a:ext cx="13382625" cy="4304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90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6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jpg"/><Relationship Id="rId10" Type="http://schemas.openxmlformats.org/officeDocument/2006/relationships/image" Target="../media/image20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Relationship Id="rId3" Type="http://schemas.openxmlformats.org/officeDocument/2006/relationships/image" Target="../media/image22.png"/><Relationship Id="rId4" Type="http://schemas.openxmlformats.org/officeDocument/2006/relationships/hyperlink" Target="https://rb.gy/1iasi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625851" y="3107435"/>
            <a:ext cx="13036550" cy="4072254"/>
          </a:xfrm>
          <a:custGeom>
            <a:avLst/>
            <a:gdLst/>
            <a:ahLst/>
            <a:cxnLst/>
            <a:rect l="l" t="t" r="r" b="b"/>
            <a:pathLst>
              <a:path w="13036550" h="4072254">
                <a:moveTo>
                  <a:pt x="12921234" y="0"/>
                </a:moveTo>
                <a:lnTo>
                  <a:pt x="115062" y="0"/>
                </a:lnTo>
                <a:lnTo>
                  <a:pt x="70240" y="9028"/>
                </a:lnTo>
                <a:lnTo>
                  <a:pt x="33670" y="33655"/>
                </a:lnTo>
                <a:lnTo>
                  <a:pt x="9030" y="70187"/>
                </a:lnTo>
                <a:lnTo>
                  <a:pt x="0" y="114935"/>
                </a:lnTo>
                <a:lnTo>
                  <a:pt x="0" y="3957193"/>
                </a:lnTo>
                <a:lnTo>
                  <a:pt x="8731" y="4001166"/>
                </a:lnTo>
                <a:lnTo>
                  <a:pt x="33655" y="4038473"/>
                </a:lnTo>
                <a:lnTo>
                  <a:pt x="70977" y="4063396"/>
                </a:lnTo>
                <a:lnTo>
                  <a:pt x="115062" y="4072128"/>
                </a:lnTo>
                <a:lnTo>
                  <a:pt x="12921234" y="4072128"/>
                </a:lnTo>
                <a:lnTo>
                  <a:pt x="12965318" y="4063396"/>
                </a:lnTo>
                <a:lnTo>
                  <a:pt x="13002641" y="4038473"/>
                </a:lnTo>
                <a:lnTo>
                  <a:pt x="13027564" y="4001166"/>
                </a:lnTo>
                <a:lnTo>
                  <a:pt x="13036296" y="3957193"/>
                </a:lnTo>
                <a:lnTo>
                  <a:pt x="13036296" y="114935"/>
                </a:lnTo>
                <a:lnTo>
                  <a:pt x="13027265" y="70187"/>
                </a:lnTo>
                <a:lnTo>
                  <a:pt x="13002625" y="33654"/>
                </a:lnTo>
                <a:lnTo>
                  <a:pt x="12966055" y="9028"/>
                </a:lnTo>
                <a:lnTo>
                  <a:pt x="129212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89885" y="3792677"/>
            <a:ext cx="12507595" cy="2552700"/>
          </a:xfrm>
          <a:prstGeom prst="rect"/>
        </p:spPr>
        <p:txBody>
          <a:bodyPr wrap="square" lIns="0" tIns="88265" rIns="0" bIns="0" rtlCol="0" vert="horz">
            <a:spAutoFit/>
          </a:bodyPr>
          <a:lstStyle/>
          <a:p>
            <a:pPr marL="1806575" marR="5080" indent="-1794510">
              <a:lnSpc>
                <a:spcPts val="9700"/>
              </a:lnSpc>
              <a:spcBef>
                <a:spcPts val="695"/>
              </a:spcBef>
            </a:pPr>
            <a:r>
              <a:rPr dirty="0" sz="8500" spc="-285">
                <a:latin typeface="Verdana"/>
                <a:cs typeface="Verdana"/>
              </a:rPr>
              <a:t>FURNITURE</a:t>
            </a:r>
            <a:r>
              <a:rPr dirty="0" sz="8500" spc="-875">
                <a:latin typeface="Verdana"/>
                <a:cs typeface="Verdana"/>
              </a:rPr>
              <a:t> </a:t>
            </a:r>
            <a:r>
              <a:rPr dirty="0" sz="8500" spc="-270">
                <a:latin typeface="Verdana"/>
                <a:cs typeface="Verdana"/>
              </a:rPr>
              <a:t>HARDWARE </a:t>
            </a:r>
            <a:r>
              <a:rPr dirty="0" sz="8500" spc="-190">
                <a:latin typeface="Verdana"/>
                <a:cs typeface="Verdana"/>
              </a:rPr>
              <a:t>MARKET</a:t>
            </a:r>
            <a:r>
              <a:rPr dirty="0" sz="8500" spc="-860">
                <a:latin typeface="Verdana"/>
                <a:cs typeface="Verdana"/>
              </a:rPr>
              <a:t> </a:t>
            </a:r>
            <a:r>
              <a:rPr dirty="0" sz="8500" spc="-10">
                <a:latin typeface="Verdana"/>
                <a:cs typeface="Verdana"/>
              </a:rPr>
              <a:t>REPORT</a:t>
            </a:r>
            <a:endParaRPr sz="8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301239" y="2574035"/>
            <a:ext cx="13685519" cy="5139055"/>
          </a:xfrm>
          <a:custGeom>
            <a:avLst/>
            <a:gdLst/>
            <a:ahLst/>
            <a:cxnLst/>
            <a:rect l="l" t="t" r="r" b="b"/>
            <a:pathLst>
              <a:path w="13685519" h="5139055">
                <a:moveTo>
                  <a:pt x="13575919" y="0"/>
                </a:moveTo>
                <a:lnTo>
                  <a:pt x="109601" y="0"/>
                </a:lnTo>
                <a:lnTo>
                  <a:pt x="66919" y="8606"/>
                </a:lnTo>
                <a:lnTo>
                  <a:pt x="32083" y="32083"/>
                </a:lnTo>
                <a:lnTo>
                  <a:pt x="8606" y="66919"/>
                </a:lnTo>
                <a:lnTo>
                  <a:pt x="0" y="109600"/>
                </a:lnTo>
                <a:lnTo>
                  <a:pt x="0" y="5029327"/>
                </a:lnTo>
                <a:lnTo>
                  <a:pt x="8606" y="5072008"/>
                </a:lnTo>
                <a:lnTo>
                  <a:pt x="32083" y="5106844"/>
                </a:lnTo>
                <a:lnTo>
                  <a:pt x="66919" y="5130321"/>
                </a:lnTo>
                <a:lnTo>
                  <a:pt x="109601" y="5138928"/>
                </a:lnTo>
                <a:lnTo>
                  <a:pt x="13575919" y="5138928"/>
                </a:lnTo>
                <a:lnTo>
                  <a:pt x="13618600" y="5130321"/>
                </a:lnTo>
                <a:lnTo>
                  <a:pt x="13653436" y="5106844"/>
                </a:lnTo>
                <a:lnTo>
                  <a:pt x="13676913" y="5072008"/>
                </a:lnTo>
                <a:lnTo>
                  <a:pt x="13685519" y="5029327"/>
                </a:lnTo>
                <a:lnTo>
                  <a:pt x="13685519" y="109600"/>
                </a:lnTo>
                <a:lnTo>
                  <a:pt x="13676913" y="66919"/>
                </a:lnTo>
                <a:lnTo>
                  <a:pt x="13653436" y="32083"/>
                </a:lnTo>
                <a:lnTo>
                  <a:pt x="13618600" y="8606"/>
                </a:lnTo>
                <a:lnTo>
                  <a:pt x="13575919" y="0"/>
                </a:lnTo>
                <a:close/>
              </a:path>
            </a:pathLst>
          </a:custGeom>
          <a:solidFill>
            <a:srgbClr val="CCC0B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59176" y="2269099"/>
            <a:ext cx="12450445" cy="5259070"/>
          </a:xfrm>
          <a:prstGeom prst="rect"/>
        </p:spPr>
        <p:txBody>
          <a:bodyPr wrap="square" lIns="0" tIns="160020" rIns="0" bIns="0" rtlCol="0" vert="horz">
            <a:spAutoFit/>
          </a:bodyPr>
          <a:lstStyle/>
          <a:p>
            <a:pPr algn="ctr" marL="723265">
              <a:lnSpc>
                <a:spcPct val="100000"/>
              </a:lnSpc>
              <a:spcBef>
                <a:spcPts val="1260"/>
              </a:spcBef>
            </a:pPr>
            <a:r>
              <a:rPr dirty="0" sz="7000" spc="-135">
                <a:solidFill>
                  <a:srgbClr val="000000"/>
                </a:solidFill>
              </a:rPr>
              <a:t>INTRODUCTION</a:t>
            </a:r>
            <a:endParaRPr sz="7000"/>
          </a:p>
          <a:p>
            <a:pPr marL="12700" marR="5080">
              <a:lnSpc>
                <a:spcPct val="94500"/>
              </a:lnSpc>
              <a:spcBef>
                <a:spcPts val="1040"/>
              </a:spcBef>
            </a:pPr>
            <a:r>
              <a:rPr dirty="0" sz="4500" spc="-80">
                <a:solidFill>
                  <a:srgbClr val="000000"/>
                </a:solidFill>
                <a:latin typeface="Verdana"/>
                <a:cs typeface="Verdana"/>
              </a:rPr>
              <a:t>Furniture</a:t>
            </a:r>
            <a:r>
              <a:rPr dirty="0" sz="4500" spc="-43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4500" spc="-120">
                <a:solidFill>
                  <a:srgbClr val="000000"/>
                </a:solidFill>
                <a:latin typeface="Verdana"/>
                <a:cs typeface="Verdana"/>
              </a:rPr>
              <a:t>hardware</a:t>
            </a:r>
            <a:r>
              <a:rPr dirty="0" sz="4500" spc="-415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4500" spc="-55">
                <a:solidFill>
                  <a:srgbClr val="000000"/>
                </a:solidFill>
                <a:latin typeface="Verdana"/>
                <a:cs typeface="Verdana"/>
              </a:rPr>
              <a:t>refers</a:t>
            </a:r>
            <a:r>
              <a:rPr dirty="0" sz="4500" spc="-42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4500">
                <a:solidFill>
                  <a:srgbClr val="000000"/>
                </a:solidFill>
                <a:latin typeface="Verdana"/>
                <a:cs typeface="Verdana"/>
              </a:rPr>
              <a:t>to</a:t>
            </a:r>
            <a:r>
              <a:rPr dirty="0" sz="4500" spc="-415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4500" spc="-60">
                <a:solidFill>
                  <a:srgbClr val="000000"/>
                </a:solidFill>
                <a:latin typeface="Verdana"/>
                <a:cs typeface="Verdana"/>
              </a:rPr>
              <a:t>the</a:t>
            </a:r>
            <a:r>
              <a:rPr dirty="0" sz="4500" spc="-425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4500" spc="-10">
                <a:solidFill>
                  <a:srgbClr val="000000"/>
                </a:solidFill>
                <a:latin typeface="Verdana"/>
                <a:cs typeface="Verdana"/>
              </a:rPr>
              <a:t>fasteners, </a:t>
            </a:r>
            <a:r>
              <a:rPr dirty="0" sz="4500" spc="-110">
                <a:solidFill>
                  <a:srgbClr val="000000"/>
                </a:solidFill>
                <a:latin typeface="Verdana"/>
                <a:cs typeface="Verdana"/>
              </a:rPr>
              <a:t>fittings,</a:t>
            </a:r>
            <a:r>
              <a:rPr dirty="0" sz="4500" spc="-43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4500" spc="-65">
                <a:solidFill>
                  <a:srgbClr val="000000"/>
                </a:solidFill>
                <a:latin typeface="Verdana"/>
                <a:cs typeface="Verdana"/>
              </a:rPr>
              <a:t>and</a:t>
            </a:r>
            <a:r>
              <a:rPr dirty="0" sz="4500" spc="-42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4500" spc="-40">
                <a:solidFill>
                  <a:srgbClr val="000000"/>
                </a:solidFill>
                <a:latin typeface="Verdana"/>
                <a:cs typeface="Verdana"/>
              </a:rPr>
              <a:t>component</a:t>
            </a:r>
            <a:r>
              <a:rPr dirty="0" sz="4500" spc="-459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4500" spc="-35">
                <a:solidFill>
                  <a:srgbClr val="000000"/>
                </a:solidFill>
                <a:latin typeface="Verdana"/>
                <a:cs typeface="Verdana"/>
              </a:rPr>
              <a:t>pieces</a:t>
            </a:r>
            <a:r>
              <a:rPr dirty="0" sz="4500" spc="-42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4500" spc="-50">
                <a:solidFill>
                  <a:srgbClr val="000000"/>
                </a:solidFill>
                <a:latin typeface="Verdana"/>
                <a:cs typeface="Verdana"/>
              </a:rPr>
              <a:t>required</a:t>
            </a:r>
            <a:r>
              <a:rPr dirty="0" sz="4500" spc="-42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4500" spc="-25">
                <a:solidFill>
                  <a:srgbClr val="000000"/>
                </a:solidFill>
                <a:latin typeface="Verdana"/>
                <a:cs typeface="Verdana"/>
              </a:rPr>
              <a:t>to </a:t>
            </a:r>
            <a:r>
              <a:rPr dirty="0" sz="4500" spc="-10">
                <a:solidFill>
                  <a:srgbClr val="000000"/>
                </a:solidFill>
                <a:latin typeface="Verdana"/>
                <a:cs typeface="Verdana"/>
              </a:rPr>
              <a:t>construct</a:t>
            </a:r>
            <a:r>
              <a:rPr dirty="0" sz="4500" spc="-43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4500" spc="-225">
                <a:solidFill>
                  <a:srgbClr val="000000"/>
                </a:solidFill>
                <a:latin typeface="Verdana"/>
                <a:cs typeface="Verdana"/>
              </a:rPr>
              <a:t>a</a:t>
            </a:r>
            <a:r>
              <a:rPr dirty="0" sz="4500" spc="-425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4500" spc="-60">
                <a:solidFill>
                  <a:srgbClr val="000000"/>
                </a:solidFill>
                <a:latin typeface="Verdana"/>
                <a:cs typeface="Verdana"/>
              </a:rPr>
              <a:t>functional,</a:t>
            </a:r>
            <a:r>
              <a:rPr dirty="0" sz="4500" spc="-45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4500" spc="-135">
                <a:solidFill>
                  <a:srgbClr val="000000"/>
                </a:solidFill>
                <a:latin typeface="Verdana"/>
                <a:cs typeface="Verdana"/>
              </a:rPr>
              <a:t>long-</a:t>
            </a:r>
            <a:r>
              <a:rPr dirty="0" sz="4500" spc="-95">
                <a:solidFill>
                  <a:srgbClr val="000000"/>
                </a:solidFill>
                <a:latin typeface="Verdana"/>
                <a:cs typeface="Verdana"/>
              </a:rPr>
              <a:t>lasting</a:t>
            </a:r>
            <a:r>
              <a:rPr dirty="0" sz="4500" spc="-47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4500" spc="-10">
                <a:solidFill>
                  <a:srgbClr val="000000"/>
                </a:solidFill>
                <a:latin typeface="Verdana"/>
                <a:cs typeface="Verdana"/>
              </a:rPr>
              <a:t>piece</a:t>
            </a:r>
            <a:r>
              <a:rPr dirty="0" sz="4500" spc="-45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4500" spc="65">
                <a:solidFill>
                  <a:srgbClr val="000000"/>
                </a:solidFill>
                <a:latin typeface="Verdana"/>
                <a:cs typeface="Verdana"/>
              </a:rPr>
              <a:t>of </a:t>
            </a:r>
            <a:r>
              <a:rPr dirty="0" sz="4500" spc="-95">
                <a:solidFill>
                  <a:srgbClr val="000000"/>
                </a:solidFill>
                <a:latin typeface="Verdana"/>
                <a:cs typeface="Verdana"/>
              </a:rPr>
              <a:t>furniture.</a:t>
            </a:r>
            <a:r>
              <a:rPr dirty="0" sz="4500" spc="-43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4500" spc="-80">
                <a:solidFill>
                  <a:srgbClr val="000000"/>
                </a:solidFill>
                <a:latin typeface="Verdana"/>
                <a:cs typeface="Verdana"/>
              </a:rPr>
              <a:t>Furniture</a:t>
            </a:r>
            <a:r>
              <a:rPr dirty="0" sz="4500" spc="-43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4500" spc="-120">
                <a:solidFill>
                  <a:srgbClr val="000000"/>
                </a:solidFill>
                <a:latin typeface="Verdana"/>
                <a:cs typeface="Verdana"/>
              </a:rPr>
              <a:t>hardware</a:t>
            </a:r>
            <a:r>
              <a:rPr dirty="0" sz="4500" spc="-40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4500" spc="-10">
                <a:solidFill>
                  <a:srgbClr val="000000"/>
                </a:solidFill>
                <a:latin typeface="Verdana"/>
                <a:cs typeface="Verdana"/>
              </a:rPr>
              <a:t>support</a:t>
            </a:r>
            <a:r>
              <a:rPr dirty="0" sz="4500" spc="-45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4500" spc="-25">
                <a:solidFill>
                  <a:srgbClr val="000000"/>
                </a:solidFill>
                <a:latin typeface="Verdana"/>
                <a:cs typeface="Verdana"/>
              </a:rPr>
              <a:t>the </a:t>
            </a:r>
            <a:r>
              <a:rPr dirty="0" sz="4500" spc="-114">
                <a:solidFill>
                  <a:srgbClr val="000000"/>
                </a:solidFill>
                <a:latin typeface="Verdana"/>
                <a:cs typeface="Verdana"/>
              </a:rPr>
              <a:t>appearance,</a:t>
            </a:r>
            <a:r>
              <a:rPr dirty="0" sz="4500" spc="-45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4500" spc="-114">
                <a:solidFill>
                  <a:srgbClr val="000000"/>
                </a:solidFill>
                <a:latin typeface="Verdana"/>
                <a:cs typeface="Verdana"/>
              </a:rPr>
              <a:t>style,</a:t>
            </a:r>
            <a:r>
              <a:rPr dirty="0" sz="4500" spc="-459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4500" spc="-65">
                <a:solidFill>
                  <a:srgbClr val="000000"/>
                </a:solidFill>
                <a:latin typeface="Verdana"/>
                <a:cs typeface="Verdana"/>
              </a:rPr>
              <a:t>and</a:t>
            </a:r>
            <a:r>
              <a:rPr dirty="0" sz="4500" spc="-44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4500" spc="-75">
                <a:solidFill>
                  <a:srgbClr val="000000"/>
                </a:solidFill>
                <a:latin typeface="Verdana"/>
                <a:cs typeface="Verdana"/>
              </a:rPr>
              <a:t>longevity</a:t>
            </a:r>
            <a:r>
              <a:rPr dirty="0" sz="4500" spc="-459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4500" spc="85">
                <a:solidFill>
                  <a:srgbClr val="000000"/>
                </a:solidFill>
                <a:latin typeface="Verdana"/>
                <a:cs typeface="Verdana"/>
              </a:rPr>
              <a:t>of</a:t>
            </a:r>
            <a:r>
              <a:rPr dirty="0" sz="4500" spc="-459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4500" spc="-225">
                <a:solidFill>
                  <a:srgbClr val="000000"/>
                </a:solidFill>
                <a:latin typeface="Verdana"/>
                <a:cs typeface="Verdana"/>
              </a:rPr>
              <a:t>a</a:t>
            </a:r>
            <a:r>
              <a:rPr dirty="0" sz="4500" spc="-445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4500" spc="-10">
                <a:solidFill>
                  <a:srgbClr val="000000"/>
                </a:solidFill>
                <a:latin typeface="Verdana"/>
                <a:cs typeface="Verdana"/>
              </a:rPr>
              <a:t>piece</a:t>
            </a:r>
            <a:r>
              <a:rPr dirty="0" sz="4500" spc="-445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4500" spc="60">
                <a:solidFill>
                  <a:srgbClr val="000000"/>
                </a:solidFill>
                <a:latin typeface="Verdana"/>
                <a:cs typeface="Verdana"/>
              </a:rPr>
              <a:t>of </a:t>
            </a:r>
            <a:r>
              <a:rPr dirty="0" sz="4500" spc="-10">
                <a:solidFill>
                  <a:srgbClr val="000000"/>
                </a:solidFill>
                <a:latin typeface="Verdana"/>
                <a:cs typeface="Verdana"/>
              </a:rPr>
              <a:t>furniture.</a:t>
            </a:r>
            <a:endParaRPr sz="4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0162" rIns="0" bIns="0" rtlCol="0" vert="horz">
            <a:spAutoFit/>
          </a:bodyPr>
          <a:lstStyle/>
          <a:p>
            <a:pPr marL="5107305">
              <a:lnSpc>
                <a:spcPct val="100000"/>
              </a:lnSpc>
              <a:spcBef>
                <a:spcPts val="105"/>
              </a:spcBef>
            </a:pPr>
            <a:r>
              <a:rPr dirty="0" sz="7700" spc="-825"/>
              <a:t>KEY</a:t>
            </a:r>
            <a:r>
              <a:rPr dirty="0" sz="7700" spc="-80"/>
              <a:t> </a:t>
            </a:r>
            <a:r>
              <a:rPr dirty="0" sz="7700" spc="-360"/>
              <a:t>INSIGHTS</a:t>
            </a:r>
            <a:endParaRPr sz="7700"/>
          </a:p>
        </p:txBody>
      </p:sp>
      <p:grpSp>
        <p:nvGrpSpPr>
          <p:cNvPr id="4" name="object 4" descr=""/>
          <p:cNvGrpSpPr/>
          <p:nvPr/>
        </p:nvGrpSpPr>
        <p:grpSpPr>
          <a:xfrm>
            <a:off x="4084320" y="3380232"/>
            <a:ext cx="10119360" cy="4577080"/>
            <a:chOff x="4084320" y="3380232"/>
            <a:chExt cx="10119360" cy="4577080"/>
          </a:xfrm>
        </p:grpSpPr>
        <p:sp>
          <p:nvSpPr>
            <p:cNvPr id="5" name="object 5" descr=""/>
            <p:cNvSpPr/>
            <p:nvPr/>
          </p:nvSpPr>
          <p:spPr>
            <a:xfrm>
              <a:off x="4084320" y="5943600"/>
              <a:ext cx="10119360" cy="2013585"/>
            </a:xfrm>
            <a:custGeom>
              <a:avLst/>
              <a:gdLst/>
              <a:ahLst/>
              <a:cxnLst/>
              <a:rect l="l" t="t" r="r" b="b"/>
              <a:pathLst>
                <a:path w="10119360" h="2013584">
                  <a:moveTo>
                    <a:pt x="10011664" y="0"/>
                  </a:moveTo>
                  <a:lnTo>
                    <a:pt x="107695" y="0"/>
                  </a:lnTo>
                  <a:lnTo>
                    <a:pt x="86574" y="2081"/>
                  </a:lnTo>
                  <a:lnTo>
                    <a:pt x="47902" y="18055"/>
                  </a:lnTo>
                  <a:lnTo>
                    <a:pt x="18055" y="47902"/>
                  </a:lnTo>
                  <a:lnTo>
                    <a:pt x="2081" y="86574"/>
                  </a:lnTo>
                  <a:lnTo>
                    <a:pt x="0" y="107696"/>
                  </a:lnTo>
                  <a:lnTo>
                    <a:pt x="0" y="1905508"/>
                  </a:lnTo>
                  <a:lnTo>
                    <a:pt x="8175" y="1946751"/>
                  </a:lnTo>
                  <a:lnTo>
                    <a:pt x="31495" y="1981708"/>
                  </a:lnTo>
                  <a:lnTo>
                    <a:pt x="66452" y="2005028"/>
                  </a:lnTo>
                  <a:lnTo>
                    <a:pt x="107695" y="2013204"/>
                  </a:lnTo>
                  <a:lnTo>
                    <a:pt x="10011664" y="2013204"/>
                  </a:lnTo>
                  <a:lnTo>
                    <a:pt x="10052907" y="2005028"/>
                  </a:lnTo>
                  <a:lnTo>
                    <a:pt x="10087864" y="1981708"/>
                  </a:lnTo>
                  <a:lnTo>
                    <a:pt x="10111184" y="1946751"/>
                  </a:lnTo>
                  <a:lnTo>
                    <a:pt x="10119360" y="1905508"/>
                  </a:lnTo>
                  <a:lnTo>
                    <a:pt x="10119360" y="107696"/>
                  </a:lnTo>
                  <a:lnTo>
                    <a:pt x="10111184" y="66452"/>
                  </a:lnTo>
                  <a:lnTo>
                    <a:pt x="10087864" y="31496"/>
                  </a:lnTo>
                  <a:lnTo>
                    <a:pt x="10052907" y="8175"/>
                  </a:lnTo>
                  <a:lnTo>
                    <a:pt x="10011664" y="0"/>
                  </a:lnTo>
                  <a:close/>
                </a:path>
              </a:pathLst>
            </a:custGeom>
            <a:solidFill>
              <a:srgbClr val="5F4B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73880" y="3685032"/>
              <a:ext cx="9540240" cy="2957576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4084320" y="3380232"/>
              <a:ext cx="10119360" cy="2013585"/>
            </a:xfrm>
            <a:custGeom>
              <a:avLst/>
              <a:gdLst/>
              <a:ahLst/>
              <a:cxnLst/>
              <a:rect l="l" t="t" r="r" b="b"/>
              <a:pathLst>
                <a:path w="10119360" h="2013585">
                  <a:moveTo>
                    <a:pt x="10011664" y="0"/>
                  </a:moveTo>
                  <a:lnTo>
                    <a:pt x="107695" y="0"/>
                  </a:lnTo>
                  <a:lnTo>
                    <a:pt x="86574" y="2081"/>
                  </a:lnTo>
                  <a:lnTo>
                    <a:pt x="47902" y="18055"/>
                  </a:lnTo>
                  <a:lnTo>
                    <a:pt x="18055" y="47902"/>
                  </a:lnTo>
                  <a:lnTo>
                    <a:pt x="2081" y="86574"/>
                  </a:lnTo>
                  <a:lnTo>
                    <a:pt x="0" y="107696"/>
                  </a:lnTo>
                  <a:lnTo>
                    <a:pt x="0" y="1905508"/>
                  </a:lnTo>
                  <a:lnTo>
                    <a:pt x="8175" y="1946751"/>
                  </a:lnTo>
                  <a:lnTo>
                    <a:pt x="31495" y="1981708"/>
                  </a:lnTo>
                  <a:lnTo>
                    <a:pt x="66452" y="2005028"/>
                  </a:lnTo>
                  <a:lnTo>
                    <a:pt x="107695" y="2013204"/>
                  </a:lnTo>
                  <a:lnTo>
                    <a:pt x="10011664" y="2013204"/>
                  </a:lnTo>
                  <a:lnTo>
                    <a:pt x="10052907" y="2005028"/>
                  </a:lnTo>
                  <a:lnTo>
                    <a:pt x="10087864" y="1981708"/>
                  </a:lnTo>
                  <a:lnTo>
                    <a:pt x="10111184" y="1946751"/>
                  </a:lnTo>
                  <a:lnTo>
                    <a:pt x="10119360" y="1905508"/>
                  </a:lnTo>
                  <a:lnTo>
                    <a:pt x="10119360" y="107696"/>
                  </a:lnTo>
                  <a:lnTo>
                    <a:pt x="10111184" y="66452"/>
                  </a:lnTo>
                  <a:lnTo>
                    <a:pt x="10087864" y="31496"/>
                  </a:lnTo>
                  <a:lnTo>
                    <a:pt x="10052907" y="8175"/>
                  </a:lnTo>
                  <a:lnTo>
                    <a:pt x="10011664" y="0"/>
                  </a:lnTo>
                  <a:close/>
                </a:path>
              </a:pathLst>
            </a:custGeom>
            <a:solidFill>
              <a:srgbClr val="5F4B4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183630" y="3858006"/>
              <a:ext cx="0" cy="3621404"/>
            </a:xfrm>
            <a:custGeom>
              <a:avLst/>
              <a:gdLst/>
              <a:ahLst/>
              <a:cxnLst/>
              <a:rect l="l" t="t" r="r" b="b"/>
              <a:pathLst>
                <a:path w="0" h="3621404">
                  <a:moveTo>
                    <a:pt x="0" y="1059180"/>
                  </a:moveTo>
                  <a:lnTo>
                    <a:pt x="0" y="0"/>
                  </a:lnTo>
                </a:path>
                <a:path w="0" h="3621404">
                  <a:moveTo>
                    <a:pt x="0" y="3621024"/>
                  </a:moveTo>
                  <a:lnTo>
                    <a:pt x="0" y="2563368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7829168" y="3475380"/>
            <a:ext cx="4458335" cy="1577340"/>
          </a:xfrm>
          <a:prstGeom prst="rect">
            <a:avLst/>
          </a:prstGeom>
        </p:spPr>
        <p:txBody>
          <a:bodyPr wrap="square" lIns="0" tIns="125095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985"/>
              </a:spcBef>
            </a:pPr>
            <a:r>
              <a:rPr dirty="0" sz="4350" spc="85" b="1">
                <a:solidFill>
                  <a:srgbClr val="FFFFFF"/>
                </a:solidFill>
                <a:latin typeface="Trebuchet MS"/>
                <a:cs typeface="Trebuchet MS"/>
              </a:rPr>
              <a:t>MARKET</a:t>
            </a:r>
            <a:r>
              <a:rPr dirty="0" sz="4350" spc="-1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350" spc="165" b="1">
                <a:solidFill>
                  <a:srgbClr val="FFFFFF"/>
                </a:solidFill>
                <a:latin typeface="Trebuchet MS"/>
                <a:cs typeface="Trebuchet MS"/>
              </a:rPr>
              <a:t>SIZE</a:t>
            </a:r>
            <a:endParaRPr sz="435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890"/>
              </a:spcBef>
            </a:pPr>
            <a:r>
              <a:rPr dirty="0" sz="4350" spc="-235" b="1">
                <a:solidFill>
                  <a:srgbClr val="FFFFFF"/>
                </a:solidFill>
                <a:latin typeface="Trebuchet MS"/>
                <a:cs typeface="Trebuchet MS"/>
              </a:rPr>
              <a:t>s21,700.81</a:t>
            </a:r>
            <a:r>
              <a:rPr dirty="0" sz="4350" spc="-114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350" spc="-30" b="1">
                <a:solidFill>
                  <a:srgbClr val="FFFFFF"/>
                </a:solidFill>
                <a:latin typeface="Trebuchet MS"/>
                <a:cs typeface="Trebuchet MS"/>
              </a:rPr>
              <a:t>Million</a:t>
            </a:r>
            <a:endParaRPr sz="435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9235820" y="6059016"/>
            <a:ext cx="1650364" cy="15779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00330">
              <a:lnSpc>
                <a:spcPct val="117000"/>
              </a:lnSpc>
              <a:spcBef>
                <a:spcPts val="100"/>
              </a:spcBef>
            </a:pPr>
            <a:r>
              <a:rPr dirty="0" sz="4350" spc="-20" b="1">
                <a:solidFill>
                  <a:srgbClr val="FFFFFF"/>
                </a:solidFill>
                <a:latin typeface="Trebuchet MS"/>
                <a:cs typeface="Trebuchet MS"/>
              </a:rPr>
              <a:t>CAGR </a:t>
            </a:r>
            <a:r>
              <a:rPr dirty="0" sz="4350" spc="90" b="1">
                <a:solidFill>
                  <a:srgbClr val="FFFFFF"/>
                </a:solidFill>
                <a:latin typeface="Trebuchet MS"/>
                <a:cs typeface="Trebuchet MS"/>
              </a:rPr>
              <a:t>4.20%</a:t>
            </a:r>
            <a:endParaRPr sz="435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588890" y="4003675"/>
            <a:ext cx="1298575" cy="6896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350" spc="-40" b="1">
                <a:solidFill>
                  <a:srgbClr val="FFFFFF"/>
                </a:solidFill>
                <a:latin typeface="Trebuchet MS"/>
                <a:cs typeface="Trebuchet MS"/>
              </a:rPr>
              <a:t>2028</a:t>
            </a:r>
            <a:endParaRPr sz="4350">
              <a:latin typeface="Trebuchet MS"/>
              <a:cs typeface="Trebuchet M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381880" y="6038860"/>
            <a:ext cx="1540510" cy="1576705"/>
          </a:xfrm>
          <a:prstGeom prst="rect">
            <a:avLst/>
          </a:prstGeom>
        </p:spPr>
        <p:txBody>
          <a:bodyPr wrap="square" lIns="0" tIns="1244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dirty="0" sz="4350" spc="-10" b="1">
                <a:solidFill>
                  <a:srgbClr val="FFFFFF"/>
                </a:solidFill>
                <a:latin typeface="Trebuchet MS"/>
                <a:cs typeface="Trebuchet MS"/>
              </a:rPr>
              <a:t>2023-</a:t>
            </a:r>
            <a:endParaRPr sz="4350">
              <a:latin typeface="Trebuchet MS"/>
              <a:cs typeface="Trebuchet MS"/>
            </a:endParaRPr>
          </a:p>
          <a:p>
            <a:pPr marL="129539">
              <a:lnSpc>
                <a:spcPct val="100000"/>
              </a:lnSpc>
              <a:spcBef>
                <a:spcPts val="890"/>
              </a:spcBef>
            </a:pPr>
            <a:r>
              <a:rPr dirty="0" sz="4350" spc="-20" b="1">
                <a:solidFill>
                  <a:srgbClr val="FFFFFF"/>
                </a:solidFill>
                <a:latin typeface="Trebuchet MS"/>
                <a:cs typeface="Trebuchet MS"/>
              </a:rPr>
              <a:t>2030</a:t>
            </a:r>
            <a:endParaRPr sz="43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6056376" y="6444996"/>
            <a:ext cx="6195060" cy="3512820"/>
            <a:chOff x="6056376" y="6444996"/>
            <a:chExt cx="6195060" cy="3512820"/>
          </a:xfrm>
        </p:grpSpPr>
        <p:sp>
          <p:nvSpPr>
            <p:cNvPr id="4" name="object 4" descr=""/>
            <p:cNvSpPr/>
            <p:nvPr/>
          </p:nvSpPr>
          <p:spPr>
            <a:xfrm>
              <a:off x="6056376" y="6444996"/>
              <a:ext cx="2194560" cy="2193290"/>
            </a:xfrm>
            <a:custGeom>
              <a:avLst/>
              <a:gdLst/>
              <a:ahLst/>
              <a:cxnLst/>
              <a:rect l="l" t="t" r="r" b="b"/>
              <a:pathLst>
                <a:path w="2194559" h="2193290">
                  <a:moveTo>
                    <a:pt x="2003932" y="0"/>
                  </a:moveTo>
                  <a:lnTo>
                    <a:pt x="190500" y="0"/>
                  </a:lnTo>
                  <a:lnTo>
                    <a:pt x="153211" y="3692"/>
                  </a:lnTo>
                  <a:lnTo>
                    <a:pt x="84826" y="31986"/>
                  </a:lnTo>
                  <a:lnTo>
                    <a:pt x="31986" y="84752"/>
                  </a:lnTo>
                  <a:lnTo>
                    <a:pt x="3692" y="153086"/>
                  </a:lnTo>
                  <a:lnTo>
                    <a:pt x="0" y="190373"/>
                  </a:lnTo>
                  <a:lnTo>
                    <a:pt x="0" y="2002662"/>
                  </a:lnTo>
                  <a:lnTo>
                    <a:pt x="14493" y="2075497"/>
                  </a:lnTo>
                  <a:lnTo>
                    <a:pt x="55752" y="2137283"/>
                  </a:lnTo>
                  <a:lnTo>
                    <a:pt x="117649" y="2178542"/>
                  </a:lnTo>
                  <a:lnTo>
                    <a:pt x="190500" y="2193035"/>
                  </a:lnTo>
                  <a:lnTo>
                    <a:pt x="2003932" y="2193035"/>
                  </a:lnTo>
                  <a:lnTo>
                    <a:pt x="2076894" y="2178542"/>
                  </a:lnTo>
                  <a:lnTo>
                    <a:pt x="2138806" y="2137283"/>
                  </a:lnTo>
                  <a:lnTo>
                    <a:pt x="2180066" y="2075497"/>
                  </a:lnTo>
                  <a:lnTo>
                    <a:pt x="2194559" y="2002662"/>
                  </a:lnTo>
                  <a:lnTo>
                    <a:pt x="2194559" y="190373"/>
                  </a:lnTo>
                  <a:lnTo>
                    <a:pt x="2180066" y="117538"/>
                  </a:lnTo>
                  <a:lnTo>
                    <a:pt x="2138806" y="55752"/>
                  </a:lnTo>
                  <a:lnTo>
                    <a:pt x="2076894" y="14493"/>
                  </a:lnTo>
                  <a:lnTo>
                    <a:pt x="2003932" y="0"/>
                  </a:lnTo>
                  <a:close/>
                </a:path>
              </a:pathLst>
            </a:custGeom>
            <a:solidFill>
              <a:srgbClr val="DC6B1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279642" y="6678930"/>
              <a:ext cx="5953125" cy="3260090"/>
            </a:xfrm>
            <a:custGeom>
              <a:avLst/>
              <a:gdLst/>
              <a:ahLst/>
              <a:cxnLst/>
              <a:rect l="l" t="t" r="r" b="b"/>
              <a:pathLst>
                <a:path w="5953125" h="3260090">
                  <a:moveTo>
                    <a:pt x="5848350" y="0"/>
                  </a:moveTo>
                  <a:lnTo>
                    <a:pt x="104267" y="0"/>
                  </a:lnTo>
                  <a:lnTo>
                    <a:pt x="63704" y="8201"/>
                  </a:lnTo>
                  <a:lnTo>
                    <a:pt x="30559" y="30559"/>
                  </a:lnTo>
                  <a:lnTo>
                    <a:pt x="8201" y="63704"/>
                  </a:lnTo>
                  <a:lnTo>
                    <a:pt x="0" y="104267"/>
                  </a:lnTo>
                  <a:lnTo>
                    <a:pt x="0" y="3155518"/>
                  </a:lnTo>
                  <a:lnTo>
                    <a:pt x="8201" y="3196120"/>
                  </a:lnTo>
                  <a:lnTo>
                    <a:pt x="30559" y="3229279"/>
                  </a:lnTo>
                  <a:lnTo>
                    <a:pt x="63704" y="3251637"/>
                  </a:lnTo>
                  <a:lnTo>
                    <a:pt x="104267" y="3259836"/>
                  </a:lnTo>
                  <a:lnTo>
                    <a:pt x="5848350" y="3259836"/>
                  </a:lnTo>
                  <a:lnTo>
                    <a:pt x="5888986" y="3251637"/>
                  </a:lnTo>
                  <a:lnTo>
                    <a:pt x="5922168" y="3229279"/>
                  </a:lnTo>
                  <a:lnTo>
                    <a:pt x="5944540" y="3196120"/>
                  </a:lnTo>
                  <a:lnTo>
                    <a:pt x="5952744" y="3155518"/>
                  </a:lnTo>
                  <a:lnTo>
                    <a:pt x="5952744" y="104267"/>
                  </a:lnTo>
                  <a:lnTo>
                    <a:pt x="5944774" y="64436"/>
                  </a:lnTo>
                  <a:lnTo>
                    <a:pt x="5922137" y="30607"/>
                  </a:lnTo>
                  <a:lnTo>
                    <a:pt x="5888291" y="7969"/>
                  </a:lnTo>
                  <a:lnTo>
                    <a:pt x="58483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279642" y="6678930"/>
              <a:ext cx="5953125" cy="3260090"/>
            </a:xfrm>
            <a:custGeom>
              <a:avLst/>
              <a:gdLst/>
              <a:ahLst/>
              <a:cxnLst/>
              <a:rect l="l" t="t" r="r" b="b"/>
              <a:pathLst>
                <a:path w="5953125" h="3260090">
                  <a:moveTo>
                    <a:pt x="104267" y="0"/>
                  </a:moveTo>
                  <a:lnTo>
                    <a:pt x="5848350" y="0"/>
                  </a:lnTo>
                  <a:lnTo>
                    <a:pt x="5868808" y="2032"/>
                  </a:lnTo>
                  <a:lnTo>
                    <a:pt x="5906250" y="17573"/>
                  </a:lnTo>
                  <a:lnTo>
                    <a:pt x="5935170" y="46491"/>
                  </a:lnTo>
                  <a:lnTo>
                    <a:pt x="5950712" y="83881"/>
                  </a:lnTo>
                  <a:lnTo>
                    <a:pt x="5952744" y="104267"/>
                  </a:lnTo>
                  <a:lnTo>
                    <a:pt x="5952744" y="3155518"/>
                  </a:lnTo>
                  <a:lnTo>
                    <a:pt x="5944540" y="3196120"/>
                  </a:lnTo>
                  <a:lnTo>
                    <a:pt x="5922168" y="3229279"/>
                  </a:lnTo>
                  <a:lnTo>
                    <a:pt x="5888986" y="3251637"/>
                  </a:lnTo>
                  <a:lnTo>
                    <a:pt x="5848350" y="3259836"/>
                  </a:lnTo>
                  <a:lnTo>
                    <a:pt x="104267" y="3259836"/>
                  </a:lnTo>
                  <a:lnTo>
                    <a:pt x="63704" y="3251637"/>
                  </a:lnTo>
                  <a:lnTo>
                    <a:pt x="30559" y="3229279"/>
                  </a:lnTo>
                  <a:lnTo>
                    <a:pt x="8201" y="3196120"/>
                  </a:lnTo>
                  <a:lnTo>
                    <a:pt x="0" y="3155518"/>
                  </a:lnTo>
                  <a:lnTo>
                    <a:pt x="0" y="104267"/>
                  </a:lnTo>
                  <a:lnTo>
                    <a:pt x="8201" y="63704"/>
                  </a:lnTo>
                  <a:lnTo>
                    <a:pt x="30559" y="30559"/>
                  </a:lnTo>
                  <a:lnTo>
                    <a:pt x="63704" y="8201"/>
                  </a:lnTo>
                  <a:lnTo>
                    <a:pt x="104267" y="0"/>
                  </a:lnTo>
                  <a:close/>
                </a:path>
              </a:pathLst>
            </a:custGeom>
            <a:ln w="38100">
              <a:solidFill>
                <a:srgbClr val="8DD44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6056376" y="2247900"/>
            <a:ext cx="6195060" cy="3747770"/>
            <a:chOff x="6056376" y="2247900"/>
            <a:chExt cx="6195060" cy="3747770"/>
          </a:xfrm>
        </p:grpSpPr>
        <p:sp>
          <p:nvSpPr>
            <p:cNvPr id="8" name="object 8" descr=""/>
            <p:cNvSpPr/>
            <p:nvPr/>
          </p:nvSpPr>
          <p:spPr>
            <a:xfrm>
              <a:off x="6056376" y="2247900"/>
              <a:ext cx="2194560" cy="2193290"/>
            </a:xfrm>
            <a:custGeom>
              <a:avLst/>
              <a:gdLst/>
              <a:ahLst/>
              <a:cxnLst/>
              <a:rect l="l" t="t" r="r" b="b"/>
              <a:pathLst>
                <a:path w="2194559" h="2193290">
                  <a:moveTo>
                    <a:pt x="2003932" y="0"/>
                  </a:moveTo>
                  <a:lnTo>
                    <a:pt x="190500" y="0"/>
                  </a:lnTo>
                  <a:lnTo>
                    <a:pt x="153211" y="3692"/>
                  </a:lnTo>
                  <a:lnTo>
                    <a:pt x="84826" y="31986"/>
                  </a:lnTo>
                  <a:lnTo>
                    <a:pt x="31986" y="84752"/>
                  </a:lnTo>
                  <a:lnTo>
                    <a:pt x="3692" y="153086"/>
                  </a:lnTo>
                  <a:lnTo>
                    <a:pt x="0" y="190373"/>
                  </a:lnTo>
                  <a:lnTo>
                    <a:pt x="0" y="2002663"/>
                  </a:lnTo>
                  <a:lnTo>
                    <a:pt x="14493" y="2075497"/>
                  </a:lnTo>
                  <a:lnTo>
                    <a:pt x="55752" y="2137283"/>
                  </a:lnTo>
                  <a:lnTo>
                    <a:pt x="117649" y="2178542"/>
                  </a:lnTo>
                  <a:lnTo>
                    <a:pt x="190500" y="2193036"/>
                  </a:lnTo>
                  <a:lnTo>
                    <a:pt x="2003932" y="2193036"/>
                  </a:lnTo>
                  <a:lnTo>
                    <a:pt x="2076894" y="2178542"/>
                  </a:lnTo>
                  <a:lnTo>
                    <a:pt x="2138806" y="2137283"/>
                  </a:lnTo>
                  <a:lnTo>
                    <a:pt x="2180066" y="2075497"/>
                  </a:lnTo>
                  <a:lnTo>
                    <a:pt x="2194559" y="2002663"/>
                  </a:lnTo>
                  <a:lnTo>
                    <a:pt x="2194559" y="190373"/>
                  </a:lnTo>
                  <a:lnTo>
                    <a:pt x="2180066" y="117538"/>
                  </a:lnTo>
                  <a:lnTo>
                    <a:pt x="2138806" y="55752"/>
                  </a:lnTo>
                  <a:lnTo>
                    <a:pt x="2076894" y="14493"/>
                  </a:lnTo>
                  <a:lnTo>
                    <a:pt x="2003932" y="0"/>
                  </a:lnTo>
                  <a:close/>
                </a:path>
              </a:pathLst>
            </a:custGeom>
            <a:solidFill>
              <a:srgbClr val="DC6B1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279642" y="2481834"/>
              <a:ext cx="5953125" cy="3495040"/>
            </a:xfrm>
            <a:custGeom>
              <a:avLst/>
              <a:gdLst/>
              <a:ahLst/>
              <a:cxnLst/>
              <a:rect l="l" t="t" r="r" b="b"/>
              <a:pathLst>
                <a:path w="5953125" h="3495040">
                  <a:moveTo>
                    <a:pt x="5848350" y="0"/>
                  </a:moveTo>
                  <a:lnTo>
                    <a:pt x="104267" y="0"/>
                  </a:lnTo>
                  <a:lnTo>
                    <a:pt x="63704" y="8203"/>
                  </a:lnTo>
                  <a:lnTo>
                    <a:pt x="30559" y="30575"/>
                  </a:lnTo>
                  <a:lnTo>
                    <a:pt x="8201" y="63757"/>
                  </a:lnTo>
                  <a:lnTo>
                    <a:pt x="0" y="104394"/>
                  </a:lnTo>
                  <a:lnTo>
                    <a:pt x="0" y="3390138"/>
                  </a:lnTo>
                  <a:lnTo>
                    <a:pt x="7969" y="3430079"/>
                  </a:lnTo>
                  <a:lnTo>
                    <a:pt x="30607" y="3463925"/>
                  </a:lnTo>
                  <a:lnTo>
                    <a:pt x="64436" y="3486562"/>
                  </a:lnTo>
                  <a:lnTo>
                    <a:pt x="104267" y="3494532"/>
                  </a:lnTo>
                  <a:lnTo>
                    <a:pt x="5848350" y="3494532"/>
                  </a:lnTo>
                  <a:lnTo>
                    <a:pt x="5888986" y="3486328"/>
                  </a:lnTo>
                  <a:lnTo>
                    <a:pt x="5922168" y="3463956"/>
                  </a:lnTo>
                  <a:lnTo>
                    <a:pt x="5944540" y="3430774"/>
                  </a:lnTo>
                  <a:lnTo>
                    <a:pt x="5952744" y="3390138"/>
                  </a:lnTo>
                  <a:lnTo>
                    <a:pt x="5952744" y="104394"/>
                  </a:lnTo>
                  <a:lnTo>
                    <a:pt x="5944774" y="64452"/>
                  </a:lnTo>
                  <a:lnTo>
                    <a:pt x="5922137" y="30607"/>
                  </a:lnTo>
                  <a:lnTo>
                    <a:pt x="5888291" y="7969"/>
                  </a:lnTo>
                  <a:lnTo>
                    <a:pt x="58483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279642" y="2481834"/>
              <a:ext cx="5953125" cy="3495040"/>
            </a:xfrm>
            <a:custGeom>
              <a:avLst/>
              <a:gdLst/>
              <a:ahLst/>
              <a:cxnLst/>
              <a:rect l="l" t="t" r="r" b="b"/>
              <a:pathLst>
                <a:path w="5953125" h="3495040">
                  <a:moveTo>
                    <a:pt x="104267" y="0"/>
                  </a:moveTo>
                  <a:lnTo>
                    <a:pt x="5848350" y="0"/>
                  </a:lnTo>
                  <a:lnTo>
                    <a:pt x="5868808" y="2031"/>
                  </a:lnTo>
                  <a:lnTo>
                    <a:pt x="5906250" y="17573"/>
                  </a:lnTo>
                  <a:lnTo>
                    <a:pt x="5935170" y="46493"/>
                  </a:lnTo>
                  <a:lnTo>
                    <a:pt x="5950712" y="83935"/>
                  </a:lnTo>
                  <a:lnTo>
                    <a:pt x="5952744" y="104394"/>
                  </a:lnTo>
                  <a:lnTo>
                    <a:pt x="5952744" y="3390138"/>
                  </a:lnTo>
                  <a:lnTo>
                    <a:pt x="5944540" y="3430774"/>
                  </a:lnTo>
                  <a:lnTo>
                    <a:pt x="5922168" y="3463956"/>
                  </a:lnTo>
                  <a:lnTo>
                    <a:pt x="5888986" y="3486328"/>
                  </a:lnTo>
                  <a:lnTo>
                    <a:pt x="5848350" y="3494532"/>
                  </a:lnTo>
                  <a:lnTo>
                    <a:pt x="104267" y="3494532"/>
                  </a:lnTo>
                  <a:lnTo>
                    <a:pt x="64436" y="3486562"/>
                  </a:lnTo>
                  <a:lnTo>
                    <a:pt x="30607" y="3463925"/>
                  </a:lnTo>
                  <a:lnTo>
                    <a:pt x="7969" y="3430079"/>
                  </a:lnTo>
                  <a:lnTo>
                    <a:pt x="0" y="3390138"/>
                  </a:lnTo>
                  <a:lnTo>
                    <a:pt x="0" y="104394"/>
                  </a:lnTo>
                  <a:lnTo>
                    <a:pt x="8201" y="63757"/>
                  </a:lnTo>
                  <a:lnTo>
                    <a:pt x="30559" y="30575"/>
                  </a:lnTo>
                  <a:lnTo>
                    <a:pt x="63704" y="8203"/>
                  </a:lnTo>
                  <a:lnTo>
                    <a:pt x="104267" y="0"/>
                  </a:lnTo>
                  <a:close/>
                </a:path>
              </a:pathLst>
            </a:custGeom>
            <a:ln w="38100">
              <a:solidFill>
                <a:srgbClr val="8DD44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/>
          <p:nvPr/>
        </p:nvSpPr>
        <p:spPr>
          <a:xfrm>
            <a:off x="0" y="0"/>
            <a:ext cx="18288000" cy="1434465"/>
          </a:xfrm>
          <a:custGeom>
            <a:avLst/>
            <a:gdLst/>
            <a:ahLst/>
            <a:cxnLst/>
            <a:rect l="l" t="t" r="r" b="b"/>
            <a:pathLst>
              <a:path w="18288000" h="1434465">
                <a:moveTo>
                  <a:pt x="18287999" y="0"/>
                </a:moveTo>
                <a:lnTo>
                  <a:pt x="18287999" y="1434083"/>
                </a:lnTo>
                <a:lnTo>
                  <a:pt x="0" y="1434083"/>
                </a:lnTo>
                <a:lnTo>
                  <a:pt x="0" y="0"/>
                </a:lnTo>
                <a:lnTo>
                  <a:pt x="18287999" y="0"/>
                </a:lnTo>
                <a:close/>
              </a:path>
            </a:pathLst>
          </a:custGeom>
          <a:solidFill>
            <a:srgbClr val="000000">
              <a:alpha val="4392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100" spc="-575"/>
              <a:t>REVENUE</a:t>
            </a:r>
            <a:r>
              <a:rPr dirty="0" sz="6100" spc="-60"/>
              <a:t> </a:t>
            </a:r>
            <a:r>
              <a:rPr dirty="0" sz="6100" spc="-385"/>
              <a:t>MARKET</a:t>
            </a:r>
            <a:r>
              <a:rPr dirty="0" sz="6100" spc="-55"/>
              <a:t> </a:t>
            </a:r>
            <a:r>
              <a:rPr dirty="0" sz="6100" spc="-459"/>
              <a:t>SHARE</a:t>
            </a:r>
            <a:r>
              <a:rPr dirty="0" sz="6100" spc="-55"/>
              <a:t> </a:t>
            </a:r>
            <a:r>
              <a:rPr dirty="0" sz="6100" spc="-450"/>
              <a:t>BY</a:t>
            </a:r>
            <a:r>
              <a:rPr dirty="0" sz="6100" spc="-35"/>
              <a:t> </a:t>
            </a:r>
            <a:r>
              <a:rPr dirty="0" sz="6100" spc="-430"/>
              <a:t>SEGMENTS</a:t>
            </a:r>
            <a:r>
              <a:rPr dirty="0" sz="6100" spc="-35"/>
              <a:t> </a:t>
            </a:r>
            <a:r>
              <a:rPr dirty="0" sz="6100" spc="145"/>
              <a:t>2022</a:t>
            </a:r>
            <a:endParaRPr sz="6100"/>
          </a:p>
        </p:txBody>
      </p:sp>
      <p:sp>
        <p:nvSpPr>
          <p:cNvPr id="13" name="object 13" descr=""/>
          <p:cNvSpPr txBox="1"/>
          <p:nvPr/>
        </p:nvSpPr>
        <p:spPr>
          <a:xfrm>
            <a:off x="6376161" y="2415154"/>
            <a:ext cx="5791835" cy="6917690"/>
          </a:xfrm>
          <a:prstGeom prst="rect">
            <a:avLst/>
          </a:prstGeom>
        </p:spPr>
        <p:txBody>
          <a:bodyPr wrap="square" lIns="0" tIns="284480" rIns="0" bIns="0" rtlCol="0" vert="horz">
            <a:spAutoFit/>
          </a:bodyPr>
          <a:lstStyle/>
          <a:p>
            <a:pPr algn="ctr" marR="154940">
              <a:lnSpc>
                <a:spcPct val="100000"/>
              </a:lnSpc>
              <a:spcBef>
                <a:spcPts val="2240"/>
              </a:spcBef>
            </a:pPr>
            <a:r>
              <a:rPr dirty="0" sz="4500" spc="75" b="1">
                <a:latin typeface="Trebuchet MS"/>
                <a:cs typeface="Trebuchet MS"/>
              </a:rPr>
              <a:t>BY</a:t>
            </a:r>
            <a:r>
              <a:rPr dirty="0" sz="4500" spc="-185" b="1">
                <a:latin typeface="Trebuchet MS"/>
                <a:cs typeface="Trebuchet MS"/>
              </a:rPr>
              <a:t> </a:t>
            </a:r>
            <a:r>
              <a:rPr dirty="0" sz="4500" spc="45" b="1">
                <a:latin typeface="Trebuchet MS"/>
                <a:cs typeface="Trebuchet MS"/>
              </a:rPr>
              <a:t>TYPE</a:t>
            </a:r>
            <a:endParaRPr sz="4500">
              <a:latin typeface="Trebuchet MS"/>
              <a:cs typeface="Trebuchet MS"/>
            </a:endParaRPr>
          </a:p>
          <a:p>
            <a:pPr marL="12700" marR="5080" indent="924560">
              <a:lnSpc>
                <a:spcPct val="100000"/>
              </a:lnSpc>
              <a:spcBef>
                <a:spcPts val="2315"/>
              </a:spcBef>
            </a:pPr>
            <a:r>
              <a:rPr dirty="0" sz="4750" b="1">
                <a:latin typeface="Trebuchet MS"/>
                <a:cs typeface="Trebuchet MS"/>
              </a:rPr>
              <a:t>Drawer</a:t>
            </a:r>
            <a:r>
              <a:rPr dirty="0" sz="4750" spc="-300" b="1">
                <a:latin typeface="Trebuchet MS"/>
                <a:cs typeface="Trebuchet MS"/>
              </a:rPr>
              <a:t> </a:t>
            </a:r>
            <a:r>
              <a:rPr dirty="0" sz="4750" spc="110" b="1">
                <a:latin typeface="Trebuchet MS"/>
                <a:cs typeface="Trebuchet MS"/>
              </a:rPr>
              <a:t>Slides </a:t>
            </a:r>
            <a:r>
              <a:rPr dirty="0" sz="4750" spc="130" b="1">
                <a:latin typeface="Trebuchet MS"/>
                <a:cs typeface="Trebuchet MS"/>
              </a:rPr>
              <a:t>USD</a:t>
            </a:r>
            <a:r>
              <a:rPr dirty="0" sz="4750" spc="-175" b="1">
                <a:latin typeface="Trebuchet MS"/>
                <a:cs typeface="Trebuchet MS"/>
              </a:rPr>
              <a:t> </a:t>
            </a:r>
            <a:r>
              <a:rPr dirty="0" sz="4750" spc="-120" b="1">
                <a:latin typeface="Trebuchet MS"/>
                <a:cs typeface="Trebuchet MS"/>
              </a:rPr>
              <a:t>2,692.24</a:t>
            </a:r>
            <a:r>
              <a:rPr dirty="0" sz="4750" spc="-185" b="1">
                <a:latin typeface="Trebuchet MS"/>
                <a:cs typeface="Trebuchet MS"/>
              </a:rPr>
              <a:t> </a:t>
            </a:r>
            <a:r>
              <a:rPr dirty="0" sz="4750" spc="-25" b="1">
                <a:latin typeface="Trebuchet MS"/>
                <a:cs typeface="Trebuchet MS"/>
              </a:rPr>
              <a:t>Million</a:t>
            </a:r>
            <a:endParaRPr sz="47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47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235"/>
              </a:spcBef>
            </a:pPr>
            <a:endParaRPr sz="4750">
              <a:latin typeface="Trebuchet MS"/>
              <a:cs typeface="Trebuchet MS"/>
            </a:endParaRPr>
          </a:p>
          <a:p>
            <a:pPr algn="ctr" marR="31115">
              <a:lnSpc>
                <a:spcPct val="100000"/>
              </a:lnSpc>
              <a:spcBef>
                <a:spcPts val="5"/>
              </a:spcBef>
            </a:pPr>
            <a:r>
              <a:rPr dirty="0" sz="4500" spc="75" b="1">
                <a:latin typeface="Trebuchet MS"/>
                <a:cs typeface="Trebuchet MS"/>
              </a:rPr>
              <a:t>BY</a:t>
            </a:r>
            <a:r>
              <a:rPr dirty="0" sz="4500" spc="-185" b="1">
                <a:latin typeface="Trebuchet MS"/>
                <a:cs typeface="Trebuchet MS"/>
              </a:rPr>
              <a:t> </a:t>
            </a:r>
            <a:r>
              <a:rPr dirty="0" sz="4500" spc="65" b="1">
                <a:latin typeface="Trebuchet MS"/>
                <a:cs typeface="Trebuchet MS"/>
              </a:rPr>
              <a:t>APPLICATION</a:t>
            </a:r>
            <a:endParaRPr sz="4500">
              <a:latin typeface="Trebuchet MS"/>
              <a:cs typeface="Trebuchet MS"/>
            </a:endParaRPr>
          </a:p>
          <a:p>
            <a:pPr algn="ctr" marL="4445">
              <a:lnSpc>
                <a:spcPts val="5250"/>
              </a:lnSpc>
              <a:spcBef>
                <a:spcPts val="3365"/>
              </a:spcBef>
            </a:pPr>
            <a:r>
              <a:rPr dirty="0" sz="4400" b="1">
                <a:latin typeface="Trebuchet MS"/>
                <a:cs typeface="Trebuchet MS"/>
              </a:rPr>
              <a:t>Commercial</a:t>
            </a:r>
            <a:r>
              <a:rPr dirty="0" sz="4400" spc="-175" b="1">
                <a:latin typeface="Trebuchet MS"/>
                <a:cs typeface="Trebuchet MS"/>
              </a:rPr>
              <a:t> </a:t>
            </a:r>
            <a:r>
              <a:rPr dirty="0" sz="4400" spc="-10" b="1">
                <a:latin typeface="Trebuchet MS"/>
                <a:cs typeface="Trebuchet MS"/>
              </a:rPr>
              <a:t>Furniture</a:t>
            </a:r>
            <a:endParaRPr sz="4400">
              <a:latin typeface="Trebuchet MS"/>
              <a:cs typeface="Trebuchet MS"/>
            </a:endParaRPr>
          </a:p>
          <a:p>
            <a:pPr algn="ctr" marL="635">
              <a:lnSpc>
                <a:spcPts val="5730"/>
              </a:lnSpc>
            </a:pPr>
            <a:r>
              <a:rPr dirty="0" sz="4800" spc="90" b="1">
                <a:latin typeface="Trebuchet MS"/>
                <a:cs typeface="Trebuchet MS"/>
              </a:rPr>
              <a:t>USD</a:t>
            </a:r>
            <a:r>
              <a:rPr dirty="0" sz="4800" spc="-145" b="1">
                <a:latin typeface="Trebuchet MS"/>
                <a:cs typeface="Trebuchet MS"/>
              </a:rPr>
              <a:t> </a:t>
            </a:r>
            <a:r>
              <a:rPr dirty="0" sz="4800" spc="-250" b="1">
                <a:latin typeface="Trebuchet MS"/>
                <a:cs typeface="Trebuchet MS"/>
              </a:rPr>
              <a:t>7,709.99</a:t>
            </a:r>
            <a:r>
              <a:rPr dirty="0" sz="4800" spc="-170" b="1">
                <a:latin typeface="Trebuchet MS"/>
                <a:cs typeface="Trebuchet MS"/>
              </a:rPr>
              <a:t> </a:t>
            </a:r>
            <a:r>
              <a:rPr dirty="0" sz="4800" spc="-10" b="1">
                <a:latin typeface="Trebuchet MS"/>
                <a:cs typeface="Trebuchet MS"/>
              </a:rPr>
              <a:t>Million</a:t>
            </a:r>
            <a:endParaRPr sz="4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200" spc="-35">
                <a:solidFill>
                  <a:srgbClr val="000000"/>
                </a:solidFill>
              </a:rPr>
              <a:t>GLOBAL</a:t>
            </a:r>
            <a:r>
              <a:rPr dirty="0" sz="4200" spc="-204">
                <a:solidFill>
                  <a:srgbClr val="000000"/>
                </a:solidFill>
              </a:rPr>
              <a:t> </a:t>
            </a:r>
            <a:r>
              <a:rPr dirty="0" sz="4200" spc="-200">
                <a:solidFill>
                  <a:srgbClr val="000000"/>
                </a:solidFill>
              </a:rPr>
              <a:t>FURNITURE</a:t>
            </a:r>
            <a:r>
              <a:rPr dirty="0" sz="4200" spc="-80">
                <a:solidFill>
                  <a:srgbClr val="000000"/>
                </a:solidFill>
              </a:rPr>
              <a:t> </a:t>
            </a:r>
            <a:r>
              <a:rPr dirty="0" sz="4200" spc="-50">
                <a:solidFill>
                  <a:srgbClr val="000000"/>
                </a:solidFill>
              </a:rPr>
              <a:t>HARDWARE</a:t>
            </a:r>
            <a:r>
              <a:rPr dirty="0" sz="4200" spc="-105">
                <a:solidFill>
                  <a:srgbClr val="000000"/>
                </a:solidFill>
              </a:rPr>
              <a:t> </a:t>
            </a:r>
            <a:r>
              <a:rPr dirty="0" sz="4200" spc="-110">
                <a:solidFill>
                  <a:srgbClr val="000000"/>
                </a:solidFill>
              </a:rPr>
              <a:t>MARKET </a:t>
            </a:r>
            <a:r>
              <a:rPr dirty="0" sz="4200" spc="-290">
                <a:solidFill>
                  <a:srgbClr val="000000"/>
                </a:solidFill>
              </a:rPr>
              <a:t>REVENUE</a:t>
            </a:r>
            <a:r>
              <a:rPr dirty="0" sz="4200">
                <a:solidFill>
                  <a:srgbClr val="000000"/>
                </a:solidFill>
              </a:rPr>
              <a:t> </a:t>
            </a:r>
            <a:r>
              <a:rPr dirty="0" sz="4200" spc="-160">
                <a:solidFill>
                  <a:srgbClr val="000000"/>
                </a:solidFill>
              </a:rPr>
              <a:t>SHARE</a:t>
            </a:r>
            <a:r>
              <a:rPr dirty="0" sz="4200" spc="-110">
                <a:solidFill>
                  <a:srgbClr val="000000"/>
                </a:solidFill>
              </a:rPr>
              <a:t> </a:t>
            </a:r>
            <a:r>
              <a:rPr dirty="0" sz="4200" spc="-90">
                <a:solidFill>
                  <a:srgbClr val="000000"/>
                </a:solidFill>
              </a:rPr>
              <a:t>FOR </a:t>
            </a:r>
            <a:r>
              <a:rPr dirty="0" sz="4200" spc="195">
                <a:solidFill>
                  <a:srgbClr val="000000"/>
                </a:solidFill>
              </a:rPr>
              <a:t>2022</a:t>
            </a:r>
            <a:endParaRPr sz="4200"/>
          </a:p>
        </p:txBody>
      </p:sp>
      <p:sp>
        <p:nvSpPr>
          <p:cNvPr id="3" name="object 3" descr=""/>
          <p:cNvSpPr txBox="1"/>
          <p:nvPr/>
        </p:nvSpPr>
        <p:spPr>
          <a:xfrm>
            <a:off x="10150220" y="5113731"/>
            <a:ext cx="7135495" cy="1802130"/>
          </a:xfrm>
          <a:prstGeom prst="rect">
            <a:avLst/>
          </a:prstGeom>
        </p:spPr>
        <p:txBody>
          <a:bodyPr wrap="square" lIns="0" tIns="99695" rIns="0" bIns="0" rtlCol="0" vert="horz">
            <a:spAutoFit/>
          </a:bodyPr>
          <a:lstStyle/>
          <a:p>
            <a:pPr marL="12700" marR="5080" indent="939800">
              <a:lnSpc>
                <a:spcPts val="6700"/>
              </a:lnSpc>
              <a:spcBef>
                <a:spcPts val="785"/>
              </a:spcBef>
            </a:pPr>
            <a:r>
              <a:rPr dirty="0" sz="6050" b="1">
                <a:latin typeface="Trebuchet MS"/>
                <a:cs typeface="Trebuchet MS"/>
              </a:rPr>
              <a:t>North</a:t>
            </a:r>
            <a:r>
              <a:rPr dirty="0" sz="6050" spc="-335" b="1">
                <a:latin typeface="Trebuchet MS"/>
                <a:cs typeface="Trebuchet MS"/>
              </a:rPr>
              <a:t> </a:t>
            </a:r>
            <a:r>
              <a:rPr dirty="0" sz="6050" spc="-10" b="1">
                <a:latin typeface="Trebuchet MS"/>
                <a:cs typeface="Trebuchet MS"/>
              </a:rPr>
              <a:t>America </a:t>
            </a:r>
            <a:r>
              <a:rPr dirty="0" sz="6050" spc="155" b="1">
                <a:latin typeface="Trebuchet MS"/>
                <a:cs typeface="Trebuchet MS"/>
              </a:rPr>
              <a:t>USD</a:t>
            </a:r>
            <a:r>
              <a:rPr dirty="0" sz="6050" spc="-225" b="1">
                <a:latin typeface="Trebuchet MS"/>
                <a:cs typeface="Trebuchet MS"/>
              </a:rPr>
              <a:t> </a:t>
            </a:r>
            <a:r>
              <a:rPr dirty="0" sz="6050" spc="-360" b="1">
                <a:latin typeface="Trebuchet MS"/>
                <a:cs typeface="Trebuchet MS"/>
              </a:rPr>
              <a:t>4,750.31</a:t>
            </a:r>
            <a:r>
              <a:rPr dirty="0" sz="6050" spc="-195" b="1">
                <a:latin typeface="Trebuchet MS"/>
                <a:cs typeface="Trebuchet MS"/>
              </a:rPr>
              <a:t> </a:t>
            </a:r>
            <a:r>
              <a:rPr dirty="0" sz="6050" spc="-65" b="1">
                <a:latin typeface="Trebuchet MS"/>
                <a:cs typeface="Trebuchet MS"/>
              </a:rPr>
              <a:t>Million</a:t>
            </a:r>
            <a:endParaRPr sz="60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6160008" y="1965960"/>
            <a:ext cx="8130540" cy="2996565"/>
          </a:xfrm>
          <a:custGeom>
            <a:avLst/>
            <a:gdLst/>
            <a:ahLst/>
            <a:cxnLst/>
            <a:rect l="l" t="t" r="r" b="b"/>
            <a:pathLst>
              <a:path w="8130540" h="2996565">
                <a:moveTo>
                  <a:pt x="7982711" y="0"/>
                </a:moveTo>
                <a:lnTo>
                  <a:pt x="147827" y="0"/>
                </a:lnTo>
                <a:lnTo>
                  <a:pt x="101144" y="7545"/>
                </a:lnTo>
                <a:lnTo>
                  <a:pt x="60569" y="28545"/>
                </a:lnTo>
                <a:lnTo>
                  <a:pt x="28553" y="60542"/>
                </a:lnTo>
                <a:lnTo>
                  <a:pt x="7546" y="101079"/>
                </a:lnTo>
                <a:lnTo>
                  <a:pt x="0" y="147700"/>
                </a:lnTo>
                <a:lnTo>
                  <a:pt x="0" y="2848483"/>
                </a:lnTo>
                <a:lnTo>
                  <a:pt x="7546" y="2895104"/>
                </a:lnTo>
                <a:lnTo>
                  <a:pt x="28553" y="2935641"/>
                </a:lnTo>
                <a:lnTo>
                  <a:pt x="60569" y="2967638"/>
                </a:lnTo>
                <a:lnTo>
                  <a:pt x="101144" y="2988638"/>
                </a:lnTo>
                <a:lnTo>
                  <a:pt x="147827" y="2996184"/>
                </a:lnTo>
                <a:lnTo>
                  <a:pt x="7982711" y="2996184"/>
                </a:lnTo>
                <a:lnTo>
                  <a:pt x="8029395" y="2988638"/>
                </a:lnTo>
                <a:lnTo>
                  <a:pt x="8069970" y="2967638"/>
                </a:lnTo>
                <a:lnTo>
                  <a:pt x="8101986" y="2935641"/>
                </a:lnTo>
                <a:lnTo>
                  <a:pt x="8122993" y="2895104"/>
                </a:lnTo>
                <a:lnTo>
                  <a:pt x="8130540" y="2848483"/>
                </a:lnTo>
                <a:lnTo>
                  <a:pt x="8130540" y="147700"/>
                </a:lnTo>
                <a:lnTo>
                  <a:pt x="8122993" y="101079"/>
                </a:lnTo>
                <a:lnTo>
                  <a:pt x="8101986" y="60542"/>
                </a:lnTo>
                <a:lnTo>
                  <a:pt x="8069970" y="28545"/>
                </a:lnTo>
                <a:lnTo>
                  <a:pt x="8029395" y="7545"/>
                </a:lnTo>
                <a:lnTo>
                  <a:pt x="7982711" y="0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5401055" y="5289803"/>
            <a:ext cx="8890000" cy="3362325"/>
          </a:xfrm>
          <a:custGeom>
            <a:avLst/>
            <a:gdLst/>
            <a:ahLst/>
            <a:cxnLst/>
            <a:rect l="l" t="t" r="r" b="b"/>
            <a:pathLst>
              <a:path w="8890000" h="3362325">
                <a:moveTo>
                  <a:pt x="8741664" y="0"/>
                </a:moveTo>
                <a:lnTo>
                  <a:pt x="147828" y="0"/>
                </a:lnTo>
                <a:lnTo>
                  <a:pt x="101144" y="7546"/>
                </a:lnTo>
                <a:lnTo>
                  <a:pt x="60569" y="28553"/>
                </a:lnTo>
                <a:lnTo>
                  <a:pt x="28553" y="60569"/>
                </a:lnTo>
                <a:lnTo>
                  <a:pt x="7546" y="101144"/>
                </a:lnTo>
                <a:lnTo>
                  <a:pt x="0" y="147828"/>
                </a:lnTo>
                <a:lnTo>
                  <a:pt x="0" y="3214116"/>
                </a:lnTo>
                <a:lnTo>
                  <a:pt x="7546" y="3260750"/>
                </a:lnTo>
                <a:lnTo>
                  <a:pt x="28553" y="3301319"/>
                </a:lnTo>
                <a:lnTo>
                  <a:pt x="60569" y="3333353"/>
                </a:lnTo>
                <a:lnTo>
                  <a:pt x="101144" y="3354384"/>
                </a:lnTo>
                <a:lnTo>
                  <a:pt x="147828" y="3361944"/>
                </a:lnTo>
                <a:lnTo>
                  <a:pt x="8741664" y="3361944"/>
                </a:lnTo>
                <a:lnTo>
                  <a:pt x="8788347" y="3354384"/>
                </a:lnTo>
                <a:lnTo>
                  <a:pt x="8828922" y="3333353"/>
                </a:lnTo>
                <a:lnTo>
                  <a:pt x="8860938" y="3301319"/>
                </a:lnTo>
                <a:lnTo>
                  <a:pt x="8881945" y="3260750"/>
                </a:lnTo>
                <a:lnTo>
                  <a:pt x="8889492" y="3214116"/>
                </a:lnTo>
                <a:lnTo>
                  <a:pt x="8889492" y="147828"/>
                </a:lnTo>
                <a:lnTo>
                  <a:pt x="8881945" y="101144"/>
                </a:lnTo>
                <a:lnTo>
                  <a:pt x="8860938" y="60569"/>
                </a:lnTo>
                <a:lnTo>
                  <a:pt x="8828922" y="28553"/>
                </a:lnTo>
                <a:lnTo>
                  <a:pt x="8788347" y="7546"/>
                </a:lnTo>
                <a:lnTo>
                  <a:pt x="8741664" y="0"/>
                </a:lnTo>
                <a:close/>
              </a:path>
            </a:pathLst>
          </a:custGeom>
          <a:solidFill>
            <a:srgbClr val="77471D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4259579" y="1965960"/>
            <a:ext cx="10031095" cy="2996565"/>
            <a:chOff x="4259579" y="1965960"/>
            <a:chExt cx="10031095" cy="2996565"/>
          </a:xfrm>
        </p:grpSpPr>
        <p:sp>
          <p:nvSpPr>
            <p:cNvPr id="6" name="object 6" descr=""/>
            <p:cNvSpPr/>
            <p:nvPr/>
          </p:nvSpPr>
          <p:spPr>
            <a:xfrm>
              <a:off x="5401055" y="1965960"/>
              <a:ext cx="8890000" cy="2996565"/>
            </a:xfrm>
            <a:custGeom>
              <a:avLst/>
              <a:gdLst/>
              <a:ahLst/>
              <a:cxnLst/>
              <a:rect l="l" t="t" r="r" b="b"/>
              <a:pathLst>
                <a:path w="8890000" h="2996565">
                  <a:moveTo>
                    <a:pt x="8741664" y="0"/>
                  </a:moveTo>
                  <a:lnTo>
                    <a:pt x="147828" y="0"/>
                  </a:lnTo>
                  <a:lnTo>
                    <a:pt x="101144" y="7545"/>
                  </a:lnTo>
                  <a:lnTo>
                    <a:pt x="60569" y="28545"/>
                  </a:lnTo>
                  <a:lnTo>
                    <a:pt x="28553" y="60542"/>
                  </a:lnTo>
                  <a:lnTo>
                    <a:pt x="7546" y="101079"/>
                  </a:lnTo>
                  <a:lnTo>
                    <a:pt x="0" y="147700"/>
                  </a:lnTo>
                  <a:lnTo>
                    <a:pt x="0" y="2848483"/>
                  </a:lnTo>
                  <a:lnTo>
                    <a:pt x="7546" y="2895104"/>
                  </a:lnTo>
                  <a:lnTo>
                    <a:pt x="28553" y="2935641"/>
                  </a:lnTo>
                  <a:lnTo>
                    <a:pt x="60569" y="2967638"/>
                  </a:lnTo>
                  <a:lnTo>
                    <a:pt x="101144" y="2988638"/>
                  </a:lnTo>
                  <a:lnTo>
                    <a:pt x="147828" y="2996184"/>
                  </a:lnTo>
                  <a:lnTo>
                    <a:pt x="8741664" y="2996184"/>
                  </a:lnTo>
                  <a:lnTo>
                    <a:pt x="8788347" y="2988638"/>
                  </a:lnTo>
                  <a:lnTo>
                    <a:pt x="8828922" y="2967638"/>
                  </a:lnTo>
                  <a:lnTo>
                    <a:pt x="8860938" y="2935641"/>
                  </a:lnTo>
                  <a:lnTo>
                    <a:pt x="8881945" y="2895104"/>
                  </a:lnTo>
                  <a:lnTo>
                    <a:pt x="8889492" y="2848483"/>
                  </a:lnTo>
                  <a:lnTo>
                    <a:pt x="8889492" y="147700"/>
                  </a:lnTo>
                  <a:lnTo>
                    <a:pt x="8881945" y="101079"/>
                  </a:lnTo>
                  <a:lnTo>
                    <a:pt x="8860938" y="60542"/>
                  </a:lnTo>
                  <a:lnTo>
                    <a:pt x="8828922" y="28545"/>
                  </a:lnTo>
                  <a:lnTo>
                    <a:pt x="8788347" y="7545"/>
                  </a:lnTo>
                  <a:lnTo>
                    <a:pt x="8741664" y="0"/>
                  </a:lnTo>
                  <a:close/>
                </a:path>
              </a:pathLst>
            </a:custGeom>
            <a:solidFill>
              <a:srgbClr val="CE935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259579" y="2429256"/>
              <a:ext cx="2283460" cy="2070100"/>
            </a:xfrm>
            <a:custGeom>
              <a:avLst/>
              <a:gdLst/>
              <a:ahLst/>
              <a:cxnLst/>
              <a:rect l="l" t="t" r="r" b="b"/>
              <a:pathLst>
                <a:path w="2283459" h="2070100">
                  <a:moveTo>
                    <a:pt x="2135251" y="0"/>
                  </a:moveTo>
                  <a:lnTo>
                    <a:pt x="147700" y="0"/>
                  </a:lnTo>
                  <a:lnTo>
                    <a:pt x="101079" y="7546"/>
                  </a:lnTo>
                  <a:lnTo>
                    <a:pt x="60542" y="28553"/>
                  </a:lnTo>
                  <a:lnTo>
                    <a:pt x="28545" y="60569"/>
                  </a:lnTo>
                  <a:lnTo>
                    <a:pt x="7545" y="101144"/>
                  </a:lnTo>
                  <a:lnTo>
                    <a:pt x="0" y="147827"/>
                  </a:lnTo>
                  <a:lnTo>
                    <a:pt x="0" y="1921764"/>
                  </a:lnTo>
                  <a:lnTo>
                    <a:pt x="7545" y="1968447"/>
                  </a:lnTo>
                  <a:lnTo>
                    <a:pt x="28545" y="2009022"/>
                  </a:lnTo>
                  <a:lnTo>
                    <a:pt x="60542" y="2041038"/>
                  </a:lnTo>
                  <a:lnTo>
                    <a:pt x="101079" y="2062045"/>
                  </a:lnTo>
                  <a:lnTo>
                    <a:pt x="147700" y="2069592"/>
                  </a:lnTo>
                  <a:lnTo>
                    <a:pt x="2135251" y="2069592"/>
                  </a:lnTo>
                  <a:lnTo>
                    <a:pt x="2181872" y="2062045"/>
                  </a:lnTo>
                  <a:lnTo>
                    <a:pt x="2222409" y="2041038"/>
                  </a:lnTo>
                  <a:lnTo>
                    <a:pt x="2254406" y="2009022"/>
                  </a:lnTo>
                  <a:lnTo>
                    <a:pt x="2275406" y="1968447"/>
                  </a:lnTo>
                  <a:lnTo>
                    <a:pt x="2282952" y="1921764"/>
                  </a:lnTo>
                  <a:lnTo>
                    <a:pt x="2282952" y="147827"/>
                  </a:lnTo>
                  <a:lnTo>
                    <a:pt x="2275406" y="101144"/>
                  </a:lnTo>
                  <a:lnTo>
                    <a:pt x="2254406" y="60569"/>
                  </a:lnTo>
                  <a:lnTo>
                    <a:pt x="2222409" y="28553"/>
                  </a:lnTo>
                  <a:lnTo>
                    <a:pt x="2181872" y="7546"/>
                  </a:lnTo>
                  <a:lnTo>
                    <a:pt x="2135251" y="0"/>
                  </a:lnTo>
                  <a:close/>
                </a:path>
              </a:pathLst>
            </a:custGeom>
            <a:solidFill>
              <a:srgbClr val="77471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/>
          <p:nvPr/>
        </p:nvSpPr>
        <p:spPr>
          <a:xfrm>
            <a:off x="3997452" y="5754623"/>
            <a:ext cx="2545080" cy="2070100"/>
          </a:xfrm>
          <a:custGeom>
            <a:avLst/>
            <a:gdLst/>
            <a:ahLst/>
            <a:cxnLst/>
            <a:rect l="l" t="t" r="r" b="b"/>
            <a:pathLst>
              <a:path w="2545079" h="2070100">
                <a:moveTo>
                  <a:pt x="2397379" y="0"/>
                </a:moveTo>
                <a:lnTo>
                  <a:pt x="147700" y="0"/>
                </a:lnTo>
                <a:lnTo>
                  <a:pt x="101079" y="7546"/>
                </a:lnTo>
                <a:lnTo>
                  <a:pt x="60542" y="28553"/>
                </a:lnTo>
                <a:lnTo>
                  <a:pt x="28545" y="60569"/>
                </a:lnTo>
                <a:lnTo>
                  <a:pt x="7545" y="101144"/>
                </a:lnTo>
                <a:lnTo>
                  <a:pt x="0" y="147827"/>
                </a:lnTo>
                <a:lnTo>
                  <a:pt x="0" y="1921764"/>
                </a:lnTo>
                <a:lnTo>
                  <a:pt x="7545" y="1968447"/>
                </a:lnTo>
                <a:lnTo>
                  <a:pt x="28545" y="2009022"/>
                </a:lnTo>
                <a:lnTo>
                  <a:pt x="60542" y="2041038"/>
                </a:lnTo>
                <a:lnTo>
                  <a:pt x="101079" y="2062045"/>
                </a:lnTo>
                <a:lnTo>
                  <a:pt x="147700" y="2069592"/>
                </a:lnTo>
                <a:lnTo>
                  <a:pt x="2397379" y="2069592"/>
                </a:lnTo>
                <a:lnTo>
                  <a:pt x="2444000" y="2062045"/>
                </a:lnTo>
                <a:lnTo>
                  <a:pt x="2484537" y="2041038"/>
                </a:lnTo>
                <a:lnTo>
                  <a:pt x="2516534" y="2009022"/>
                </a:lnTo>
                <a:lnTo>
                  <a:pt x="2537534" y="1968447"/>
                </a:lnTo>
                <a:lnTo>
                  <a:pt x="2545079" y="1921764"/>
                </a:lnTo>
                <a:lnTo>
                  <a:pt x="2545079" y="147827"/>
                </a:lnTo>
                <a:lnTo>
                  <a:pt x="2537534" y="101144"/>
                </a:lnTo>
                <a:lnTo>
                  <a:pt x="2516534" y="60569"/>
                </a:lnTo>
                <a:lnTo>
                  <a:pt x="2484537" y="28553"/>
                </a:lnTo>
                <a:lnTo>
                  <a:pt x="2444000" y="7546"/>
                </a:lnTo>
                <a:lnTo>
                  <a:pt x="2397379" y="0"/>
                </a:lnTo>
                <a:close/>
              </a:path>
            </a:pathLst>
          </a:custGeom>
          <a:solidFill>
            <a:srgbClr val="CE93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469379" y="3118104"/>
            <a:ext cx="599440" cy="692150"/>
          </a:xfrm>
          <a:custGeom>
            <a:avLst/>
            <a:gdLst/>
            <a:ahLst/>
            <a:cxnLst/>
            <a:rect l="l" t="t" r="r" b="b"/>
            <a:pathLst>
              <a:path w="599440" h="692150">
                <a:moveTo>
                  <a:pt x="0" y="0"/>
                </a:moveTo>
                <a:lnTo>
                  <a:pt x="0" y="691896"/>
                </a:lnTo>
                <a:lnTo>
                  <a:pt x="598931" y="345948"/>
                </a:lnTo>
                <a:lnTo>
                  <a:pt x="0" y="0"/>
                </a:lnTo>
                <a:close/>
              </a:path>
            </a:pathLst>
          </a:custGeom>
          <a:solidFill>
            <a:srgbClr val="7747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469379" y="6443471"/>
            <a:ext cx="599440" cy="692150"/>
          </a:xfrm>
          <a:custGeom>
            <a:avLst/>
            <a:gdLst/>
            <a:ahLst/>
            <a:cxnLst/>
            <a:rect l="l" t="t" r="r" b="b"/>
            <a:pathLst>
              <a:path w="599440" h="692150">
                <a:moveTo>
                  <a:pt x="0" y="0"/>
                </a:moveTo>
                <a:lnTo>
                  <a:pt x="0" y="691895"/>
                </a:lnTo>
                <a:lnTo>
                  <a:pt x="598931" y="345948"/>
                </a:lnTo>
                <a:lnTo>
                  <a:pt x="0" y="0"/>
                </a:lnTo>
                <a:close/>
              </a:path>
            </a:pathLst>
          </a:custGeom>
          <a:solidFill>
            <a:srgbClr val="CE9351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95495" y="3101289"/>
            <a:ext cx="1842770" cy="583996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45864" y="6477000"/>
            <a:ext cx="2543429" cy="583692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7055866" y="2684144"/>
            <a:ext cx="6530340" cy="1443355"/>
          </a:xfrm>
          <a:prstGeom prst="rect"/>
        </p:spPr>
        <p:txBody>
          <a:bodyPr wrap="square" lIns="0" tIns="71120" rIns="0" bIns="0" rtlCol="0" vert="horz">
            <a:spAutoFit/>
          </a:bodyPr>
          <a:lstStyle/>
          <a:p>
            <a:pPr marL="12700" marR="5080">
              <a:lnSpc>
                <a:spcPts val="5400"/>
              </a:lnSpc>
              <a:spcBef>
                <a:spcPts val="560"/>
              </a:spcBef>
            </a:pPr>
            <a:r>
              <a:rPr dirty="0" sz="4800" spc="95" b="1">
                <a:latin typeface="Trebuchet MS"/>
                <a:cs typeface="Trebuchet MS"/>
              </a:rPr>
              <a:t>Rising</a:t>
            </a:r>
            <a:r>
              <a:rPr dirty="0" sz="4800" spc="-185" b="1">
                <a:latin typeface="Trebuchet MS"/>
                <a:cs typeface="Trebuchet MS"/>
              </a:rPr>
              <a:t> </a:t>
            </a:r>
            <a:r>
              <a:rPr dirty="0" sz="4800" spc="-10" b="1">
                <a:latin typeface="Trebuchet MS"/>
                <a:cs typeface="Trebuchet MS"/>
              </a:rPr>
              <a:t>residential </a:t>
            </a:r>
            <a:r>
              <a:rPr dirty="0" sz="4800" spc="45" b="1">
                <a:latin typeface="Trebuchet MS"/>
                <a:cs typeface="Trebuchet MS"/>
              </a:rPr>
              <a:t>construction</a:t>
            </a:r>
            <a:r>
              <a:rPr dirty="0" sz="4800" spc="-200" b="1">
                <a:latin typeface="Trebuchet MS"/>
                <a:cs typeface="Trebuchet MS"/>
              </a:rPr>
              <a:t> </a:t>
            </a:r>
            <a:r>
              <a:rPr dirty="0" sz="4800" spc="-10" b="1">
                <a:latin typeface="Trebuchet MS"/>
                <a:cs typeface="Trebuchet MS"/>
              </a:rPr>
              <a:t>activities</a:t>
            </a:r>
            <a:endParaRPr sz="4800">
              <a:latin typeface="Trebuchet MS"/>
              <a:cs typeface="Trebuchet M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296150" y="5565394"/>
            <a:ext cx="6358255" cy="2814955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12700" marR="5080">
              <a:lnSpc>
                <a:spcPct val="93800"/>
              </a:lnSpc>
              <a:spcBef>
                <a:spcPts val="455"/>
              </a:spcBef>
            </a:pPr>
            <a:r>
              <a:rPr dirty="0" sz="4800" b="1">
                <a:solidFill>
                  <a:srgbClr val="FFFFFF"/>
                </a:solidFill>
                <a:latin typeface="Trebuchet MS"/>
                <a:cs typeface="Trebuchet MS"/>
              </a:rPr>
              <a:t>Inconsistent,</a:t>
            </a:r>
            <a:r>
              <a:rPr dirty="0" sz="4800" spc="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800" b="1">
                <a:solidFill>
                  <a:srgbClr val="FFFFFF"/>
                </a:solidFill>
                <a:latin typeface="Trebuchet MS"/>
                <a:cs typeface="Trebuchet MS"/>
              </a:rPr>
              <a:t>high</a:t>
            </a:r>
            <a:r>
              <a:rPr dirty="0" sz="4800" spc="3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800" spc="-25" b="1">
                <a:solidFill>
                  <a:srgbClr val="FFFFFF"/>
                </a:solidFill>
                <a:latin typeface="Trebuchet MS"/>
                <a:cs typeface="Trebuchet MS"/>
              </a:rPr>
              <a:t>raw material</a:t>
            </a:r>
            <a:r>
              <a:rPr dirty="0" sz="4800" spc="-26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800" spc="55" b="1">
                <a:solidFill>
                  <a:srgbClr val="FFFFFF"/>
                </a:solidFill>
                <a:latin typeface="Trebuchet MS"/>
                <a:cs typeface="Trebuchet MS"/>
              </a:rPr>
              <a:t>prices</a:t>
            </a:r>
            <a:r>
              <a:rPr dirty="0" sz="4800" spc="-2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800" spc="-25" b="1">
                <a:solidFill>
                  <a:srgbClr val="FFFFFF"/>
                </a:solidFill>
                <a:latin typeface="Trebuchet MS"/>
                <a:cs typeface="Trebuchet MS"/>
              </a:rPr>
              <a:t>and </a:t>
            </a:r>
            <a:r>
              <a:rPr dirty="0" sz="4800" b="1">
                <a:solidFill>
                  <a:srgbClr val="FFFFFF"/>
                </a:solidFill>
                <a:latin typeface="Trebuchet MS"/>
                <a:cs typeface="Trebuchet MS"/>
              </a:rPr>
              <a:t>insufficient</a:t>
            </a:r>
            <a:r>
              <a:rPr dirty="0" sz="4800" spc="15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800" spc="-10" b="1">
                <a:solidFill>
                  <a:srgbClr val="FFFFFF"/>
                </a:solidFill>
                <a:latin typeface="Trebuchet MS"/>
                <a:cs typeface="Trebuchet MS"/>
              </a:rPr>
              <a:t>supply chain</a:t>
            </a:r>
            <a:endParaRPr sz="4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119883" y="1626107"/>
            <a:ext cx="14048740" cy="7035165"/>
          </a:xfrm>
          <a:custGeom>
            <a:avLst/>
            <a:gdLst/>
            <a:ahLst/>
            <a:cxnLst/>
            <a:rect l="l" t="t" r="r" b="b"/>
            <a:pathLst>
              <a:path w="14048740" h="7035165">
                <a:moveTo>
                  <a:pt x="13941552" y="0"/>
                </a:moveTo>
                <a:lnTo>
                  <a:pt x="106680" y="0"/>
                </a:lnTo>
                <a:lnTo>
                  <a:pt x="85766" y="2077"/>
                </a:lnTo>
                <a:lnTo>
                  <a:pt x="47511" y="17948"/>
                </a:lnTo>
                <a:lnTo>
                  <a:pt x="17948" y="47511"/>
                </a:lnTo>
                <a:lnTo>
                  <a:pt x="2077" y="85766"/>
                </a:lnTo>
                <a:lnTo>
                  <a:pt x="0" y="106680"/>
                </a:lnTo>
                <a:lnTo>
                  <a:pt x="0" y="6928104"/>
                </a:lnTo>
                <a:lnTo>
                  <a:pt x="8143" y="6968918"/>
                </a:lnTo>
                <a:lnTo>
                  <a:pt x="31242" y="7003542"/>
                </a:lnTo>
                <a:lnTo>
                  <a:pt x="65865" y="7026640"/>
                </a:lnTo>
                <a:lnTo>
                  <a:pt x="106680" y="7034784"/>
                </a:lnTo>
                <a:lnTo>
                  <a:pt x="13941552" y="7034784"/>
                </a:lnTo>
                <a:lnTo>
                  <a:pt x="13982366" y="7026640"/>
                </a:lnTo>
                <a:lnTo>
                  <a:pt x="14016989" y="7003542"/>
                </a:lnTo>
                <a:lnTo>
                  <a:pt x="14040088" y="6968918"/>
                </a:lnTo>
                <a:lnTo>
                  <a:pt x="14048231" y="6928104"/>
                </a:lnTo>
                <a:lnTo>
                  <a:pt x="14048231" y="106680"/>
                </a:lnTo>
                <a:lnTo>
                  <a:pt x="14039849" y="65150"/>
                </a:lnTo>
                <a:lnTo>
                  <a:pt x="14016989" y="31241"/>
                </a:lnTo>
                <a:lnTo>
                  <a:pt x="13983081" y="8381"/>
                </a:lnTo>
                <a:lnTo>
                  <a:pt x="13941552" y="0"/>
                </a:lnTo>
                <a:close/>
              </a:path>
            </a:pathLst>
          </a:custGeom>
          <a:solidFill>
            <a:srgbClr val="CCC0B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73904" y="1666189"/>
            <a:ext cx="8776970" cy="9715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200" spc="-305">
                <a:solidFill>
                  <a:srgbClr val="000000"/>
                </a:solidFill>
              </a:rPr>
              <a:t>AUTHOR'S</a:t>
            </a:r>
            <a:r>
              <a:rPr dirty="0" sz="6200" spc="-80">
                <a:solidFill>
                  <a:srgbClr val="000000"/>
                </a:solidFill>
              </a:rPr>
              <a:t> </a:t>
            </a:r>
            <a:r>
              <a:rPr dirty="0" sz="6200" spc="-515">
                <a:solidFill>
                  <a:srgbClr val="000000"/>
                </a:solidFill>
              </a:rPr>
              <a:t>PERSPECTIVE</a:t>
            </a:r>
            <a:endParaRPr sz="6200"/>
          </a:p>
        </p:txBody>
      </p:sp>
      <p:sp>
        <p:nvSpPr>
          <p:cNvPr id="5" name="object 5" descr=""/>
          <p:cNvSpPr txBox="1"/>
          <p:nvPr/>
        </p:nvSpPr>
        <p:spPr>
          <a:xfrm>
            <a:off x="2610357" y="2900934"/>
            <a:ext cx="12959715" cy="5639435"/>
          </a:xfrm>
          <a:prstGeom prst="rect">
            <a:avLst/>
          </a:prstGeom>
        </p:spPr>
        <p:txBody>
          <a:bodyPr wrap="square" lIns="0" tIns="78105" rIns="0" bIns="0" rtlCol="0" vert="horz">
            <a:spAutoFit/>
          </a:bodyPr>
          <a:lstStyle/>
          <a:p>
            <a:pPr marL="271780" indent="-259079">
              <a:lnSpc>
                <a:spcPct val="100000"/>
              </a:lnSpc>
              <a:spcBef>
                <a:spcPts val="615"/>
              </a:spcBef>
              <a:buFont typeface="Arial"/>
              <a:buChar char="•"/>
              <a:tabLst>
                <a:tab pos="271780" algn="l"/>
              </a:tabLst>
            </a:pPr>
            <a:r>
              <a:rPr dirty="0" sz="2400" spc="-40" b="1">
                <a:latin typeface="Trebuchet MS"/>
                <a:cs typeface="Trebuchet MS"/>
              </a:rPr>
              <a:t>The</a:t>
            </a:r>
            <a:r>
              <a:rPr dirty="0" sz="2400" spc="-135" b="1">
                <a:latin typeface="Trebuchet MS"/>
                <a:cs typeface="Trebuchet MS"/>
              </a:rPr>
              <a:t> </a:t>
            </a:r>
            <a:r>
              <a:rPr dirty="0" sz="2400" spc="-30" b="1">
                <a:latin typeface="Trebuchet MS"/>
                <a:cs typeface="Trebuchet MS"/>
              </a:rPr>
              <a:t>Global</a:t>
            </a:r>
            <a:r>
              <a:rPr dirty="0" sz="2400" spc="-70" b="1">
                <a:latin typeface="Trebuchet MS"/>
                <a:cs typeface="Trebuchet MS"/>
              </a:rPr>
              <a:t> </a:t>
            </a:r>
            <a:r>
              <a:rPr dirty="0" sz="2400" spc="-40" b="1">
                <a:latin typeface="Trebuchet MS"/>
                <a:cs typeface="Trebuchet MS"/>
              </a:rPr>
              <a:t>Furniture</a:t>
            </a:r>
            <a:r>
              <a:rPr dirty="0" sz="2400" spc="-85" b="1">
                <a:latin typeface="Trebuchet MS"/>
                <a:cs typeface="Trebuchet MS"/>
              </a:rPr>
              <a:t> </a:t>
            </a:r>
            <a:r>
              <a:rPr dirty="0" sz="2400" spc="-10" b="1">
                <a:latin typeface="Trebuchet MS"/>
                <a:cs typeface="Trebuchet MS"/>
              </a:rPr>
              <a:t>Hardware</a:t>
            </a:r>
            <a:r>
              <a:rPr dirty="0" sz="2400" spc="-70" b="1">
                <a:latin typeface="Trebuchet MS"/>
                <a:cs typeface="Trebuchet MS"/>
              </a:rPr>
              <a:t> </a:t>
            </a:r>
            <a:r>
              <a:rPr dirty="0" sz="2400" spc="-10" b="1">
                <a:latin typeface="Trebuchet MS"/>
                <a:cs typeface="Trebuchet MS"/>
              </a:rPr>
              <a:t>Market</a:t>
            </a:r>
            <a:r>
              <a:rPr dirty="0" sz="2400" spc="-85" b="1">
                <a:latin typeface="Trebuchet MS"/>
                <a:cs typeface="Trebuchet MS"/>
              </a:rPr>
              <a:t> </a:t>
            </a:r>
            <a:r>
              <a:rPr dirty="0" sz="2400" spc="-35" b="1">
                <a:latin typeface="Trebuchet MS"/>
                <a:cs typeface="Trebuchet MS"/>
              </a:rPr>
              <a:t>revenue</a:t>
            </a:r>
            <a:r>
              <a:rPr dirty="0" sz="2400" spc="-80" b="1">
                <a:latin typeface="Trebuchet MS"/>
                <a:cs typeface="Trebuchet MS"/>
              </a:rPr>
              <a:t> </a:t>
            </a:r>
            <a:r>
              <a:rPr dirty="0" sz="2400" spc="-85" b="1">
                <a:latin typeface="Trebuchet MS"/>
                <a:cs typeface="Trebuchet MS"/>
              </a:rPr>
              <a:t>in</a:t>
            </a:r>
            <a:r>
              <a:rPr dirty="0" sz="2400" spc="-105" b="1">
                <a:latin typeface="Trebuchet MS"/>
                <a:cs typeface="Trebuchet MS"/>
              </a:rPr>
              <a:t> </a:t>
            </a:r>
            <a:r>
              <a:rPr dirty="0" sz="2400" spc="-145" b="1">
                <a:latin typeface="Trebuchet MS"/>
                <a:cs typeface="Trebuchet MS"/>
              </a:rPr>
              <a:t>2016:</a:t>
            </a:r>
            <a:r>
              <a:rPr dirty="0" sz="2400" spc="-9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USD</a:t>
            </a:r>
            <a:r>
              <a:rPr dirty="0" sz="2400" spc="-100" b="1">
                <a:latin typeface="Trebuchet MS"/>
                <a:cs typeface="Trebuchet MS"/>
              </a:rPr>
              <a:t> </a:t>
            </a:r>
            <a:r>
              <a:rPr dirty="0" sz="2400" spc="-150" b="1">
                <a:latin typeface="Trebuchet MS"/>
                <a:cs typeface="Trebuchet MS"/>
              </a:rPr>
              <a:t>12,574.22</a:t>
            </a:r>
            <a:r>
              <a:rPr dirty="0" sz="2400" spc="-60" b="1">
                <a:latin typeface="Trebuchet MS"/>
                <a:cs typeface="Trebuchet MS"/>
              </a:rPr>
              <a:t> </a:t>
            </a:r>
            <a:r>
              <a:rPr dirty="0" sz="2400" spc="-10" b="1">
                <a:latin typeface="Trebuchet MS"/>
                <a:cs typeface="Trebuchet MS"/>
              </a:rPr>
              <a:t>Million</a:t>
            </a:r>
            <a:endParaRPr sz="2400">
              <a:latin typeface="Trebuchet MS"/>
              <a:cs typeface="Trebuchet MS"/>
            </a:endParaRPr>
          </a:p>
          <a:p>
            <a:pPr marL="271780" indent="-259079">
              <a:lnSpc>
                <a:spcPct val="100000"/>
              </a:lnSpc>
              <a:spcBef>
                <a:spcPts val="515"/>
              </a:spcBef>
              <a:buFont typeface="Arial"/>
              <a:buChar char="•"/>
              <a:tabLst>
                <a:tab pos="271780" algn="l"/>
              </a:tabLst>
            </a:pPr>
            <a:r>
              <a:rPr dirty="0" sz="2400" b="1">
                <a:latin typeface="Trebuchet MS"/>
                <a:cs typeface="Trebuchet MS"/>
              </a:rPr>
              <a:t>Kitchen</a:t>
            </a:r>
            <a:r>
              <a:rPr dirty="0" sz="2400" spc="-60" b="1">
                <a:latin typeface="Trebuchet MS"/>
                <a:cs typeface="Trebuchet MS"/>
              </a:rPr>
              <a:t> </a:t>
            </a:r>
            <a:r>
              <a:rPr dirty="0" sz="2400" spc="-35" b="1">
                <a:latin typeface="Trebuchet MS"/>
                <a:cs typeface="Trebuchet MS"/>
              </a:rPr>
              <a:t>Pull</a:t>
            </a:r>
            <a:r>
              <a:rPr dirty="0" sz="2400" spc="-45" b="1">
                <a:latin typeface="Trebuchet MS"/>
                <a:cs typeface="Trebuchet MS"/>
              </a:rPr>
              <a:t> </a:t>
            </a:r>
            <a:r>
              <a:rPr dirty="0" sz="2400" spc="-90" b="1">
                <a:latin typeface="Trebuchet MS"/>
                <a:cs typeface="Trebuchet MS"/>
              </a:rPr>
              <a:t>Out</a:t>
            </a:r>
            <a:r>
              <a:rPr dirty="0" sz="2400" spc="-6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Basket</a:t>
            </a:r>
            <a:r>
              <a:rPr dirty="0" sz="2400" spc="-50" b="1">
                <a:latin typeface="Trebuchet MS"/>
                <a:cs typeface="Trebuchet MS"/>
              </a:rPr>
              <a:t> </a:t>
            </a:r>
            <a:r>
              <a:rPr dirty="0" sz="2400" spc="-45" b="1">
                <a:latin typeface="Trebuchet MS"/>
                <a:cs typeface="Trebuchet MS"/>
              </a:rPr>
              <a:t>held</a:t>
            </a:r>
            <a:r>
              <a:rPr dirty="0" sz="2400" spc="-5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for</a:t>
            </a:r>
            <a:r>
              <a:rPr dirty="0" sz="2400" spc="-6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largest</a:t>
            </a:r>
            <a:r>
              <a:rPr dirty="0" sz="2400" spc="-5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share</a:t>
            </a:r>
            <a:r>
              <a:rPr dirty="0" sz="2400" spc="-5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of</a:t>
            </a:r>
            <a:r>
              <a:rPr dirty="0" sz="2400" spc="-6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total</a:t>
            </a:r>
            <a:r>
              <a:rPr dirty="0" sz="2400" spc="-45" b="1">
                <a:latin typeface="Trebuchet MS"/>
                <a:cs typeface="Trebuchet MS"/>
              </a:rPr>
              <a:t> </a:t>
            </a:r>
            <a:r>
              <a:rPr dirty="0" sz="2400" spc="-35" b="1">
                <a:latin typeface="Trebuchet MS"/>
                <a:cs typeface="Trebuchet MS"/>
              </a:rPr>
              <a:t>revenue</a:t>
            </a:r>
            <a:r>
              <a:rPr dirty="0" sz="2400" spc="-4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generated</a:t>
            </a:r>
            <a:r>
              <a:rPr dirty="0" sz="2400" spc="-40" b="1">
                <a:latin typeface="Trebuchet MS"/>
                <a:cs typeface="Trebuchet MS"/>
              </a:rPr>
              <a:t> </a:t>
            </a:r>
            <a:r>
              <a:rPr dirty="0" sz="2400" spc="-85" b="1">
                <a:latin typeface="Trebuchet MS"/>
                <a:cs typeface="Trebuchet MS"/>
              </a:rPr>
              <a:t>in</a:t>
            </a:r>
            <a:r>
              <a:rPr dirty="0" sz="2400" spc="-75" b="1">
                <a:latin typeface="Trebuchet MS"/>
                <a:cs typeface="Trebuchet MS"/>
              </a:rPr>
              <a:t> </a:t>
            </a:r>
            <a:r>
              <a:rPr dirty="0" sz="2400" spc="-20" b="1">
                <a:latin typeface="Trebuchet MS"/>
                <a:cs typeface="Trebuchet MS"/>
              </a:rPr>
              <a:t>2019</a:t>
            </a:r>
            <a:endParaRPr sz="2400">
              <a:latin typeface="Trebuchet MS"/>
              <a:cs typeface="Trebuchet MS"/>
            </a:endParaRPr>
          </a:p>
          <a:p>
            <a:pPr marL="271780" indent="-259079">
              <a:lnSpc>
                <a:spcPct val="100000"/>
              </a:lnSpc>
              <a:spcBef>
                <a:spcPts val="515"/>
              </a:spcBef>
              <a:buFont typeface="Arial"/>
              <a:buChar char="•"/>
              <a:tabLst>
                <a:tab pos="271780" algn="l"/>
              </a:tabLst>
            </a:pPr>
            <a:r>
              <a:rPr dirty="0" sz="2400" b="1">
                <a:latin typeface="Trebuchet MS"/>
                <a:cs typeface="Trebuchet MS"/>
              </a:rPr>
              <a:t>Residential</a:t>
            </a:r>
            <a:r>
              <a:rPr dirty="0" sz="2400" spc="-90" b="1">
                <a:latin typeface="Trebuchet MS"/>
                <a:cs typeface="Trebuchet MS"/>
              </a:rPr>
              <a:t> </a:t>
            </a:r>
            <a:r>
              <a:rPr dirty="0" sz="2400" spc="-40" b="1">
                <a:latin typeface="Trebuchet MS"/>
                <a:cs typeface="Trebuchet MS"/>
              </a:rPr>
              <a:t>Furniture</a:t>
            </a:r>
            <a:r>
              <a:rPr dirty="0" sz="2400" spc="-90" b="1">
                <a:latin typeface="Trebuchet MS"/>
                <a:cs typeface="Trebuchet MS"/>
              </a:rPr>
              <a:t> </a:t>
            </a:r>
            <a:r>
              <a:rPr dirty="0" sz="2400" spc="-50" b="1">
                <a:latin typeface="Trebuchet MS"/>
                <a:cs typeface="Trebuchet MS"/>
              </a:rPr>
              <a:t>held</a:t>
            </a:r>
            <a:r>
              <a:rPr dirty="0" sz="2400" spc="-110" b="1">
                <a:latin typeface="Trebuchet MS"/>
                <a:cs typeface="Trebuchet MS"/>
              </a:rPr>
              <a:t> </a:t>
            </a:r>
            <a:r>
              <a:rPr dirty="0" sz="2400" spc="-20" b="1">
                <a:latin typeface="Trebuchet MS"/>
                <a:cs typeface="Trebuchet MS"/>
              </a:rPr>
              <a:t>maximum</a:t>
            </a:r>
            <a:r>
              <a:rPr dirty="0" sz="2400" spc="-9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share</a:t>
            </a:r>
            <a:r>
              <a:rPr dirty="0" sz="2400" spc="-114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of</a:t>
            </a:r>
            <a:r>
              <a:rPr dirty="0" sz="2400" spc="-110" b="1">
                <a:latin typeface="Trebuchet MS"/>
                <a:cs typeface="Trebuchet MS"/>
              </a:rPr>
              <a:t> </a:t>
            </a:r>
            <a:r>
              <a:rPr dirty="0" sz="2400" spc="-40" b="1">
                <a:latin typeface="Trebuchet MS"/>
                <a:cs typeface="Trebuchet MS"/>
              </a:rPr>
              <a:t>Furniture</a:t>
            </a:r>
            <a:r>
              <a:rPr dirty="0" sz="2400" spc="-90" b="1">
                <a:latin typeface="Trebuchet MS"/>
                <a:cs typeface="Trebuchet MS"/>
              </a:rPr>
              <a:t> </a:t>
            </a:r>
            <a:r>
              <a:rPr dirty="0" sz="2400" spc="-10" b="1">
                <a:latin typeface="Trebuchet MS"/>
                <a:cs typeface="Trebuchet MS"/>
              </a:rPr>
              <a:t>Hardware</a:t>
            </a:r>
            <a:r>
              <a:rPr dirty="0" sz="2400" spc="-80" b="1">
                <a:latin typeface="Trebuchet MS"/>
                <a:cs typeface="Trebuchet MS"/>
              </a:rPr>
              <a:t> </a:t>
            </a:r>
            <a:r>
              <a:rPr dirty="0" sz="2400" spc="-10" b="1">
                <a:latin typeface="Trebuchet MS"/>
                <a:cs typeface="Trebuchet MS"/>
              </a:rPr>
              <a:t>market</a:t>
            </a:r>
            <a:r>
              <a:rPr dirty="0" sz="2400" spc="-95" b="1">
                <a:latin typeface="Trebuchet MS"/>
                <a:cs typeface="Trebuchet MS"/>
              </a:rPr>
              <a:t> </a:t>
            </a:r>
            <a:r>
              <a:rPr dirty="0" sz="2400" spc="-85" b="1">
                <a:latin typeface="Trebuchet MS"/>
                <a:cs typeface="Trebuchet MS"/>
              </a:rPr>
              <a:t>in</a:t>
            </a:r>
            <a:r>
              <a:rPr dirty="0" sz="2400" spc="-105" b="1">
                <a:latin typeface="Trebuchet MS"/>
                <a:cs typeface="Trebuchet MS"/>
              </a:rPr>
              <a:t> </a:t>
            </a:r>
            <a:r>
              <a:rPr dirty="0" sz="2400" spc="-20" b="1">
                <a:latin typeface="Trebuchet MS"/>
                <a:cs typeface="Trebuchet MS"/>
              </a:rPr>
              <a:t>2019</a:t>
            </a:r>
            <a:endParaRPr sz="2400">
              <a:latin typeface="Trebuchet MS"/>
              <a:cs typeface="Trebuchet MS"/>
            </a:endParaRPr>
          </a:p>
          <a:p>
            <a:pPr marL="271780" marR="1045844" indent="-259715">
              <a:lnSpc>
                <a:spcPct val="117900"/>
              </a:lnSpc>
              <a:spcBef>
                <a:spcPts val="15"/>
              </a:spcBef>
              <a:buFont typeface="Arial"/>
              <a:buChar char="•"/>
              <a:tabLst>
                <a:tab pos="271780" algn="l"/>
              </a:tabLst>
            </a:pPr>
            <a:r>
              <a:rPr dirty="0" sz="2400" spc="114" b="1">
                <a:latin typeface="Trebuchet MS"/>
                <a:cs typeface="Trebuchet MS"/>
              </a:rPr>
              <a:t>As</a:t>
            </a:r>
            <a:r>
              <a:rPr dirty="0" sz="2400" spc="-9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residential</a:t>
            </a:r>
            <a:r>
              <a:rPr dirty="0" sz="2400" spc="-4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construction</a:t>
            </a:r>
            <a:r>
              <a:rPr dirty="0" sz="2400" spc="-4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activities</a:t>
            </a:r>
            <a:r>
              <a:rPr dirty="0" sz="2400" spc="-40" b="1">
                <a:latin typeface="Trebuchet MS"/>
                <a:cs typeface="Trebuchet MS"/>
              </a:rPr>
              <a:t> </a:t>
            </a:r>
            <a:r>
              <a:rPr dirty="0" sz="2400" spc="50" b="1">
                <a:latin typeface="Trebuchet MS"/>
                <a:cs typeface="Trebuchet MS"/>
              </a:rPr>
              <a:t>is</a:t>
            </a:r>
            <a:r>
              <a:rPr dirty="0" sz="2400" spc="-8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growing,</a:t>
            </a:r>
            <a:r>
              <a:rPr dirty="0" sz="2400" spc="-85" b="1">
                <a:latin typeface="Trebuchet MS"/>
                <a:cs typeface="Trebuchet MS"/>
              </a:rPr>
              <a:t> </a:t>
            </a:r>
            <a:r>
              <a:rPr dirty="0" sz="2400" spc="-10" b="1">
                <a:latin typeface="Trebuchet MS"/>
                <a:cs typeface="Trebuchet MS"/>
              </a:rPr>
              <a:t>it</a:t>
            </a:r>
            <a:r>
              <a:rPr dirty="0" sz="2400" spc="-7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drives</a:t>
            </a:r>
            <a:r>
              <a:rPr dirty="0" sz="2400" spc="-60" b="1">
                <a:latin typeface="Trebuchet MS"/>
                <a:cs typeface="Trebuchet MS"/>
              </a:rPr>
              <a:t> </a:t>
            </a:r>
            <a:r>
              <a:rPr dirty="0" sz="2400" spc="-35" b="1">
                <a:latin typeface="Trebuchet MS"/>
                <a:cs typeface="Trebuchet MS"/>
              </a:rPr>
              <a:t>the</a:t>
            </a:r>
            <a:r>
              <a:rPr dirty="0" sz="2400" spc="-95" b="1">
                <a:latin typeface="Trebuchet MS"/>
                <a:cs typeface="Trebuchet MS"/>
              </a:rPr>
              <a:t> </a:t>
            </a:r>
            <a:r>
              <a:rPr dirty="0" sz="2400" spc="-10" b="1">
                <a:latin typeface="Trebuchet MS"/>
                <a:cs typeface="Trebuchet MS"/>
              </a:rPr>
              <a:t>market</a:t>
            </a:r>
            <a:r>
              <a:rPr dirty="0" sz="2400" spc="-7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for</a:t>
            </a:r>
            <a:r>
              <a:rPr dirty="0" sz="2400" spc="-70" b="1">
                <a:latin typeface="Trebuchet MS"/>
                <a:cs typeface="Trebuchet MS"/>
              </a:rPr>
              <a:t> </a:t>
            </a:r>
            <a:r>
              <a:rPr dirty="0" sz="2400" spc="-10" b="1">
                <a:latin typeface="Trebuchet MS"/>
                <a:cs typeface="Trebuchet MS"/>
              </a:rPr>
              <a:t>furniture hardware</a:t>
            </a:r>
            <a:endParaRPr sz="2400">
              <a:latin typeface="Trebuchet MS"/>
              <a:cs typeface="Trebuchet MS"/>
            </a:endParaRPr>
          </a:p>
          <a:p>
            <a:pPr marL="271780" marR="5080" indent="-259715">
              <a:lnSpc>
                <a:spcPts val="3410"/>
              </a:lnSpc>
              <a:spcBef>
                <a:spcPts val="190"/>
              </a:spcBef>
              <a:buFont typeface="Arial"/>
              <a:buChar char="•"/>
              <a:tabLst>
                <a:tab pos="271780" algn="l"/>
              </a:tabLst>
            </a:pPr>
            <a:r>
              <a:rPr dirty="0" sz="2400" b="1">
                <a:latin typeface="Trebuchet MS"/>
                <a:cs typeface="Trebuchet MS"/>
              </a:rPr>
              <a:t>Rising</a:t>
            </a:r>
            <a:r>
              <a:rPr dirty="0" sz="2400" spc="-55" b="1">
                <a:latin typeface="Trebuchet MS"/>
                <a:cs typeface="Trebuchet MS"/>
              </a:rPr>
              <a:t> </a:t>
            </a:r>
            <a:r>
              <a:rPr dirty="0" sz="2400" spc="-10" b="1">
                <a:latin typeface="Trebuchet MS"/>
                <a:cs typeface="Trebuchet MS"/>
              </a:rPr>
              <a:t>building</a:t>
            </a:r>
            <a:r>
              <a:rPr dirty="0" sz="2400" spc="-4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and</a:t>
            </a:r>
            <a:r>
              <a:rPr dirty="0" sz="2400" spc="-6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construction</a:t>
            </a:r>
            <a:r>
              <a:rPr dirty="0" sz="2400" spc="-1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industry</a:t>
            </a:r>
            <a:r>
              <a:rPr dirty="0" sz="2400" spc="-3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stimulates</a:t>
            </a:r>
            <a:r>
              <a:rPr dirty="0" sz="2400" spc="-30" b="1">
                <a:latin typeface="Trebuchet MS"/>
                <a:cs typeface="Trebuchet MS"/>
              </a:rPr>
              <a:t> </a:t>
            </a:r>
            <a:r>
              <a:rPr dirty="0" sz="2400" spc="-10" b="1">
                <a:latin typeface="Trebuchet MS"/>
                <a:cs typeface="Trebuchet MS"/>
              </a:rPr>
              <a:t>more</a:t>
            </a:r>
            <a:r>
              <a:rPr dirty="0" sz="2400" spc="-4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and</a:t>
            </a:r>
            <a:r>
              <a:rPr dirty="0" sz="2400" spc="-55" b="1">
                <a:latin typeface="Trebuchet MS"/>
                <a:cs typeface="Trebuchet MS"/>
              </a:rPr>
              <a:t> </a:t>
            </a:r>
            <a:r>
              <a:rPr dirty="0" sz="2400" spc="-10" b="1">
                <a:latin typeface="Trebuchet MS"/>
                <a:cs typeface="Trebuchet MS"/>
              </a:rPr>
              <a:t>more</a:t>
            </a:r>
            <a:r>
              <a:rPr dirty="0" sz="2400" spc="-5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activities</a:t>
            </a:r>
            <a:r>
              <a:rPr dirty="0" sz="2400" spc="-15" b="1">
                <a:latin typeface="Trebuchet MS"/>
                <a:cs typeface="Trebuchet MS"/>
              </a:rPr>
              <a:t> </a:t>
            </a:r>
            <a:r>
              <a:rPr dirty="0" sz="2400" spc="40" b="1">
                <a:latin typeface="Trebuchet MS"/>
                <a:cs typeface="Trebuchet MS"/>
              </a:rPr>
              <a:t>associated </a:t>
            </a:r>
            <a:r>
              <a:rPr dirty="0" sz="2400" spc="-20" b="1">
                <a:latin typeface="Trebuchet MS"/>
                <a:cs typeface="Trebuchet MS"/>
              </a:rPr>
              <a:t>with</a:t>
            </a:r>
            <a:r>
              <a:rPr dirty="0" sz="2400" spc="-114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commercial</a:t>
            </a:r>
            <a:r>
              <a:rPr dirty="0" sz="2400" spc="-80" b="1">
                <a:latin typeface="Trebuchet MS"/>
                <a:cs typeface="Trebuchet MS"/>
              </a:rPr>
              <a:t> </a:t>
            </a:r>
            <a:r>
              <a:rPr dirty="0" sz="2400" spc="-10" b="1">
                <a:latin typeface="Trebuchet MS"/>
                <a:cs typeface="Trebuchet MS"/>
              </a:rPr>
              <a:t>buildings,</a:t>
            </a:r>
            <a:r>
              <a:rPr dirty="0" sz="2400" spc="-9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enhancing</a:t>
            </a:r>
            <a:r>
              <a:rPr dirty="0" sz="2400" spc="-125" b="1">
                <a:latin typeface="Trebuchet MS"/>
                <a:cs typeface="Trebuchet MS"/>
              </a:rPr>
              <a:t> </a:t>
            </a:r>
            <a:r>
              <a:rPr dirty="0" sz="2400" spc="-25" b="1">
                <a:latin typeface="Trebuchet MS"/>
                <a:cs typeface="Trebuchet MS"/>
              </a:rPr>
              <a:t>the</a:t>
            </a:r>
            <a:r>
              <a:rPr dirty="0" sz="2400" spc="-12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growth</a:t>
            </a:r>
            <a:r>
              <a:rPr dirty="0" sz="2400" spc="-114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of</a:t>
            </a:r>
            <a:r>
              <a:rPr dirty="0" sz="2400" spc="-114" b="1">
                <a:latin typeface="Trebuchet MS"/>
                <a:cs typeface="Trebuchet MS"/>
              </a:rPr>
              <a:t> </a:t>
            </a:r>
            <a:r>
              <a:rPr dirty="0" sz="2400" spc="-30" b="1">
                <a:latin typeface="Trebuchet MS"/>
                <a:cs typeface="Trebuchet MS"/>
              </a:rPr>
              <a:t>furniture</a:t>
            </a:r>
            <a:r>
              <a:rPr dirty="0" sz="2400" spc="-100" b="1">
                <a:latin typeface="Trebuchet MS"/>
                <a:cs typeface="Trebuchet MS"/>
              </a:rPr>
              <a:t> </a:t>
            </a:r>
            <a:r>
              <a:rPr dirty="0" sz="2400" spc="-10" b="1">
                <a:latin typeface="Trebuchet MS"/>
                <a:cs typeface="Trebuchet MS"/>
              </a:rPr>
              <a:t>hardware</a:t>
            </a:r>
            <a:r>
              <a:rPr dirty="0" sz="2400" spc="-90" b="1">
                <a:latin typeface="Trebuchet MS"/>
                <a:cs typeface="Trebuchet MS"/>
              </a:rPr>
              <a:t> </a:t>
            </a:r>
            <a:r>
              <a:rPr dirty="0" sz="2400" spc="-10" b="1">
                <a:latin typeface="Trebuchet MS"/>
                <a:cs typeface="Trebuchet MS"/>
              </a:rPr>
              <a:t>market</a:t>
            </a:r>
            <a:endParaRPr sz="2400">
              <a:latin typeface="Trebuchet MS"/>
              <a:cs typeface="Trebuchet MS"/>
            </a:endParaRPr>
          </a:p>
          <a:p>
            <a:pPr marL="271780" indent="-259079">
              <a:lnSpc>
                <a:spcPct val="100000"/>
              </a:lnSpc>
              <a:spcBef>
                <a:spcPts val="310"/>
              </a:spcBef>
              <a:buFont typeface="Arial"/>
              <a:buChar char="•"/>
              <a:tabLst>
                <a:tab pos="271780" algn="l"/>
              </a:tabLst>
            </a:pPr>
            <a:r>
              <a:rPr dirty="0" sz="2400" b="1">
                <a:latin typeface="Trebuchet MS"/>
                <a:cs typeface="Trebuchet MS"/>
              </a:rPr>
              <a:t>Continuously</a:t>
            </a:r>
            <a:r>
              <a:rPr dirty="0" sz="2400" spc="-2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growing</a:t>
            </a:r>
            <a:r>
              <a:rPr dirty="0" sz="2400" spc="-6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inconsistency</a:t>
            </a:r>
            <a:r>
              <a:rPr dirty="0" sz="2400" spc="-35" b="1">
                <a:latin typeface="Trebuchet MS"/>
                <a:cs typeface="Trebuchet MS"/>
              </a:rPr>
              <a:t> </a:t>
            </a:r>
            <a:r>
              <a:rPr dirty="0" sz="2400" spc="-10" b="1">
                <a:latin typeface="Trebuchet MS"/>
                <a:cs typeface="Trebuchet MS"/>
              </a:rPr>
              <a:t>and</a:t>
            </a:r>
            <a:r>
              <a:rPr dirty="0" sz="2400" spc="-6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high</a:t>
            </a:r>
            <a:r>
              <a:rPr dirty="0" sz="2400" spc="-8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raw</a:t>
            </a:r>
            <a:r>
              <a:rPr dirty="0" sz="2400" spc="-50" b="1">
                <a:latin typeface="Trebuchet MS"/>
                <a:cs typeface="Trebuchet MS"/>
              </a:rPr>
              <a:t> </a:t>
            </a:r>
            <a:r>
              <a:rPr dirty="0" sz="2400" spc="-20" b="1">
                <a:latin typeface="Trebuchet MS"/>
                <a:cs typeface="Trebuchet MS"/>
              </a:rPr>
              <a:t>material</a:t>
            </a:r>
            <a:r>
              <a:rPr dirty="0" sz="2400" spc="-3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prices</a:t>
            </a:r>
            <a:r>
              <a:rPr dirty="0" sz="2400" spc="-4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along</a:t>
            </a:r>
            <a:r>
              <a:rPr dirty="0" sz="2400" spc="-65" b="1">
                <a:latin typeface="Trebuchet MS"/>
                <a:cs typeface="Trebuchet MS"/>
              </a:rPr>
              <a:t> </a:t>
            </a:r>
            <a:r>
              <a:rPr dirty="0" sz="2400" spc="-25" b="1">
                <a:latin typeface="Trebuchet MS"/>
                <a:cs typeface="Trebuchet MS"/>
              </a:rPr>
              <a:t>with</a:t>
            </a:r>
            <a:r>
              <a:rPr dirty="0" sz="2400" spc="-60" b="1">
                <a:latin typeface="Trebuchet MS"/>
                <a:cs typeface="Trebuchet MS"/>
              </a:rPr>
              <a:t> </a:t>
            </a:r>
            <a:r>
              <a:rPr dirty="0" sz="2400" spc="-10" b="1">
                <a:latin typeface="Trebuchet MS"/>
                <a:cs typeface="Trebuchet MS"/>
              </a:rPr>
              <a:t>insufficient</a:t>
            </a:r>
            <a:endParaRPr sz="2400">
              <a:latin typeface="Trebuchet MS"/>
              <a:cs typeface="Trebuchet MS"/>
            </a:endParaRPr>
          </a:p>
          <a:p>
            <a:pPr marL="271780" marR="461009">
              <a:lnSpc>
                <a:spcPts val="3410"/>
              </a:lnSpc>
              <a:spcBef>
                <a:spcPts val="190"/>
              </a:spcBef>
            </a:pPr>
            <a:r>
              <a:rPr dirty="0" sz="2400" b="1">
                <a:latin typeface="Trebuchet MS"/>
                <a:cs typeface="Trebuchet MS"/>
              </a:rPr>
              <a:t>supply</a:t>
            </a:r>
            <a:r>
              <a:rPr dirty="0" sz="2400" spc="-6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of</a:t>
            </a:r>
            <a:r>
              <a:rPr dirty="0" sz="2400" spc="-8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raw</a:t>
            </a:r>
            <a:r>
              <a:rPr dirty="0" sz="2400" spc="-8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materials</a:t>
            </a:r>
            <a:r>
              <a:rPr dirty="0" sz="2400" spc="-6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creates</a:t>
            </a:r>
            <a:r>
              <a:rPr dirty="0" sz="2400" spc="-4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negative</a:t>
            </a:r>
            <a:r>
              <a:rPr dirty="0" sz="2400" spc="-7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impact</a:t>
            </a:r>
            <a:r>
              <a:rPr dirty="0" sz="2400" spc="-6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on</a:t>
            </a:r>
            <a:r>
              <a:rPr dirty="0" sz="2400" spc="-80" b="1">
                <a:latin typeface="Trebuchet MS"/>
                <a:cs typeface="Trebuchet MS"/>
              </a:rPr>
              <a:t> </a:t>
            </a:r>
            <a:r>
              <a:rPr dirty="0" sz="2400" spc="-35" b="1">
                <a:latin typeface="Trebuchet MS"/>
                <a:cs typeface="Trebuchet MS"/>
              </a:rPr>
              <a:t>the</a:t>
            </a:r>
            <a:r>
              <a:rPr dirty="0" sz="2400" spc="-100" b="1">
                <a:latin typeface="Trebuchet MS"/>
                <a:cs typeface="Trebuchet MS"/>
              </a:rPr>
              <a:t> </a:t>
            </a:r>
            <a:r>
              <a:rPr dirty="0" sz="2400" spc="-20" b="1">
                <a:latin typeface="Trebuchet MS"/>
                <a:cs typeface="Trebuchet MS"/>
              </a:rPr>
              <a:t>overall</a:t>
            </a:r>
            <a:r>
              <a:rPr dirty="0" sz="2400" spc="-5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growth</a:t>
            </a:r>
            <a:r>
              <a:rPr dirty="0" sz="2400" spc="-7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of</a:t>
            </a:r>
            <a:r>
              <a:rPr dirty="0" sz="2400" spc="-85" b="1">
                <a:latin typeface="Trebuchet MS"/>
                <a:cs typeface="Trebuchet MS"/>
              </a:rPr>
              <a:t> </a:t>
            </a:r>
            <a:r>
              <a:rPr dirty="0" sz="2400" spc="-35" b="1">
                <a:latin typeface="Trebuchet MS"/>
                <a:cs typeface="Trebuchet MS"/>
              </a:rPr>
              <a:t>the</a:t>
            </a:r>
            <a:r>
              <a:rPr dirty="0" sz="2400" spc="-100" b="1">
                <a:latin typeface="Trebuchet MS"/>
                <a:cs typeface="Trebuchet MS"/>
              </a:rPr>
              <a:t> </a:t>
            </a:r>
            <a:r>
              <a:rPr dirty="0" sz="2400" spc="-10" b="1">
                <a:latin typeface="Trebuchet MS"/>
                <a:cs typeface="Trebuchet MS"/>
              </a:rPr>
              <a:t>furniture </a:t>
            </a:r>
            <a:r>
              <a:rPr dirty="0" sz="2400" spc="-20" b="1">
                <a:latin typeface="Trebuchet MS"/>
                <a:cs typeface="Trebuchet MS"/>
              </a:rPr>
              <a:t>hardware</a:t>
            </a:r>
            <a:r>
              <a:rPr dirty="0" sz="2400" spc="-100" b="1">
                <a:latin typeface="Trebuchet MS"/>
                <a:cs typeface="Trebuchet MS"/>
              </a:rPr>
              <a:t> </a:t>
            </a:r>
            <a:r>
              <a:rPr dirty="0" sz="2400" spc="-10" b="1">
                <a:latin typeface="Trebuchet MS"/>
                <a:cs typeface="Trebuchet MS"/>
              </a:rPr>
              <a:t>market</a:t>
            </a:r>
            <a:endParaRPr sz="2400">
              <a:latin typeface="Trebuchet MS"/>
              <a:cs typeface="Trebuchet MS"/>
            </a:endParaRPr>
          </a:p>
          <a:p>
            <a:pPr marL="271780" indent="-259079">
              <a:lnSpc>
                <a:spcPct val="100000"/>
              </a:lnSpc>
              <a:spcBef>
                <a:spcPts val="315"/>
              </a:spcBef>
              <a:buFont typeface="Arial"/>
              <a:buChar char="•"/>
              <a:tabLst>
                <a:tab pos="271780" algn="l"/>
              </a:tabLst>
            </a:pPr>
            <a:r>
              <a:rPr dirty="0" sz="2400" b="1">
                <a:latin typeface="Trebuchet MS"/>
                <a:cs typeface="Trebuchet MS"/>
              </a:rPr>
              <a:t>Surge</a:t>
            </a:r>
            <a:r>
              <a:rPr dirty="0" sz="2400" spc="-55" b="1">
                <a:latin typeface="Trebuchet MS"/>
                <a:cs typeface="Trebuchet MS"/>
              </a:rPr>
              <a:t> </a:t>
            </a:r>
            <a:r>
              <a:rPr dirty="0" sz="2400" spc="-85" b="1">
                <a:latin typeface="Trebuchet MS"/>
                <a:cs typeface="Trebuchet MS"/>
              </a:rPr>
              <a:t>in</a:t>
            </a:r>
            <a:r>
              <a:rPr dirty="0" sz="2400" spc="-60" b="1">
                <a:latin typeface="Trebuchet MS"/>
                <a:cs typeface="Trebuchet MS"/>
              </a:rPr>
              <a:t> </a:t>
            </a:r>
            <a:r>
              <a:rPr dirty="0" sz="2400" spc="-10" b="1">
                <a:latin typeface="Trebuchet MS"/>
                <a:cs typeface="Trebuchet MS"/>
              </a:rPr>
              <a:t>renovation</a:t>
            </a:r>
            <a:r>
              <a:rPr dirty="0" sz="2400" spc="-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activities</a:t>
            </a:r>
            <a:r>
              <a:rPr dirty="0" sz="2400" spc="-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of</a:t>
            </a:r>
            <a:r>
              <a:rPr dirty="0" sz="2400" spc="-5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buildings</a:t>
            </a:r>
            <a:r>
              <a:rPr dirty="0" sz="2400" spc="-20" b="1">
                <a:latin typeface="Trebuchet MS"/>
                <a:cs typeface="Trebuchet MS"/>
              </a:rPr>
              <a:t> </a:t>
            </a:r>
            <a:r>
              <a:rPr dirty="0" sz="2400" spc="85" b="1">
                <a:latin typeface="Trebuchet MS"/>
                <a:cs typeface="Trebuchet MS"/>
              </a:rPr>
              <a:t>as</a:t>
            </a:r>
            <a:r>
              <a:rPr dirty="0" sz="2400" spc="-60" b="1">
                <a:latin typeface="Trebuchet MS"/>
                <a:cs typeface="Trebuchet MS"/>
              </a:rPr>
              <a:t> </a:t>
            </a:r>
            <a:r>
              <a:rPr dirty="0" sz="2400" spc="-45" b="1">
                <a:latin typeface="Trebuchet MS"/>
                <a:cs typeface="Trebuchet MS"/>
              </a:rPr>
              <a:t>well</a:t>
            </a:r>
            <a:r>
              <a:rPr dirty="0" sz="2400" spc="-25" b="1">
                <a:latin typeface="Trebuchet MS"/>
                <a:cs typeface="Trebuchet MS"/>
              </a:rPr>
              <a:t> </a:t>
            </a:r>
            <a:r>
              <a:rPr dirty="0" sz="2400" spc="85" b="1">
                <a:latin typeface="Trebuchet MS"/>
                <a:cs typeface="Trebuchet MS"/>
              </a:rPr>
              <a:t>as</a:t>
            </a:r>
            <a:r>
              <a:rPr dirty="0" sz="2400" spc="-4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rising</a:t>
            </a:r>
            <a:r>
              <a:rPr dirty="0" sz="2400" spc="-60" b="1">
                <a:latin typeface="Trebuchet MS"/>
                <a:cs typeface="Trebuchet MS"/>
              </a:rPr>
              <a:t> </a:t>
            </a:r>
            <a:r>
              <a:rPr dirty="0" sz="2400" spc="-40" b="1">
                <a:latin typeface="Trebuchet MS"/>
                <a:cs typeface="Trebuchet MS"/>
              </a:rPr>
              <a:t>number</a:t>
            </a:r>
            <a:r>
              <a:rPr dirty="0" sz="2400" spc="-3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of</a:t>
            </a:r>
            <a:r>
              <a:rPr dirty="0" sz="2400" spc="-50" b="1">
                <a:latin typeface="Trebuchet MS"/>
                <a:cs typeface="Trebuchet MS"/>
              </a:rPr>
              <a:t> </a:t>
            </a:r>
            <a:r>
              <a:rPr dirty="0" sz="2400" spc="45" b="1">
                <a:latin typeface="Trebuchet MS"/>
                <a:cs typeface="Trebuchet MS"/>
              </a:rPr>
              <a:t>skyscrapers</a:t>
            </a:r>
            <a:r>
              <a:rPr dirty="0" sz="2400" spc="5" b="1">
                <a:latin typeface="Trebuchet MS"/>
                <a:cs typeface="Trebuchet MS"/>
              </a:rPr>
              <a:t> </a:t>
            </a:r>
            <a:r>
              <a:rPr dirty="0" sz="2400" spc="-20" b="1">
                <a:latin typeface="Trebuchet MS"/>
                <a:cs typeface="Trebuchet MS"/>
              </a:rPr>
              <a:t>will</a:t>
            </a:r>
            <a:endParaRPr sz="2400">
              <a:latin typeface="Trebuchet MS"/>
              <a:cs typeface="Trebuchet MS"/>
            </a:endParaRPr>
          </a:p>
          <a:p>
            <a:pPr marL="271780" marR="551815">
              <a:lnSpc>
                <a:spcPts val="3410"/>
              </a:lnSpc>
              <a:spcBef>
                <a:spcPts val="80"/>
              </a:spcBef>
            </a:pPr>
            <a:r>
              <a:rPr dirty="0" sz="2400" spc="-30" b="1">
                <a:latin typeface="Trebuchet MS"/>
                <a:cs typeface="Trebuchet MS"/>
              </a:rPr>
              <a:t>further</a:t>
            </a:r>
            <a:r>
              <a:rPr dirty="0" sz="2400" spc="-105" b="1">
                <a:latin typeface="Trebuchet MS"/>
                <a:cs typeface="Trebuchet MS"/>
              </a:rPr>
              <a:t> </a:t>
            </a:r>
            <a:r>
              <a:rPr dirty="0" sz="2400" spc="-10" b="1">
                <a:latin typeface="Trebuchet MS"/>
                <a:cs typeface="Trebuchet MS"/>
              </a:rPr>
              <a:t>enhance</a:t>
            </a:r>
            <a:r>
              <a:rPr dirty="0" sz="2400" spc="-105" b="1">
                <a:latin typeface="Trebuchet MS"/>
                <a:cs typeface="Trebuchet MS"/>
              </a:rPr>
              <a:t> </a:t>
            </a:r>
            <a:r>
              <a:rPr dirty="0" sz="2400" spc="-35" b="1">
                <a:latin typeface="Trebuchet MS"/>
                <a:cs typeface="Trebuchet MS"/>
              </a:rPr>
              <a:t>the</a:t>
            </a:r>
            <a:r>
              <a:rPr dirty="0" sz="2400" spc="-130" b="1">
                <a:latin typeface="Trebuchet MS"/>
                <a:cs typeface="Trebuchet MS"/>
              </a:rPr>
              <a:t> </a:t>
            </a:r>
            <a:r>
              <a:rPr dirty="0" sz="2400" spc="-10" b="1">
                <a:latin typeface="Trebuchet MS"/>
                <a:cs typeface="Trebuchet MS"/>
              </a:rPr>
              <a:t>demand</a:t>
            </a:r>
            <a:r>
              <a:rPr dirty="0" sz="2400" spc="-10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of</a:t>
            </a:r>
            <a:r>
              <a:rPr dirty="0" sz="2400" spc="-114" b="1">
                <a:latin typeface="Trebuchet MS"/>
                <a:cs typeface="Trebuchet MS"/>
              </a:rPr>
              <a:t> </a:t>
            </a:r>
            <a:r>
              <a:rPr dirty="0" sz="2400" spc="-45" b="1">
                <a:latin typeface="Trebuchet MS"/>
                <a:cs typeface="Trebuchet MS"/>
              </a:rPr>
              <a:t>furniture,</a:t>
            </a:r>
            <a:r>
              <a:rPr dirty="0" sz="2400" spc="-80" b="1">
                <a:latin typeface="Trebuchet MS"/>
                <a:cs typeface="Trebuchet MS"/>
              </a:rPr>
              <a:t> </a:t>
            </a:r>
            <a:r>
              <a:rPr dirty="0" sz="2400" spc="-10" b="1">
                <a:latin typeface="Trebuchet MS"/>
                <a:cs typeface="Trebuchet MS"/>
              </a:rPr>
              <a:t>propelling</a:t>
            </a:r>
            <a:r>
              <a:rPr dirty="0" sz="2400" spc="-75" b="1">
                <a:latin typeface="Trebuchet MS"/>
                <a:cs typeface="Trebuchet MS"/>
              </a:rPr>
              <a:t> </a:t>
            </a:r>
            <a:r>
              <a:rPr dirty="0" sz="2400" spc="-35" b="1">
                <a:latin typeface="Trebuchet MS"/>
                <a:cs typeface="Trebuchet MS"/>
              </a:rPr>
              <a:t>the</a:t>
            </a:r>
            <a:r>
              <a:rPr dirty="0" sz="2400" spc="-13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growth</a:t>
            </a:r>
            <a:r>
              <a:rPr dirty="0" sz="2400" spc="-10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of</a:t>
            </a:r>
            <a:r>
              <a:rPr dirty="0" sz="2400" spc="-114" b="1">
                <a:latin typeface="Trebuchet MS"/>
                <a:cs typeface="Trebuchet MS"/>
              </a:rPr>
              <a:t> </a:t>
            </a:r>
            <a:r>
              <a:rPr dirty="0" sz="2400" spc="-30" b="1">
                <a:latin typeface="Trebuchet MS"/>
                <a:cs typeface="Trebuchet MS"/>
              </a:rPr>
              <a:t>furniture</a:t>
            </a:r>
            <a:r>
              <a:rPr dirty="0" sz="2400" spc="-95" b="1">
                <a:latin typeface="Trebuchet MS"/>
                <a:cs typeface="Trebuchet MS"/>
              </a:rPr>
              <a:t> </a:t>
            </a:r>
            <a:r>
              <a:rPr dirty="0" sz="2400" spc="-10" b="1">
                <a:latin typeface="Trebuchet MS"/>
                <a:cs typeface="Trebuchet MS"/>
              </a:rPr>
              <a:t>hardware market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73323" y="2918460"/>
            <a:ext cx="5349239" cy="1382268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44000" y="2449067"/>
            <a:ext cx="6245352" cy="1812036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37004" y="5143500"/>
            <a:ext cx="6449568" cy="902208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843771" y="4785359"/>
            <a:ext cx="6845808" cy="1202436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520428" y="6705600"/>
            <a:ext cx="6169152" cy="1121664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138172" y="6763511"/>
            <a:ext cx="6248400" cy="1004315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049779" y="8606028"/>
            <a:ext cx="6425184" cy="1057656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144000" y="8712707"/>
            <a:ext cx="7054596" cy="845819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60755" rIns="0" bIns="0" rtlCol="0" vert="horz">
            <a:spAutoFit/>
          </a:bodyPr>
          <a:lstStyle/>
          <a:p>
            <a:pPr marL="4904740">
              <a:lnSpc>
                <a:spcPct val="100000"/>
              </a:lnSpc>
              <a:spcBef>
                <a:spcPts val="100"/>
              </a:spcBef>
            </a:pPr>
            <a:r>
              <a:rPr dirty="0" spc="-890"/>
              <a:t>KEY</a:t>
            </a:r>
            <a:r>
              <a:rPr dirty="0" spc="-80"/>
              <a:t> </a:t>
            </a:r>
            <a:r>
              <a:rPr dirty="0" spc="-7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700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485126" y="532257"/>
            <a:ext cx="3684904" cy="5778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600" b="1">
                <a:solidFill>
                  <a:srgbClr val="FFFFFF"/>
                </a:solidFill>
                <a:latin typeface="Georgia"/>
                <a:cs typeface="Georgia"/>
              </a:rPr>
              <a:t>For</a:t>
            </a:r>
            <a:r>
              <a:rPr dirty="0" sz="3600" spc="-10" b="1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3600" b="1">
                <a:solidFill>
                  <a:srgbClr val="FFFFFF"/>
                </a:solidFill>
                <a:latin typeface="Georgia"/>
                <a:cs typeface="Georgia"/>
              </a:rPr>
              <a:t>Full</a:t>
            </a:r>
            <a:r>
              <a:rPr dirty="0" sz="3600" spc="-5" b="1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3600" spc="-10" b="1">
                <a:solidFill>
                  <a:srgbClr val="FFFFFF"/>
                </a:solidFill>
                <a:latin typeface="Georgia"/>
                <a:cs typeface="Georgia"/>
              </a:rPr>
              <a:t>Report</a:t>
            </a:r>
            <a:endParaRPr sz="36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275070" y="732536"/>
            <a:ext cx="6402705" cy="147764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0" spc="-595">
                <a:latin typeface="Arial Black"/>
                <a:cs typeface="Arial Black"/>
              </a:rPr>
              <a:t>Contact</a:t>
            </a:r>
            <a:r>
              <a:rPr dirty="0" sz="9500" spc="-910">
                <a:latin typeface="Arial Black"/>
                <a:cs typeface="Arial Black"/>
              </a:rPr>
              <a:t> </a:t>
            </a:r>
            <a:r>
              <a:rPr dirty="0" sz="9500" spc="-815">
                <a:latin typeface="Arial Black"/>
                <a:cs typeface="Arial Black"/>
              </a:rPr>
              <a:t>us</a:t>
            </a:r>
            <a:endParaRPr sz="95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74864" y="2157983"/>
            <a:ext cx="3308604" cy="2103120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3702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15"/>
              </a:spcBef>
            </a:pPr>
            <a:r>
              <a:rPr dirty="0"/>
              <a:t>COGNITIVE</a:t>
            </a:r>
            <a:r>
              <a:rPr dirty="0" spc="-35"/>
              <a:t> </a:t>
            </a:r>
            <a:r>
              <a:rPr dirty="0"/>
              <a:t>MARKET</a:t>
            </a:r>
            <a:r>
              <a:rPr dirty="0" spc="-35"/>
              <a:t> </a:t>
            </a:r>
            <a:r>
              <a:rPr dirty="0" spc="-10"/>
              <a:t>RESEARCH</a:t>
            </a:r>
          </a:p>
          <a:p>
            <a:pPr algn="ctr" marL="472440">
              <a:lnSpc>
                <a:spcPct val="100000"/>
              </a:lnSpc>
              <a:spcBef>
                <a:spcPts val="1425"/>
              </a:spcBef>
              <a:tabLst>
                <a:tab pos="1515110" algn="l"/>
                <a:tab pos="2274570" algn="l"/>
                <a:tab pos="5867400" algn="l"/>
                <a:tab pos="6178550" algn="l"/>
                <a:tab pos="7239634" algn="l"/>
              </a:tabLst>
            </a:pPr>
            <a:r>
              <a:rPr dirty="0" sz="3500" spc="22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09" b="0">
                <a:latin typeface="Lato"/>
                <a:cs typeface="Lato"/>
              </a:rPr>
              <a:t> </a:t>
            </a:r>
            <a:r>
              <a:rPr dirty="0" sz="3500" spc="-2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2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-2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2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L="474345">
              <a:lnSpc>
                <a:spcPct val="100000"/>
              </a:lnSpc>
              <a:spcBef>
                <a:spcPts val="710"/>
              </a:spcBef>
              <a:tabLst>
                <a:tab pos="1951355" algn="l"/>
                <a:tab pos="3336925" algn="l"/>
              </a:tabLst>
            </a:pPr>
            <a:r>
              <a:rPr dirty="0" sz="3500" spc="26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10" b="0">
                <a:latin typeface="Lato"/>
                <a:cs typeface="Lato"/>
              </a:rPr>
              <a:t>(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484" b="0">
                <a:latin typeface="Lato"/>
                <a:cs typeface="Lato"/>
              </a:rPr>
              <a:t> </a:t>
            </a:r>
            <a:r>
              <a:rPr dirty="0" sz="3500" spc="-2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2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355600">
              <a:lnSpc>
                <a:spcPct val="100000"/>
              </a:lnSpc>
              <a:spcBef>
                <a:spcPts val="955"/>
              </a:spcBef>
            </a:pPr>
            <a:r>
              <a:rPr dirty="0" sz="3500" spc="275" b="0">
                <a:latin typeface="Lato"/>
                <a:cs typeface="Lato"/>
              </a:rPr>
              <a:t>sales@</a:t>
            </a:r>
            <a:r>
              <a:rPr dirty="0" sz="3500" spc="-505" b="0">
                <a:latin typeface="Lato"/>
                <a:cs typeface="Lato"/>
              </a:rPr>
              <a:t> </a:t>
            </a:r>
            <a:r>
              <a:rPr dirty="0" sz="3500" spc="315" b="0">
                <a:latin typeface="Lato"/>
                <a:cs typeface="Lato"/>
              </a:rPr>
              <a:t>cognitivemarketresearch.</a:t>
            </a:r>
            <a:r>
              <a:rPr dirty="0" sz="3500" spc="-480" b="0">
                <a:latin typeface="Lato"/>
                <a:cs typeface="Lato"/>
              </a:rPr>
              <a:t> </a:t>
            </a:r>
            <a:r>
              <a:rPr dirty="0" sz="3500" spc="18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 marL="473075">
              <a:lnSpc>
                <a:spcPct val="100000"/>
              </a:lnSpc>
              <a:spcBef>
                <a:spcPts val="1675"/>
              </a:spcBef>
              <a:tabLst>
                <a:tab pos="2673350" algn="l"/>
                <a:tab pos="3833495" algn="l"/>
                <a:tab pos="5128895" algn="l"/>
                <a:tab pos="7315200" algn="l"/>
              </a:tabLst>
            </a:pPr>
            <a:r>
              <a:rPr dirty="0" sz="4350" spc="325" b="0">
                <a:latin typeface="Lato"/>
                <a:cs typeface="Lato"/>
              </a:rPr>
              <a:t>Access</a:t>
            </a:r>
            <a:r>
              <a:rPr dirty="0" sz="4350" b="0">
                <a:latin typeface="Lato"/>
                <a:cs typeface="Lato"/>
              </a:rPr>
              <a:t>	</a:t>
            </a:r>
            <a:r>
              <a:rPr dirty="0" sz="4350" spc="245" b="0">
                <a:latin typeface="Lato"/>
                <a:cs typeface="Lato"/>
              </a:rPr>
              <a:t>the</a:t>
            </a:r>
            <a:r>
              <a:rPr dirty="0" sz="4350" b="0">
                <a:latin typeface="Lato"/>
                <a:cs typeface="Lato"/>
              </a:rPr>
              <a:t>	</a:t>
            </a:r>
            <a:r>
              <a:rPr dirty="0" sz="4350" spc="295" b="0">
                <a:latin typeface="Lato"/>
                <a:cs typeface="Lato"/>
              </a:rPr>
              <a:t>Full</a:t>
            </a:r>
            <a:r>
              <a:rPr dirty="0" sz="4350" b="0">
                <a:latin typeface="Lato"/>
                <a:cs typeface="Lato"/>
              </a:rPr>
              <a:t>	</a:t>
            </a:r>
            <a:r>
              <a:rPr dirty="0" sz="4350" spc="335" b="0">
                <a:latin typeface="Lato"/>
                <a:cs typeface="Lato"/>
              </a:rPr>
              <a:t>Report</a:t>
            </a:r>
            <a:r>
              <a:rPr dirty="0" sz="4350" b="0">
                <a:latin typeface="Lato"/>
                <a:cs typeface="Lato"/>
              </a:rPr>
              <a:t>	:</a:t>
            </a:r>
            <a:r>
              <a:rPr dirty="0" sz="4350" spc="-585" b="0">
                <a:latin typeface="Lato"/>
                <a:cs typeface="Lato"/>
              </a:rPr>
              <a:t> </a:t>
            </a:r>
            <a:r>
              <a:rPr dirty="0" u="sng" sz="4350" spc="434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 </a:t>
            </a:r>
            <a:r>
              <a:rPr dirty="0" u="sng" sz="4350" spc="38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https://rb.gy/1iasi </a:t>
            </a:r>
            <a:endParaRPr sz="4350">
              <a:latin typeface="Lato"/>
              <a:cs typeface="Lato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067683" y="9219692"/>
            <a:ext cx="9626600" cy="9486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 marR="41910">
              <a:lnSpc>
                <a:spcPts val="3620"/>
              </a:lnSpc>
              <a:spcBef>
                <a:spcPts val="125"/>
              </a:spcBef>
              <a:tabLst>
                <a:tab pos="1574165" algn="l"/>
                <a:tab pos="2684780" algn="l"/>
                <a:tab pos="3568700" algn="l"/>
              </a:tabLst>
            </a:pPr>
            <a:r>
              <a:rPr dirty="0" sz="3200" spc="275" b="1">
                <a:latin typeface="Lato"/>
                <a:cs typeface="Lato"/>
              </a:rPr>
              <a:t>Please</a:t>
            </a:r>
            <a:r>
              <a:rPr dirty="0" sz="3200" b="1">
                <a:latin typeface="Lato"/>
                <a:cs typeface="Lato"/>
              </a:rPr>
              <a:t>	</a:t>
            </a:r>
            <a:r>
              <a:rPr dirty="0" sz="3200" spc="254" b="1">
                <a:latin typeface="Lato"/>
                <a:cs typeface="Lato"/>
              </a:rPr>
              <a:t>visit</a:t>
            </a:r>
            <a:r>
              <a:rPr dirty="0" sz="3200" b="1">
                <a:latin typeface="Lato"/>
                <a:cs typeface="Lato"/>
              </a:rPr>
              <a:t>	</a:t>
            </a:r>
            <a:r>
              <a:rPr dirty="0" sz="3200" spc="200" b="1">
                <a:latin typeface="Lato"/>
                <a:cs typeface="Lato"/>
              </a:rPr>
              <a:t>our</a:t>
            </a:r>
            <a:r>
              <a:rPr dirty="0" sz="3200" b="1">
                <a:latin typeface="Lato"/>
                <a:cs typeface="Lato"/>
              </a:rPr>
              <a:t>	</a:t>
            </a:r>
            <a:r>
              <a:rPr dirty="0" sz="3200" spc="285" b="1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>
              <a:lnSpc>
                <a:spcPts val="3620"/>
              </a:lnSpc>
            </a:pPr>
            <a:r>
              <a:rPr dirty="0" u="sng" sz="3200" spc="32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2024-02-15T07:34:16Z</dcterms:created>
  <dcterms:modified xsi:type="dcterms:W3CDTF">2024-02-15T07:34:16Z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2024-02-15T00:00:00Z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2024-02-15T00:00:00Z</vt:filetime>
  </property>
  <property fmtid="{D5CDD505-2E9C-101B-9397-08002B2CF9AE}" pid="5" name="Producer">
    <vt:lpwstr>3-Heights(TM) PDF Security Shell 4.8.25.2 (http://www.pdf-tools.com)</vt:lpwstr>
  </property>
</Properties>
</file>