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hyperlink" Target="https://tinyurl.com/367xmu74"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9259" b="-9259"/>
            </a:stretch>
          </a:blipFill>
        </p:spPr>
        <p:txBody>
          <a:bodyPr/>
          <a:lstStyle/>
          <a:p/>
        </p:txBody>
      </p:sp>
      <p:sp>
        <p:nvSpPr>
          <p:cNvPr id="3" name="TextBox 3"/>
          <p:cNvSpPr txBox="1"/>
          <p:nvPr/>
        </p:nvSpPr>
        <p:spPr>
          <a:xfrm>
            <a:off x="323345" y="9384679"/>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4" name="TextBox 4"/>
          <p:cNvSpPr txBox="1"/>
          <p:nvPr/>
        </p:nvSpPr>
        <p:spPr>
          <a:xfrm>
            <a:off x="323345" y="3004143"/>
            <a:ext cx="9887455" cy="3801875"/>
          </a:xfrm>
          <a:prstGeom prst="rect">
            <a:avLst/>
          </a:prstGeom>
        </p:spPr>
        <p:txBody>
          <a:bodyPr wrap="square" lIns="0" tIns="0" rIns="0" bIns="0" rtlCol="0" anchor="t">
            <a:spAutoFit/>
          </a:bodyPr>
          <a:lstStyle/>
          <a:p>
            <a:pPr>
              <a:lnSpc>
                <a:spcPts val="7349"/>
              </a:lnSpc>
            </a:pPr>
            <a:r>
              <a:rPr lang="en-US" sz="8800">
                <a:solidFill>
                  <a:srgbClr val="FFFFFF"/>
                </a:solidFill>
                <a:latin typeface="Canva Sans"/>
              </a:rPr>
              <a:t>GLOBAL </a:t>
            </a:r>
          </a:p>
          <a:p>
            <a:pPr>
              <a:lnSpc>
                <a:spcPts val="7349"/>
              </a:lnSpc>
            </a:pPr>
            <a:r>
              <a:rPr lang="en-US" sz="8800">
                <a:solidFill>
                  <a:srgbClr val="FFFFFF"/>
                </a:solidFill>
                <a:latin typeface="Canva Sans"/>
              </a:rPr>
              <a:t>FRYING PAN </a:t>
            </a:r>
          </a:p>
          <a:p>
            <a:pPr>
              <a:lnSpc>
                <a:spcPts val="7349"/>
              </a:lnSpc>
            </a:pPr>
            <a:r>
              <a:rPr lang="en-US" sz="8800">
                <a:solidFill>
                  <a:srgbClr val="FFFFFF"/>
                </a:solidFill>
                <a:latin typeface="Canva Sans"/>
              </a:rPr>
              <a:t>MARKET REPORT </a:t>
            </a:r>
          </a:p>
          <a:p>
            <a:pPr>
              <a:lnSpc>
                <a:spcPts val="7349"/>
              </a:lnSpc>
            </a:pPr>
            <a:r>
              <a:rPr lang="en-US" sz="88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518" b="0"/>
            </a:stretch>
          </a:blipFill>
        </p:spPr>
        <p:txBody>
          <a:bodyPr/>
          <a:lstStyle/>
          <a:p/>
        </p:txBody>
      </p:sp>
      <p:grpSp>
        <p:nvGrpSpPr>
          <p:cNvPr id="3" name="Group 3"/>
          <p:cNvGrpSpPr/>
          <p:nvPr/>
        </p:nvGrpSpPr>
        <p:grpSpPr>
          <a:xfrm>
            <a:off x="1028700" y="1366738"/>
            <a:ext cx="16236544" cy="7553524"/>
            <a:chExt cx="4276291" cy="1989405"/>
          </a:xfrm>
        </p:grpSpPr>
        <p:sp>
          <p:nvSpPr>
            <p:cNvPr id="4" name="Freeform 4"/>
            <p:cNvSpPr/>
            <p:nvPr/>
          </p:nvSpPr>
          <p:spPr>
            <a:xfrm>
              <a:off x="0" y="0"/>
              <a:ext cx="4276291" cy="1989406"/>
            </a:xfrm>
            <a:custGeom>
              <a:rect l="l" t="t" r="r" b="b"/>
              <a:pathLst>
                <a:path w="4276291" h="1989406">
                  <a:moveTo>
                    <a:pt x="0" y="0"/>
                  </a:moveTo>
                  <a:lnTo>
                    <a:pt x="4276291" y="0"/>
                  </a:lnTo>
                  <a:lnTo>
                    <a:pt x="4276291" y="1989406"/>
                  </a:lnTo>
                  <a:lnTo>
                    <a:pt x="0" y="1989406"/>
                  </a:lnTo>
                  <a:close/>
                </a:path>
              </a:pathLst>
            </a:custGeom>
            <a:solidFill>
              <a:srgbClr val="000000">
                <a:alpha val="69804"/>
              </a:srgbClr>
            </a:solidFill>
          </p:spPr>
          <p:txBody>
            <a:bodyPr/>
            <a:lstStyle/>
            <a:p/>
          </p:txBody>
        </p:sp>
        <p:sp>
          <p:nvSpPr>
            <p:cNvPr id="5" name="TextBox 5"/>
            <p:cNvSpPr txBox="1"/>
            <p:nvPr/>
          </p:nvSpPr>
          <p:spPr>
            <a:xfrm>
              <a:off x="0" y="-47625"/>
              <a:ext cx="4276291" cy="2037030"/>
            </a:xfrm>
            <a:prstGeom prst="rect">
              <a:avLst/>
            </a:prstGeom>
          </p:spPr>
          <p:txBody>
            <a:bodyPr lIns="50800" tIns="50800" rIns="50800" bIns="50800" rtlCol="0" anchor="ctr"/>
            <a:lstStyle/>
            <a:p>
              <a:pPr algn="ctr">
                <a:lnSpc>
                  <a:spcPts val="3500"/>
                </a:lnSpc>
              </a:pPr>
              <a:endParaRPr/>
            </a:p>
          </p:txBody>
        </p:sp>
      </p:grpSp>
      <p:sp>
        <p:nvSpPr>
          <p:cNvPr id="6" name="TextBox 6"/>
          <p:cNvSpPr txBox="1"/>
          <p:nvPr/>
        </p:nvSpPr>
        <p:spPr>
          <a:xfrm>
            <a:off x="1254060" y="2701421"/>
            <a:ext cx="15846161" cy="6146165"/>
          </a:xfrm>
          <a:prstGeom prst="rect">
            <a:avLst/>
          </a:prstGeom>
        </p:spPr>
        <p:txBody>
          <a:bodyPr lIns="0" tIns="0" rIns="0" bIns="0" rtlCol="0" anchor="t">
            <a:spAutoFit/>
          </a:bodyPr>
          <a:lstStyle/>
          <a:p>
            <a:pPr>
              <a:lnSpc>
                <a:spcPts val="4060"/>
              </a:lnSpc>
              <a:spcBef>
                <a:spcPct val="0"/>
              </a:spcBef>
            </a:pPr>
            <a:r>
              <a:rPr lang="en-US" sz="2900">
                <a:solidFill>
                  <a:srgbClr val="FFFFFF"/>
                </a:solidFill>
                <a:latin typeface="Montserrat"/>
              </a:rPr>
              <a:t>The manufacturing, distribution, and consumption of kitchenware made expressly for frying food are all included in the frying pan market. These pans usually have slanted sides and a flat bottom, which make it easier to cook a variety of foods quickly and with little oil. A wide variety of frying pans, suitable for various cooking requirements and tastes, are available in the market. These include non-stick, stainless steel, cast iron, and ceramic alternatives. Growing disposable incomes, shifting lifestyles that prioritize quick meal preparation, and the appeal of home cooking are major drivers of industry expansion. Additionally, the emergence of high-end frying pans with cutting-edge features results from technological breakthroughs. But problems like price differences and supply chain interruptions can change the dynamics of the market, forcing producers to adjust to changing customer needs and market circumstances.</a:t>
            </a:r>
          </a:p>
        </p:txBody>
      </p:sp>
      <p:sp>
        <p:nvSpPr>
          <p:cNvPr id="7" name="TextBox 7"/>
          <p:cNvSpPr txBox="1"/>
          <p:nvPr/>
        </p:nvSpPr>
        <p:spPr>
          <a:xfrm>
            <a:off x="5083068" y="1704457"/>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27587" y="0"/>
            <a:ext cx="18415588" cy="1372965"/>
            <a:chExt cx="4850196" cy="361604"/>
          </a:xfrm>
        </p:grpSpPr>
        <p:sp>
          <p:nvSpPr>
            <p:cNvPr id="4" name="Freeform 4"/>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5" name="TextBox 5"/>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430588" y="6156040"/>
            <a:ext cx="8928773" cy="3102260"/>
          </a:xfrm>
          <a:custGeom>
            <a:rect l="l" t="t" r="r" b="b"/>
            <a:pathLst>
              <a:path w="8928773" h="3102260">
                <a:moveTo>
                  <a:pt x="0" y="0"/>
                </a:moveTo>
                <a:lnTo>
                  <a:pt x="8928773" y="0"/>
                </a:lnTo>
                <a:lnTo>
                  <a:pt x="8928773" y="3102260"/>
                </a:lnTo>
                <a:lnTo>
                  <a:pt x="0" y="310226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p:txBody>
      </p:sp>
      <p:sp>
        <p:nvSpPr>
          <p:cNvPr id="7" name="TextBox 7"/>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8" name="TextBox 8"/>
          <p:cNvSpPr txBox="1"/>
          <p:nvPr/>
        </p:nvSpPr>
        <p:spPr>
          <a:xfrm>
            <a:off x="3479525" y="6872308"/>
            <a:ext cx="5405400" cy="1509529"/>
          </a:xfrm>
          <a:prstGeom prst="rect">
            <a:avLst/>
          </a:prstGeom>
        </p:spPr>
        <p:txBody>
          <a:bodyPr lIns="0" tIns="0" rIns="0" bIns="0" rtlCol="0" anchor="t">
            <a:spAutoFit/>
          </a:bodyPr>
          <a:lstStyle/>
          <a:p>
            <a:pPr algn="ctr">
              <a:lnSpc>
                <a:spcPts val="5917"/>
              </a:lnSpc>
            </a:pPr>
            <a:r>
              <a:rPr lang="en-US" sz="4226">
                <a:solidFill>
                  <a:srgbClr val="FFFFFF"/>
                </a:solidFill>
                <a:latin typeface="Poppins"/>
              </a:rPr>
              <a:t>CAGR</a:t>
            </a:r>
          </a:p>
          <a:p>
            <a:pPr algn="ctr">
              <a:lnSpc>
                <a:spcPts val="5917"/>
              </a:lnSpc>
              <a:spcBef>
                <a:spcPct val="0"/>
              </a:spcBef>
            </a:pPr>
            <a:r>
              <a:rPr lang="en-US" sz="4226">
                <a:solidFill>
                  <a:srgbClr val="FFFFFF"/>
                </a:solidFill>
                <a:latin typeface="Poppins"/>
              </a:rPr>
              <a:t>3.40% </a:t>
            </a:r>
          </a:p>
        </p:txBody>
      </p:sp>
      <p:sp>
        <p:nvSpPr>
          <p:cNvPr id="9" name="TextBox 9"/>
          <p:cNvSpPr txBox="1"/>
          <p:nvPr/>
        </p:nvSpPr>
        <p:spPr>
          <a:xfrm>
            <a:off x="1196489" y="7186633"/>
            <a:ext cx="1578372" cy="1319470"/>
          </a:xfrm>
          <a:prstGeom prst="rect">
            <a:avLst/>
          </a:prstGeom>
        </p:spPr>
        <p:txBody>
          <a:bodyPr lIns="0" tIns="0" rIns="0" bIns="0" rtlCol="0" anchor="t">
            <a:spAutoFit/>
          </a:bodyPr>
          <a:lstStyle/>
          <a:p>
            <a:pPr algn="ctr">
              <a:lnSpc>
                <a:spcPts val="3160"/>
              </a:lnSpc>
            </a:pPr>
            <a:r>
              <a:rPr lang="en-US" sz="4647">
                <a:solidFill>
                  <a:srgbClr val="FFFFFF"/>
                </a:solidFill>
                <a:latin typeface="Poppins Bold"/>
              </a:rPr>
              <a:t>2024- 2031</a:t>
            </a:r>
          </a:p>
        </p:txBody>
      </p:sp>
      <p:sp>
        <p:nvSpPr>
          <p:cNvPr id="10" name="Freeform 10"/>
          <p:cNvSpPr/>
          <p:nvPr/>
        </p:nvSpPr>
        <p:spPr>
          <a:xfrm>
            <a:off x="430588" y="3053780"/>
            <a:ext cx="8928773" cy="3102260"/>
          </a:xfrm>
          <a:custGeom>
            <a:rect l="l" t="t" r="r" b="b"/>
            <a:pathLst>
              <a:path w="8928773" h="3102260">
                <a:moveTo>
                  <a:pt x="0" y="0"/>
                </a:moveTo>
                <a:lnTo>
                  <a:pt x="8928773" y="0"/>
                </a:lnTo>
                <a:lnTo>
                  <a:pt x="8928773" y="3102260"/>
                </a:lnTo>
                <a:lnTo>
                  <a:pt x="0" y="310226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p:txBody>
      </p:sp>
      <p:sp>
        <p:nvSpPr>
          <p:cNvPr id="11" name="TextBox 11"/>
          <p:cNvSpPr txBox="1"/>
          <p:nvPr/>
        </p:nvSpPr>
        <p:spPr>
          <a:xfrm>
            <a:off x="3479525" y="3770048"/>
            <a:ext cx="5405400" cy="1509529"/>
          </a:xfrm>
          <a:prstGeom prst="rect">
            <a:avLst/>
          </a:prstGeom>
        </p:spPr>
        <p:txBody>
          <a:bodyPr lIns="0" tIns="0" rIns="0" bIns="0" rtlCol="0" anchor="t">
            <a:spAutoFit/>
          </a:bodyPr>
          <a:lstStyle/>
          <a:p>
            <a:pPr algn="ctr">
              <a:lnSpc>
                <a:spcPts val="5917"/>
              </a:lnSpc>
            </a:pPr>
            <a:r>
              <a:rPr lang="en-US" sz="4226">
                <a:solidFill>
                  <a:srgbClr val="FFFFFF"/>
                </a:solidFill>
                <a:latin typeface="Poppins"/>
              </a:rPr>
              <a:t>MARKET SIZE</a:t>
            </a:r>
          </a:p>
          <a:p>
            <a:pPr algn="ctr">
              <a:lnSpc>
                <a:spcPts val="5917"/>
              </a:lnSpc>
              <a:spcBef>
                <a:spcPct val="0"/>
              </a:spcBef>
            </a:pPr>
            <a:r>
              <a:rPr lang="en-US" sz="4226">
                <a:solidFill>
                  <a:srgbClr val="FFFFFF"/>
                </a:solidFill>
                <a:latin typeface="Poppins"/>
              </a:rPr>
              <a:t>USD 1851.2 million</a:t>
            </a:r>
          </a:p>
        </p:txBody>
      </p:sp>
      <p:sp>
        <p:nvSpPr>
          <p:cNvPr id="12" name="TextBox 12"/>
          <p:cNvSpPr txBox="1"/>
          <p:nvPr/>
        </p:nvSpPr>
        <p:spPr>
          <a:xfrm>
            <a:off x="1196489" y="4084373"/>
            <a:ext cx="1578372" cy="1319470"/>
          </a:xfrm>
          <a:prstGeom prst="rect">
            <a:avLst/>
          </a:prstGeom>
        </p:spPr>
        <p:txBody>
          <a:bodyPr lIns="0" tIns="0" rIns="0" bIns="0" rtlCol="0" anchor="t">
            <a:spAutoFit/>
          </a:bodyPr>
          <a:lstStyle/>
          <a:p>
            <a:pPr algn="ctr">
              <a:lnSpc>
                <a:spcPts val="3160"/>
              </a:lnSpc>
            </a:pPr>
            <a:r>
              <a:rPr lang="en-US" sz="4647">
                <a:solidFill>
                  <a:srgbClr val="FFFFFF"/>
                </a:solidFill>
                <a:latin typeface="Poppins Bold"/>
              </a:rPr>
              <a:t>2024- 2031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9277" b="-9277"/>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1712399" y="1673123"/>
            <a:ext cx="6685999" cy="2439845"/>
            <a:chExt cx="10892553" cy="3974895"/>
          </a:xfrm>
        </p:grpSpPr>
        <p:sp>
          <p:nvSpPr>
            <p:cNvPr id="7" name="Freeform 7"/>
            <p:cNvSpPr/>
            <p:nvPr/>
          </p:nvSpPr>
          <p:spPr>
            <a:xfrm>
              <a:off x="0" y="0"/>
              <a:ext cx="10892553" cy="3974895"/>
            </a:xfrm>
            <a:custGeom>
              <a:rect l="l" t="t" r="r" b="b"/>
              <a:pathLst>
                <a:path w="10892553" h="3974895">
                  <a:moveTo>
                    <a:pt x="10768092" y="3974895"/>
                  </a:moveTo>
                  <a:lnTo>
                    <a:pt x="124460" y="3974895"/>
                  </a:lnTo>
                  <a:cubicBezTo>
                    <a:pt x="55880" y="3974895"/>
                    <a:pt x="0" y="3919015"/>
                    <a:pt x="0" y="3850435"/>
                  </a:cubicBezTo>
                  <a:lnTo>
                    <a:pt x="0" y="124460"/>
                  </a:lnTo>
                  <a:cubicBezTo>
                    <a:pt x="0" y="55880"/>
                    <a:pt x="55880" y="0"/>
                    <a:pt x="124460" y="0"/>
                  </a:cubicBezTo>
                  <a:lnTo>
                    <a:pt x="10768093" y="0"/>
                  </a:lnTo>
                  <a:cubicBezTo>
                    <a:pt x="10836673" y="0"/>
                    <a:pt x="10892553" y="55880"/>
                    <a:pt x="10892553" y="124460"/>
                  </a:cubicBezTo>
                  <a:lnTo>
                    <a:pt x="10892553" y="3850435"/>
                  </a:lnTo>
                  <a:cubicBezTo>
                    <a:pt x="10892553" y="3919015"/>
                    <a:pt x="10836673" y="3974895"/>
                    <a:pt x="10768093" y="3974895"/>
                  </a:cubicBezTo>
                  <a:close/>
                </a:path>
              </a:pathLst>
            </a:custGeom>
            <a:solidFill>
              <a:srgbClr val="1E3048"/>
            </a:solidFill>
          </p:spPr>
          <p:txBody>
            <a:bodyPr/>
            <a:lstStyle/>
            <a:p/>
          </p:txBody>
        </p:sp>
      </p:grpSp>
      <p:grpSp>
        <p:nvGrpSpPr>
          <p:cNvPr id="8" name="Group 8"/>
          <p:cNvGrpSpPr/>
          <p:nvPr/>
        </p:nvGrpSpPr>
        <p:grpSpPr>
          <a:xfrm rot="5400000">
            <a:off x="1030657" y="1580012"/>
            <a:ext cx="631369" cy="2692684"/>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0" name="TextBox 10"/>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1" name="TextBox 11"/>
          <p:cNvSpPr txBox="1"/>
          <p:nvPr/>
        </p:nvSpPr>
        <p:spPr>
          <a:xfrm>
            <a:off x="2695910" y="1875490"/>
            <a:ext cx="5400369" cy="1949647"/>
          </a:xfrm>
          <a:prstGeom prst="rect">
            <a:avLst/>
          </a:prstGeom>
        </p:spPr>
        <p:txBody>
          <a:bodyPr lIns="0" tIns="0" rIns="0" bIns="0" rtlCol="0" anchor="t">
            <a:spAutoFit/>
          </a:bodyPr>
          <a:lstStyle/>
          <a:p>
            <a:pPr marL="598957" lvl="1" indent="-299479">
              <a:lnSpc>
                <a:spcPts val="3883"/>
              </a:lnSpc>
              <a:buFont typeface="Arial"/>
              <a:buChar char="•"/>
            </a:pPr>
            <a:r>
              <a:rPr lang="en-US" sz="2774">
                <a:solidFill>
                  <a:srgbClr val="FFFFFF"/>
                </a:solidFill>
                <a:latin typeface="Montserrat"/>
              </a:rPr>
              <a:t>Stainless Steel</a:t>
            </a:r>
          </a:p>
          <a:p>
            <a:pPr marL="598957" lvl="1" indent="-299479">
              <a:lnSpc>
                <a:spcPts val="3883"/>
              </a:lnSpc>
              <a:buFont typeface="Arial"/>
              <a:buChar char="•"/>
            </a:pPr>
            <a:r>
              <a:rPr lang="en-US" sz="2774">
                <a:solidFill>
                  <a:srgbClr val="FFFFFF"/>
                </a:solidFill>
                <a:latin typeface="Montserrat"/>
              </a:rPr>
              <a:t>Carbon Steel</a:t>
            </a:r>
          </a:p>
          <a:p>
            <a:pPr marL="598957" lvl="1" indent="-299479">
              <a:lnSpc>
                <a:spcPts val="3883"/>
              </a:lnSpc>
              <a:buFont typeface="Arial"/>
              <a:buChar char="•"/>
            </a:pPr>
            <a:r>
              <a:rPr lang="en-US" sz="2774">
                <a:solidFill>
                  <a:srgbClr val="FFFFFF"/>
                </a:solidFill>
                <a:latin typeface="Montserrat"/>
              </a:rPr>
              <a:t>Cast Iron</a:t>
            </a:r>
          </a:p>
          <a:p>
            <a:pPr marL="598957" lvl="1" indent="-299479">
              <a:lnSpc>
                <a:spcPts val="3883"/>
              </a:lnSpc>
              <a:buFont typeface="Arial"/>
              <a:buChar char="•"/>
            </a:pPr>
            <a:r>
              <a:rPr lang="en-US" sz="2774">
                <a:solidFill>
                  <a:srgbClr val="FFFFFF"/>
                </a:solidFill>
                <a:latin typeface="Montserrat"/>
              </a:rPr>
              <a:t>Polytera Flourethylene</a:t>
            </a:r>
          </a:p>
        </p:txBody>
      </p:sp>
      <p:sp>
        <p:nvSpPr>
          <p:cNvPr id="12" name="TextBox 12"/>
          <p:cNvSpPr txBox="1"/>
          <p:nvPr/>
        </p:nvSpPr>
        <p:spPr>
          <a:xfrm>
            <a:off x="195155" y="2803903"/>
            <a:ext cx="2310255" cy="283002"/>
          </a:xfrm>
          <a:prstGeom prst="rect">
            <a:avLst/>
          </a:prstGeom>
        </p:spPr>
        <p:txBody>
          <a:bodyPr lIns="0" tIns="0" rIns="0" bIns="0" rtlCol="0" anchor="t">
            <a:spAutoFit/>
          </a:bodyPr>
          <a:lstStyle/>
          <a:p>
            <a:pPr algn="ctr">
              <a:lnSpc>
                <a:spcPts val="2164"/>
              </a:lnSpc>
            </a:pPr>
            <a:r>
              <a:rPr lang="en-US" sz="2142">
                <a:solidFill>
                  <a:srgbClr val="43B4BE"/>
                </a:solidFill>
                <a:latin typeface="Montserrat Classic"/>
              </a:rPr>
              <a:t>Type Segment </a:t>
            </a:r>
          </a:p>
        </p:txBody>
      </p:sp>
      <p:grpSp>
        <p:nvGrpSpPr>
          <p:cNvPr id="13" name="Group 13"/>
          <p:cNvGrpSpPr/>
          <p:nvPr/>
        </p:nvGrpSpPr>
        <p:grpSpPr>
          <a:xfrm>
            <a:off x="1712399" y="4450309"/>
            <a:ext cx="6685999" cy="2439845"/>
            <a:chExt cx="10892553" cy="3974895"/>
          </a:xfrm>
        </p:grpSpPr>
        <p:sp>
          <p:nvSpPr>
            <p:cNvPr id="14" name="Freeform 14"/>
            <p:cNvSpPr/>
            <p:nvPr/>
          </p:nvSpPr>
          <p:spPr>
            <a:xfrm>
              <a:off x="0" y="0"/>
              <a:ext cx="10892553" cy="3974895"/>
            </a:xfrm>
            <a:custGeom>
              <a:rect l="l" t="t" r="r" b="b"/>
              <a:pathLst>
                <a:path w="10892553" h="3974895">
                  <a:moveTo>
                    <a:pt x="10768092" y="3974895"/>
                  </a:moveTo>
                  <a:lnTo>
                    <a:pt x="124460" y="3974895"/>
                  </a:lnTo>
                  <a:cubicBezTo>
                    <a:pt x="55880" y="3974895"/>
                    <a:pt x="0" y="3919015"/>
                    <a:pt x="0" y="3850435"/>
                  </a:cubicBezTo>
                  <a:lnTo>
                    <a:pt x="0" y="124460"/>
                  </a:lnTo>
                  <a:cubicBezTo>
                    <a:pt x="0" y="55880"/>
                    <a:pt x="55880" y="0"/>
                    <a:pt x="124460" y="0"/>
                  </a:cubicBezTo>
                  <a:lnTo>
                    <a:pt x="10768093" y="0"/>
                  </a:lnTo>
                  <a:cubicBezTo>
                    <a:pt x="10836673" y="0"/>
                    <a:pt x="10892553" y="55880"/>
                    <a:pt x="10892553" y="124460"/>
                  </a:cubicBezTo>
                  <a:lnTo>
                    <a:pt x="10892553" y="3850435"/>
                  </a:lnTo>
                  <a:cubicBezTo>
                    <a:pt x="10892553" y="3919015"/>
                    <a:pt x="10836673" y="3974895"/>
                    <a:pt x="10768093" y="3974895"/>
                  </a:cubicBezTo>
                  <a:close/>
                </a:path>
              </a:pathLst>
            </a:custGeom>
            <a:solidFill>
              <a:srgbClr val="7B5223"/>
            </a:solidFill>
          </p:spPr>
          <p:txBody>
            <a:bodyPr/>
            <a:lstStyle/>
            <a:p/>
          </p:txBody>
        </p:sp>
      </p:grpSp>
      <p:grpSp>
        <p:nvGrpSpPr>
          <p:cNvPr id="15" name="Group 15"/>
          <p:cNvGrpSpPr/>
          <p:nvPr/>
        </p:nvGrpSpPr>
        <p:grpSpPr>
          <a:xfrm rot="5400000">
            <a:off x="1030657" y="4357199"/>
            <a:ext cx="631369" cy="2692684"/>
            <a:chExt cx="3130550" cy="13351270"/>
          </a:xfrm>
        </p:grpSpPr>
        <p:sp>
          <p:nvSpPr>
            <p:cNvPr id="16" name="Freeform 16"/>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7" name="TextBox 17"/>
          <p:cNvSpPr txBox="1"/>
          <p:nvPr/>
        </p:nvSpPr>
        <p:spPr>
          <a:xfrm>
            <a:off x="3120118" y="4912203"/>
            <a:ext cx="4551953" cy="1458907"/>
          </a:xfrm>
          <a:prstGeom prst="rect">
            <a:avLst/>
          </a:prstGeom>
        </p:spPr>
        <p:txBody>
          <a:bodyPr lIns="0" tIns="0" rIns="0" bIns="0" rtlCol="0" anchor="t">
            <a:spAutoFit/>
          </a:bodyPr>
          <a:lstStyle/>
          <a:p>
            <a:pPr marL="598957" lvl="1" indent="-299479">
              <a:lnSpc>
                <a:spcPts val="3883"/>
              </a:lnSpc>
              <a:buFont typeface="Arial"/>
              <a:buChar char="•"/>
            </a:pPr>
            <a:r>
              <a:rPr lang="en-US" sz="2774">
                <a:solidFill>
                  <a:srgbClr val="FFFFFF"/>
                </a:solidFill>
                <a:latin typeface="Montserrat"/>
              </a:rPr>
              <a:t>Fry</a:t>
            </a:r>
          </a:p>
          <a:p>
            <a:pPr marL="598957" lvl="1" indent="-299479">
              <a:lnSpc>
                <a:spcPts val="3883"/>
              </a:lnSpc>
              <a:buFont typeface="Arial"/>
              <a:buChar char="•"/>
            </a:pPr>
            <a:r>
              <a:rPr lang="en-US" sz="2774">
                <a:solidFill>
                  <a:srgbClr val="FFFFFF"/>
                </a:solidFill>
                <a:latin typeface="Montserrat"/>
              </a:rPr>
              <a:t>Steam</a:t>
            </a:r>
          </a:p>
          <a:p>
            <a:pPr marL="598957" lvl="1" indent="-299479">
              <a:lnSpc>
                <a:spcPts val="3883"/>
              </a:lnSpc>
              <a:buFont typeface="Arial"/>
              <a:buChar char="•"/>
            </a:pPr>
            <a:r>
              <a:rPr lang="en-US" sz="2774">
                <a:solidFill>
                  <a:srgbClr val="FFFFFF"/>
                </a:solidFill>
                <a:latin typeface="Montserrat"/>
              </a:rPr>
              <a:t>Others</a:t>
            </a:r>
          </a:p>
        </p:txBody>
      </p:sp>
      <p:sp>
        <p:nvSpPr>
          <p:cNvPr id="18" name="TextBox 18"/>
          <p:cNvSpPr txBox="1"/>
          <p:nvPr/>
        </p:nvSpPr>
        <p:spPr>
          <a:xfrm>
            <a:off x="191214" y="5446390"/>
            <a:ext cx="2310255" cy="552402"/>
          </a:xfrm>
          <a:prstGeom prst="rect">
            <a:avLst/>
          </a:prstGeom>
        </p:spPr>
        <p:txBody>
          <a:bodyPr lIns="0" tIns="0" rIns="0" bIns="0" rtlCol="0" anchor="t">
            <a:spAutoFit/>
          </a:bodyPr>
          <a:lstStyle/>
          <a:p>
            <a:pPr algn="ctr">
              <a:lnSpc>
                <a:spcPts val="2164"/>
              </a:lnSpc>
            </a:pPr>
            <a:r>
              <a:rPr lang="en-US" sz="2142">
                <a:solidFill>
                  <a:srgbClr val="43B4BE"/>
                </a:solidFill>
                <a:latin typeface="Montserrat Classic"/>
              </a:rPr>
              <a:t>Application Segment</a:t>
            </a:r>
          </a:p>
        </p:txBody>
      </p:sp>
      <p:grpSp>
        <p:nvGrpSpPr>
          <p:cNvPr id="19" name="Group 19"/>
          <p:cNvGrpSpPr/>
          <p:nvPr/>
        </p:nvGrpSpPr>
        <p:grpSpPr>
          <a:xfrm>
            <a:off x="1712399" y="7227495"/>
            <a:ext cx="6685999" cy="2439845"/>
            <a:chExt cx="10892553" cy="3974895"/>
          </a:xfrm>
        </p:grpSpPr>
        <p:sp>
          <p:nvSpPr>
            <p:cNvPr id="20" name="Freeform 20"/>
            <p:cNvSpPr/>
            <p:nvPr/>
          </p:nvSpPr>
          <p:spPr>
            <a:xfrm>
              <a:off x="0" y="0"/>
              <a:ext cx="10892553" cy="3974895"/>
            </a:xfrm>
            <a:custGeom>
              <a:rect l="l" t="t" r="r" b="b"/>
              <a:pathLst>
                <a:path w="10892553" h="3974895">
                  <a:moveTo>
                    <a:pt x="10768092" y="3974895"/>
                  </a:moveTo>
                  <a:lnTo>
                    <a:pt x="124460" y="3974895"/>
                  </a:lnTo>
                  <a:cubicBezTo>
                    <a:pt x="55880" y="3974895"/>
                    <a:pt x="0" y="3919015"/>
                    <a:pt x="0" y="3850435"/>
                  </a:cubicBezTo>
                  <a:lnTo>
                    <a:pt x="0" y="124460"/>
                  </a:lnTo>
                  <a:cubicBezTo>
                    <a:pt x="0" y="55880"/>
                    <a:pt x="55880" y="0"/>
                    <a:pt x="124460" y="0"/>
                  </a:cubicBezTo>
                  <a:lnTo>
                    <a:pt x="10768093" y="0"/>
                  </a:lnTo>
                  <a:cubicBezTo>
                    <a:pt x="10836673" y="0"/>
                    <a:pt x="10892553" y="55880"/>
                    <a:pt x="10892553" y="124460"/>
                  </a:cubicBezTo>
                  <a:lnTo>
                    <a:pt x="10892553" y="3850435"/>
                  </a:lnTo>
                  <a:cubicBezTo>
                    <a:pt x="10892553" y="3919015"/>
                    <a:pt x="10836673" y="3974895"/>
                    <a:pt x="10768093" y="3974895"/>
                  </a:cubicBezTo>
                  <a:close/>
                </a:path>
              </a:pathLst>
            </a:custGeom>
            <a:solidFill>
              <a:srgbClr val="939189"/>
            </a:solidFill>
          </p:spPr>
          <p:txBody>
            <a:bodyPr/>
            <a:lstStyle/>
            <a:p/>
          </p:txBody>
        </p:sp>
      </p:grpSp>
      <p:grpSp>
        <p:nvGrpSpPr>
          <p:cNvPr id="21" name="Group 21"/>
          <p:cNvGrpSpPr/>
          <p:nvPr/>
        </p:nvGrpSpPr>
        <p:grpSpPr>
          <a:xfrm rot="5400000">
            <a:off x="1030657" y="7134385"/>
            <a:ext cx="631369" cy="2692684"/>
            <a:chExt cx="3130550" cy="13351270"/>
          </a:xfrm>
        </p:grpSpPr>
        <p:sp>
          <p:nvSpPr>
            <p:cNvPr id="22" name="Freeform 22"/>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3" name="TextBox 23"/>
          <p:cNvSpPr txBox="1"/>
          <p:nvPr/>
        </p:nvSpPr>
        <p:spPr>
          <a:xfrm>
            <a:off x="2779421" y="7807812"/>
            <a:ext cx="4551953" cy="968166"/>
          </a:xfrm>
          <a:prstGeom prst="rect">
            <a:avLst/>
          </a:prstGeom>
        </p:spPr>
        <p:txBody>
          <a:bodyPr lIns="0" tIns="0" rIns="0" bIns="0" rtlCol="0" anchor="t">
            <a:spAutoFit/>
          </a:bodyPr>
          <a:lstStyle/>
          <a:p>
            <a:pPr marL="598957" lvl="1" indent="-299479">
              <a:lnSpc>
                <a:spcPts val="3883"/>
              </a:lnSpc>
              <a:buFont typeface="Arial"/>
              <a:buChar char="•"/>
            </a:pPr>
            <a:r>
              <a:rPr lang="en-US" sz="2774">
                <a:solidFill>
                  <a:srgbClr val="FFFFFF"/>
                </a:solidFill>
                <a:latin typeface="Montserrat"/>
              </a:rPr>
              <a:t>Fixed</a:t>
            </a:r>
          </a:p>
          <a:p>
            <a:pPr marL="598957" lvl="1" indent="-299479">
              <a:lnSpc>
                <a:spcPts val="3883"/>
              </a:lnSpc>
              <a:buFont typeface="Arial"/>
              <a:buChar char="•"/>
            </a:pPr>
            <a:r>
              <a:rPr lang="en-US" sz="2774">
                <a:solidFill>
                  <a:srgbClr val="FFFFFF"/>
                </a:solidFill>
                <a:latin typeface="Montserrat"/>
              </a:rPr>
              <a:t>Detachable</a:t>
            </a:r>
          </a:p>
        </p:txBody>
      </p:sp>
      <p:sp>
        <p:nvSpPr>
          <p:cNvPr id="24" name="TextBox 24"/>
          <p:cNvSpPr txBox="1"/>
          <p:nvPr/>
        </p:nvSpPr>
        <p:spPr>
          <a:xfrm>
            <a:off x="191214" y="8223576"/>
            <a:ext cx="2310255" cy="552402"/>
          </a:xfrm>
          <a:prstGeom prst="rect">
            <a:avLst/>
          </a:prstGeom>
        </p:spPr>
        <p:txBody>
          <a:bodyPr lIns="0" tIns="0" rIns="0" bIns="0" rtlCol="0" anchor="t">
            <a:spAutoFit/>
          </a:bodyPr>
          <a:lstStyle/>
          <a:p>
            <a:pPr algn="ctr">
              <a:lnSpc>
                <a:spcPts val="2164"/>
              </a:lnSpc>
            </a:pPr>
            <a:r>
              <a:rPr lang="en-US" sz="2142">
                <a:solidFill>
                  <a:srgbClr val="43B4BE"/>
                </a:solidFill>
                <a:latin typeface="Montserrat Classic"/>
              </a:rPr>
              <a:t>Handle Type Segment </a:t>
            </a:r>
          </a:p>
        </p:txBody>
      </p:sp>
      <p:grpSp>
        <p:nvGrpSpPr>
          <p:cNvPr id="25" name="Group 25"/>
          <p:cNvGrpSpPr/>
          <p:nvPr/>
        </p:nvGrpSpPr>
        <p:grpSpPr>
          <a:xfrm>
            <a:off x="11602001" y="1658966"/>
            <a:ext cx="6685999" cy="2439845"/>
            <a:chExt cx="10892553" cy="3974895"/>
          </a:xfrm>
        </p:grpSpPr>
        <p:sp>
          <p:nvSpPr>
            <p:cNvPr id="26" name="Freeform 26"/>
            <p:cNvSpPr/>
            <p:nvPr/>
          </p:nvSpPr>
          <p:spPr>
            <a:xfrm>
              <a:off x="0" y="0"/>
              <a:ext cx="10892553" cy="3974895"/>
            </a:xfrm>
            <a:custGeom>
              <a:rect l="l" t="t" r="r" b="b"/>
              <a:pathLst>
                <a:path w="10892553" h="3974895">
                  <a:moveTo>
                    <a:pt x="10768092" y="3974895"/>
                  </a:moveTo>
                  <a:lnTo>
                    <a:pt x="124460" y="3974895"/>
                  </a:lnTo>
                  <a:cubicBezTo>
                    <a:pt x="55880" y="3974895"/>
                    <a:pt x="0" y="3919015"/>
                    <a:pt x="0" y="3850435"/>
                  </a:cubicBezTo>
                  <a:lnTo>
                    <a:pt x="0" y="124460"/>
                  </a:lnTo>
                  <a:cubicBezTo>
                    <a:pt x="0" y="55880"/>
                    <a:pt x="55880" y="0"/>
                    <a:pt x="124460" y="0"/>
                  </a:cubicBezTo>
                  <a:lnTo>
                    <a:pt x="10768093" y="0"/>
                  </a:lnTo>
                  <a:cubicBezTo>
                    <a:pt x="10836673" y="0"/>
                    <a:pt x="10892553" y="55880"/>
                    <a:pt x="10892553" y="124460"/>
                  </a:cubicBezTo>
                  <a:lnTo>
                    <a:pt x="10892553" y="3850435"/>
                  </a:lnTo>
                  <a:cubicBezTo>
                    <a:pt x="10892553" y="3919015"/>
                    <a:pt x="10836673" y="3974895"/>
                    <a:pt x="10768093" y="3974895"/>
                  </a:cubicBezTo>
                  <a:close/>
                </a:path>
              </a:pathLst>
            </a:custGeom>
            <a:solidFill>
              <a:srgbClr val="246FA5"/>
            </a:solidFill>
          </p:spPr>
          <p:txBody>
            <a:bodyPr/>
            <a:lstStyle/>
            <a:p/>
          </p:txBody>
        </p:sp>
      </p:grpSp>
      <p:grpSp>
        <p:nvGrpSpPr>
          <p:cNvPr id="27" name="Group 27"/>
          <p:cNvGrpSpPr/>
          <p:nvPr/>
        </p:nvGrpSpPr>
        <p:grpSpPr>
          <a:xfrm rot="5400000">
            <a:off x="10920260" y="1565856"/>
            <a:ext cx="631369" cy="2692684"/>
            <a:chExt cx="3130550" cy="13351270"/>
          </a:xfrm>
        </p:grpSpPr>
        <p:sp>
          <p:nvSpPr>
            <p:cNvPr id="28" name="Freeform 28"/>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9" name="TextBox 29"/>
          <p:cNvSpPr txBox="1"/>
          <p:nvPr/>
        </p:nvSpPr>
        <p:spPr>
          <a:xfrm>
            <a:off x="12983207" y="2259717"/>
            <a:ext cx="4551953" cy="968166"/>
          </a:xfrm>
          <a:prstGeom prst="rect">
            <a:avLst/>
          </a:prstGeom>
        </p:spPr>
        <p:txBody>
          <a:bodyPr lIns="0" tIns="0" rIns="0" bIns="0" rtlCol="0" anchor="t">
            <a:spAutoFit/>
          </a:bodyPr>
          <a:lstStyle/>
          <a:p>
            <a:pPr marL="598957" lvl="1" indent="-299479">
              <a:lnSpc>
                <a:spcPts val="3883"/>
              </a:lnSpc>
              <a:buFont typeface="Arial"/>
              <a:buChar char="•"/>
            </a:pPr>
            <a:r>
              <a:rPr lang="en-US" sz="2774">
                <a:solidFill>
                  <a:srgbClr val="FFFFFF"/>
                </a:solidFill>
                <a:latin typeface="Montserrat"/>
              </a:rPr>
              <a:t>Residential</a:t>
            </a:r>
          </a:p>
          <a:p>
            <a:pPr marL="598957" lvl="1" indent="-299479">
              <a:lnSpc>
                <a:spcPts val="3883"/>
              </a:lnSpc>
              <a:buFont typeface="Arial"/>
              <a:buChar char="•"/>
            </a:pPr>
            <a:r>
              <a:rPr lang="en-US" sz="2774">
                <a:solidFill>
                  <a:srgbClr val="FFFFFF"/>
                </a:solidFill>
                <a:latin typeface="Montserrat"/>
              </a:rPr>
              <a:t>Commercial</a:t>
            </a:r>
          </a:p>
        </p:txBody>
      </p:sp>
      <p:sp>
        <p:nvSpPr>
          <p:cNvPr id="30" name="TextBox 30"/>
          <p:cNvSpPr txBox="1"/>
          <p:nvPr/>
        </p:nvSpPr>
        <p:spPr>
          <a:xfrm>
            <a:off x="10080817" y="2655047"/>
            <a:ext cx="2310255" cy="552402"/>
          </a:xfrm>
          <a:prstGeom prst="rect">
            <a:avLst/>
          </a:prstGeom>
        </p:spPr>
        <p:txBody>
          <a:bodyPr lIns="0" tIns="0" rIns="0" bIns="0" rtlCol="0" anchor="t">
            <a:spAutoFit/>
          </a:bodyPr>
          <a:lstStyle/>
          <a:p>
            <a:pPr algn="ctr">
              <a:lnSpc>
                <a:spcPts val="2164"/>
              </a:lnSpc>
            </a:pPr>
            <a:r>
              <a:rPr lang="en-US" sz="2142">
                <a:solidFill>
                  <a:srgbClr val="43B4BE"/>
                </a:solidFill>
                <a:latin typeface="Montserrat Classic"/>
              </a:rPr>
              <a:t>End-User Segment </a:t>
            </a:r>
          </a:p>
        </p:txBody>
      </p:sp>
      <p:grpSp>
        <p:nvGrpSpPr>
          <p:cNvPr id="31" name="Group 31"/>
          <p:cNvGrpSpPr/>
          <p:nvPr/>
        </p:nvGrpSpPr>
        <p:grpSpPr>
          <a:xfrm>
            <a:off x="11602001" y="4436153"/>
            <a:ext cx="6685999" cy="2439845"/>
            <a:chExt cx="10892553" cy="3974895"/>
          </a:xfrm>
        </p:grpSpPr>
        <p:sp>
          <p:nvSpPr>
            <p:cNvPr id="32" name="Freeform 32"/>
            <p:cNvSpPr/>
            <p:nvPr/>
          </p:nvSpPr>
          <p:spPr>
            <a:xfrm>
              <a:off x="0" y="0"/>
              <a:ext cx="10892553" cy="3974895"/>
            </a:xfrm>
            <a:custGeom>
              <a:rect l="l" t="t" r="r" b="b"/>
              <a:pathLst>
                <a:path w="10892553" h="3974895">
                  <a:moveTo>
                    <a:pt x="10768092" y="3974895"/>
                  </a:moveTo>
                  <a:lnTo>
                    <a:pt x="124460" y="3974895"/>
                  </a:lnTo>
                  <a:cubicBezTo>
                    <a:pt x="55880" y="3974895"/>
                    <a:pt x="0" y="3919015"/>
                    <a:pt x="0" y="3850435"/>
                  </a:cubicBezTo>
                  <a:lnTo>
                    <a:pt x="0" y="124460"/>
                  </a:lnTo>
                  <a:cubicBezTo>
                    <a:pt x="0" y="55880"/>
                    <a:pt x="55880" y="0"/>
                    <a:pt x="124460" y="0"/>
                  </a:cubicBezTo>
                  <a:lnTo>
                    <a:pt x="10768093" y="0"/>
                  </a:lnTo>
                  <a:cubicBezTo>
                    <a:pt x="10836673" y="0"/>
                    <a:pt x="10892553" y="55880"/>
                    <a:pt x="10892553" y="124460"/>
                  </a:cubicBezTo>
                  <a:lnTo>
                    <a:pt x="10892553" y="3850435"/>
                  </a:lnTo>
                  <a:cubicBezTo>
                    <a:pt x="10892553" y="3919015"/>
                    <a:pt x="10836673" y="3974895"/>
                    <a:pt x="10768093" y="3974895"/>
                  </a:cubicBezTo>
                  <a:close/>
                </a:path>
              </a:pathLst>
            </a:custGeom>
            <a:solidFill>
              <a:srgbClr val="303031"/>
            </a:solidFill>
          </p:spPr>
          <p:txBody>
            <a:bodyPr/>
            <a:lstStyle/>
            <a:p/>
          </p:txBody>
        </p:sp>
      </p:grpSp>
      <p:grpSp>
        <p:nvGrpSpPr>
          <p:cNvPr id="33" name="Group 33"/>
          <p:cNvGrpSpPr/>
          <p:nvPr/>
        </p:nvGrpSpPr>
        <p:grpSpPr>
          <a:xfrm rot="5400000">
            <a:off x="10920260" y="4343042"/>
            <a:ext cx="631369" cy="2692684"/>
            <a:chExt cx="3130550" cy="13351270"/>
          </a:xfrm>
        </p:grpSpPr>
        <p:sp>
          <p:nvSpPr>
            <p:cNvPr id="34" name="Freeform 34"/>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35" name="TextBox 35"/>
          <p:cNvSpPr txBox="1"/>
          <p:nvPr/>
        </p:nvSpPr>
        <p:spPr>
          <a:xfrm>
            <a:off x="13201411" y="4898047"/>
            <a:ext cx="4551953" cy="1458907"/>
          </a:xfrm>
          <a:prstGeom prst="rect">
            <a:avLst/>
          </a:prstGeom>
        </p:spPr>
        <p:txBody>
          <a:bodyPr lIns="0" tIns="0" rIns="0" bIns="0" rtlCol="0" anchor="t">
            <a:spAutoFit/>
          </a:bodyPr>
          <a:lstStyle/>
          <a:p>
            <a:pPr marL="598957" lvl="1" indent="-299479">
              <a:lnSpc>
                <a:spcPts val="3883"/>
              </a:lnSpc>
              <a:buFont typeface="Arial"/>
              <a:buChar char="•"/>
            </a:pPr>
            <a:r>
              <a:rPr lang="en-US" sz="2774">
                <a:solidFill>
                  <a:srgbClr val="FFFFFF"/>
                </a:solidFill>
                <a:latin typeface="Montserrat"/>
              </a:rPr>
              <a:t>Pressed</a:t>
            </a:r>
          </a:p>
          <a:p>
            <a:pPr marL="598957" lvl="1" indent="-299479">
              <a:lnSpc>
                <a:spcPts val="3883"/>
              </a:lnSpc>
              <a:buFont typeface="Arial"/>
              <a:buChar char="•"/>
            </a:pPr>
            <a:r>
              <a:rPr lang="en-US" sz="2774">
                <a:solidFill>
                  <a:srgbClr val="FFFFFF"/>
                </a:solidFill>
                <a:latin typeface="Montserrat"/>
              </a:rPr>
              <a:t>Forged</a:t>
            </a:r>
          </a:p>
          <a:p>
            <a:pPr marL="598957" lvl="1" indent="-299479">
              <a:lnSpc>
                <a:spcPts val="3883"/>
              </a:lnSpc>
              <a:buFont typeface="Arial"/>
              <a:buChar char="•"/>
            </a:pPr>
            <a:r>
              <a:rPr lang="en-US" sz="2774">
                <a:solidFill>
                  <a:srgbClr val="FFFFFF"/>
                </a:solidFill>
                <a:latin typeface="Montserrat"/>
              </a:rPr>
              <a:t>Others</a:t>
            </a:r>
          </a:p>
        </p:txBody>
      </p:sp>
      <p:sp>
        <p:nvSpPr>
          <p:cNvPr id="36" name="TextBox 36"/>
          <p:cNvSpPr txBox="1"/>
          <p:nvPr/>
        </p:nvSpPr>
        <p:spPr>
          <a:xfrm>
            <a:off x="10080817" y="5432233"/>
            <a:ext cx="2310255" cy="552402"/>
          </a:xfrm>
          <a:prstGeom prst="rect">
            <a:avLst/>
          </a:prstGeom>
        </p:spPr>
        <p:txBody>
          <a:bodyPr lIns="0" tIns="0" rIns="0" bIns="0" rtlCol="0" anchor="t">
            <a:spAutoFit/>
          </a:bodyPr>
          <a:lstStyle/>
          <a:p>
            <a:pPr algn="ctr">
              <a:lnSpc>
                <a:spcPts val="2164"/>
              </a:lnSpc>
            </a:pPr>
            <a:r>
              <a:rPr lang="en-US" sz="2142">
                <a:solidFill>
                  <a:srgbClr val="43B4BE"/>
                </a:solidFill>
                <a:latin typeface="Montserrat Classic"/>
              </a:rPr>
              <a:t>Production Technique </a:t>
            </a:r>
          </a:p>
        </p:txBody>
      </p:sp>
      <p:grpSp>
        <p:nvGrpSpPr>
          <p:cNvPr id="37" name="Group 37"/>
          <p:cNvGrpSpPr/>
          <p:nvPr/>
        </p:nvGrpSpPr>
        <p:grpSpPr>
          <a:xfrm>
            <a:off x="11602001" y="7213339"/>
            <a:ext cx="6685999" cy="2439845"/>
            <a:chExt cx="10892553" cy="3974895"/>
          </a:xfrm>
        </p:grpSpPr>
        <p:sp>
          <p:nvSpPr>
            <p:cNvPr id="38" name="Freeform 38"/>
            <p:cNvSpPr/>
            <p:nvPr/>
          </p:nvSpPr>
          <p:spPr>
            <a:xfrm>
              <a:off x="0" y="0"/>
              <a:ext cx="10892553" cy="3974895"/>
            </a:xfrm>
            <a:custGeom>
              <a:rect l="l" t="t" r="r" b="b"/>
              <a:pathLst>
                <a:path w="10892553" h="3974895">
                  <a:moveTo>
                    <a:pt x="10768092" y="3974895"/>
                  </a:moveTo>
                  <a:lnTo>
                    <a:pt x="124460" y="3974895"/>
                  </a:lnTo>
                  <a:cubicBezTo>
                    <a:pt x="55880" y="3974895"/>
                    <a:pt x="0" y="3919015"/>
                    <a:pt x="0" y="3850435"/>
                  </a:cubicBezTo>
                  <a:lnTo>
                    <a:pt x="0" y="124460"/>
                  </a:lnTo>
                  <a:cubicBezTo>
                    <a:pt x="0" y="55880"/>
                    <a:pt x="55880" y="0"/>
                    <a:pt x="124460" y="0"/>
                  </a:cubicBezTo>
                  <a:lnTo>
                    <a:pt x="10768093" y="0"/>
                  </a:lnTo>
                  <a:cubicBezTo>
                    <a:pt x="10836673" y="0"/>
                    <a:pt x="10892553" y="55880"/>
                    <a:pt x="10892553" y="124460"/>
                  </a:cubicBezTo>
                  <a:lnTo>
                    <a:pt x="10892553" y="3850435"/>
                  </a:lnTo>
                  <a:cubicBezTo>
                    <a:pt x="10892553" y="3919015"/>
                    <a:pt x="10836673" y="3974895"/>
                    <a:pt x="10768093" y="3974895"/>
                  </a:cubicBezTo>
                  <a:close/>
                </a:path>
              </a:pathLst>
            </a:custGeom>
            <a:solidFill>
              <a:srgbClr val="554635"/>
            </a:solidFill>
          </p:spPr>
          <p:txBody>
            <a:bodyPr/>
            <a:lstStyle/>
            <a:p/>
          </p:txBody>
        </p:sp>
      </p:grpSp>
      <p:grpSp>
        <p:nvGrpSpPr>
          <p:cNvPr id="39" name="Group 39"/>
          <p:cNvGrpSpPr/>
          <p:nvPr/>
        </p:nvGrpSpPr>
        <p:grpSpPr>
          <a:xfrm rot="5400000">
            <a:off x="10920260" y="7120229"/>
            <a:ext cx="631369" cy="2692684"/>
            <a:chExt cx="3130550" cy="13351270"/>
          </a:xfrm>
        </p:grpSpPr>
        <p:sp>
          <p:nvSpPr>
            <p:cNvPr id="40" name="Freeform 40"/>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41" name="TextBox 41"/>
          <p:cNvSpPr txBox="1"/>
          <p:nvPr/>
        </p:nvSpPr>
        <p:spPr>
          <a:xfrm>
            <a:off x="12983207" y="7477328"/>
            <a:ext cx="4551953" cy="1949647"/>
          </a:xfrm>
          <a:prstGeom prst="rect">
            <a:avLst/>
          </a:prstGeom>
        </p:spPr>
        <p:txBody>
          <a:bodyPr lIns="0" tIns="0" rIns="0" bIns="0" rtlCol="0" anchor="t">
            <a:spAutoFit/>
          </a:bodyPr>
          <a:lstStyle/>
          <a:p>
            <a:pPr marL="598957" lvl="1" indent="-299479">
              <a:lnSpc>
                <a:spcPts val="3883"/>
              </a:lnSpc>
              <a:buFont typeface="Arial"/>
              <a:buChar char="•"/>
            </a:pPr>
            <a:r>
              <a:rPr lang="en-US" sz="2774">
                <a:solidFill>
                  <a:srgbClr val="FFFFFF"/>
                </a:solidFill>
                <a:latin typeface="Montserrat"/>
              </a:rPr>
              <a:t>Supermarket &amp; Hypermarket</a:t>
            </a:r>
          </a:p>
          <a:p>
            <a:pPr marL="598957" lvl="1" indent="-299479">
              <a:lnSpc>
                <a:spcPts val="3883"/>
              </a:lnSpc>
              <a:buFont typeface="Arial"/>
              <a:buChar char="•"/>
            </a:pPr>
            <a:r>
              <a:rPr lang="en-US" sz="2774">
                <a:solidFill>
                  <a:srgbClr val="FFFFFF"/>
                </a:solidFill>
                <a:latin typeface="Montserrat"/>
              </a:rPr>
              <a:t>Retail Store</a:t>
            </a:r>
          </a:p>
          <a:p>
            <a:pPr marL="598957" lvl="1" indent="-299479">
              <a:lnSpc>
                <a:spcPts val="3883"/>
              </a:lnSpc>
              <a:buFont typeface="Arial"/>
              <a:buChar char="•"/>
            </a:pPr>
            <a:r>
              <a:rPr lang="en-US" sz="2774">
                <a:solidFill>
                  <a:srgbClr val="FFFFFF"/>
                </a:solidFill>
                <a:latin typeface="Montserrat"/>
              </a:rPr>
              <a:t>Online</a:t>
            </a:r>
          </a:p>
        </p:txBody>
      </p:sp>
      <p:sp>
        <p:nvSpPr>
          <p:cNvPr id="42" name="TextBox 42"/>
          <p:cNvSpPr txBox="1"/>
          <p:nvPr/>
        </p:nvSpPr>
        <p:spPr>
          <a:xfrm>
            <a:off x="10080817" y="8209420"/>
            <a:ext cx="2310255" cy="552402"/>
          </a:xfrm>
          <a:prstGeom prst="rect">
            <a:avLst/>
          </a:prstGeom>
        </p:spPr>
        <p:txBody>
          <a:bodyPr lIns="0" tIns="0" rIns="0" bIns="0" rtlCol="0" anchor="t">
            <a:spAutoFit/>
          </a:bodyPr>
          <a:lstStyle/>
          <a:p>
            <a:pPr algn="ctr">
              <a:lnSpc>
                <a:spcPts val="2164"/>
              </a:lnSpc>
            </a:pPr>
            <a:r>
              <a:rPr lang="en-US" sz="2142">
                <a:solidFill>
                  <a:srgbClr val="43B4BE"/>
                </a:solidFill>
                <a:latin typeface="Montserrat Classic"/>
              </a:rPr>
              <a:t>Distribution Channel</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319966"/>
            <a:ext cx="10852689" cy="8967034"/>
          </a:xfrm>
          <a:custGeom>
            <a:rect l="l" t="t" r="r" b="b"/>
            <a:pathLst>
              <a:path w="10852689" h="8967034">
                <a:moveTo>
                  <a:pt x="0" y="0"/>
                </a:moveTo>
                <a:lnTo>
                  <a:pt x="10852689" y="0"/>
                </a:lnTo>
                <a:lnTo>
                  <a:pt x="10852689" y="8967034"/>
                </a:lnTo>
                <a:lnTo>
                  <a:pt x="0" y="896703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0170173" y="5153025"/>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40%</a:t>
            </a:r>
          </a:p>
        </p:txBody>
      </p:sp>
      <p:sp>
        <p:nvSpPr>
          <p:cNvPr id="4" name="TextBox 4"/>
          <p:cNvSpPr txBox="1"/>
          <p:nvPr/>
        </p:nvSpPr>
        <p:spPr>
          <a:xfrm>
            <a:off x="135983" y="280669"/>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000000"/>
                </a:solidFill>
                <a:latin typeface="Canva Sans"/>
              </a:rPr>
              <a:t>Global Frying Pan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4836601" y="5354498"/>
            <a:ext cx="9584840" cy="3323397"/>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303031"/>
            </a:solidFill>
          </p:spPr>
          <p:txBody>
            <a:bodyPr/>
            <a:lstStyle/>
            <a:p/>
          </p:txBody>
        </p:sp>
      </p:grpSp>
      <p:grpSp>
        <p:nvGrpSpPr>
          <p:cNvPr id="5" name="Group 5"/>
          <p:cNvGrpSpPr/>
          <p:nvPr/>
        </p:nvGrpSpPr>
        <p:grpSpPr>
          <a:xfrm>
            <a:off x="4836601" y="1609104"/>
            <a:ext cx="9584840" cy="3336709"/>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2D5370"/>
            </a:solidFill>
          </p:spPr>
          <p:txBody>
            <a:bodyPr/>
            <a:lstStyle/>
            <a:p/>
          </p:txBody>
        </p:sp>
      </p:grpSp>
      <p:grpSp>
        <p:nvGrpSpPr>
          <p:cNvPr id="7" name="Group 7"/>
          <p:cNvGrpSpPr/>
          <p:nvPr/>
        </p:nvGrpSpPr>
        <p:grpSpPr>
          <a:xfrm>
            <a:off x="3322527" y="2214518"/>
            <a:ext cx="2745231" cy="2231380"/>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303031"/>
            </a:solidFill>
          </p:spPr>
          <p:txBody>
            <a:bodyPr/>
            <a:lstStyle/>
            <a:p/>
          </p:txBody>
        </p:sp>
      </p:grpSp>
      <p:grpSp>
        <p:nvGrpSpPr>
          <p:cNvPr id="9" name="Group 9"/>
          <p:cNvGrpSpPr/>
          <p:nvPr/>
        </p:nvGrpSpPr>
        <p:grpSpPr>
          <a:xfrm>
            <a:off x="3322527" y="5928554"/>
            <a:ext cx="2745231" cy="2231380"/>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2D5370"/>
            </a:solidFill>
          </p:spPr>
          <p:txBody>
            <a:bodyPr/>
            <a:lstStyle/>
            <a:p/>
          </p:txBody>
        </p:sp>
      </p:grpSp>
      <p:grpSp>
        <p:nvGrpSpPr>
          <p:cNvPr id="11" name="Group 11"/>
          <p:cNvGrpSpPr>
            <a:grpSpLocks noChangeAspect="1"/>
          </p:cNvGrpSpPr>
          <p:nvPr/>
        </p:nvGrpSpPr>
        <p:grpSpPr>
          <a:xfrm rot="5400000">
            <a:off x="5937772" y="3007283"/>
            <a:ext cx="745786" cy="645850"/>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303031"/>
            </a:solidFill>
          </p:spPr>
          <p:txBody>
            <a:bodyPr/>
            <a:lstStyle/>
            <a:p/>
          </p:txBody>
        </p:sp>
      </p:grpSp>
      <p:grpSp>
        <p:nvGrpSpPr>
          <p:cNvPr id="13" name="Group 13"/>
          <p:cNvGrpSpPr>
            <a:grpSpLocks noChangeAspect="1"/>
          </p:cNvGrpSpPr>
          <p:nvPr/>
        </p:nvGrpSpPr>
        <p:grpSpPr>
          <a:xfrm rot="5400000">
            <a:off x="5937772" y="6721319"/>
            <a:ext cx="745786" cy="645850"/>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2D5370"/>
            </a:solidFill>
          </p:spPr>
          <p:txBody>
            <a:bodyPr/>
            <a:lstStyle/>
            <a:p/>
          </p:txBody>
        </p:sp>
      </p:grpSp>
      <p:sp>
        <p:nvSpPr>
          <p:cNvPr id="15" name="TextBox 15"/>
          <p:cNvSpPr txBox="1"/>
          <p:nvPr/>
        </p:nvSpPr>
        <p:spPr>
          <a:xfrm>
            <a:off x="3525425" y="3147050"/>
            <a:ext cx="2462316"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Drivers</a:t>
            </a:r>
          </a:p>
        </p:txBody>
      </p:sp>
      <p:sp>
        <p:nvSpPr>
          <p:cNvPr id="16" name="TextBox 16"/>
          <p:cNvSpPr txBox="1"/>
          <p:nvPr/>
        </p:nvSpPr>
        <p:spPr>
          <a:xfrm>
            <a:off x="3322527" y="6768037"/>
            <a:ext cx="3028147"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Restraints</a:t>
            </a:r>
          </a:p>
        </p:txBody>
      </p:sp>
      <p:sp>
        <p:nvSpPr>
          <p:cNvPr id="17" name="TextBox 17"/>
          <p:cNvSpPr txBox="1"/>
          <p:nvPr/>
        </p:nvSpPr>
        <p:spPr>
          <a:xfrm>
            <a:off x="6350675" y="1871569"/>
            <a:ext cx="7787851" cy="2868930"/>
          </a:xfrm>
          <a:prstGeom prst="rect">
            <a:avLst/>
          </a:prstGeom>
        </p:spPr>
        <p:txBody>
          <a:bodyPr lIns="0" tIns="0" rIns="0" bIns="0" rtlCol="0" anchor="t">
            <a:spAutoFit/>
          </a:bodyPr>
          <a:lstStyle/>
          <a:p>
            <a:pPr marL="777240" lvl="1" indent="-388620">
              <a:lnSpc>
                <a:spcPts val="3780"/>
              </a:lnSpc>
              <a:buFont typeface="Arial"/>
              <a:buChar char="•"/>
            </a:pPr>
            <a:r>
              <a:rPr lang="en-US" sz="3600" spc="115">
                <a:solidFill>
                  <a:srgbClr val="FFFFFF"/>
                </a:solidFill>
                <a:latin typeface="Barlow"/>
              </a:rPr>
              <a:t>Growing Population and Increased Consumption to Increase the Demand Globally</a:t>
            </a:r>
          </a:p>
          <a:p>
            <a:pPr marL="777240" lvl="1" indent="-388620">
              <a:lnSpc>
                <a:spcPts val="3780"/>
              </a:lnSpc>
              <a:buFont typeface="Arial"/>
              <a:buChar char="•"/>
            </a:pPr>
            <a:r>
              <a:rPr lang="en-US" sz="3600" spc="115">
                <a:solidFill>
                  <a:srgbClr val="FFFFFF"/>
                </a:solidFill>
                <a:latin typeface="Barlow"/>
              </a:rPr>
              <a:t>Rising Disposable Income and Changing Lifestyles to Propel Market Growth</a:t>
            </a:r>
          </a:p>
        </p:txBody>
      </p:sp>
      <p:sp>
        <p:nvSpPr>
          <p:cNvPr id="18" name="TextBox 18"/>
          <p:cNvSpPr txBox="1"/>
          <p:nvPr/>
        </p:nvSpPr>
        <p:spPr>
          <a:xfrm>
            <a:off x="7067518" y="6501847"/>
            <a:ext cx="7071007" cy="1076325"/>
          </a:xfrm>
          <a:prstGeom prst="rect">
            <a:avLst/>
          </a:prstGeom>
        </p:spPr>
        <p:txBody>
          <a:bodyPr lIns="0" tIns="0" rIns="0" bIns="0" rtlCol="0" anchor="t">
            <a:spAutoFit/>
          </a:bodyPr>
          <a:lstStyle/>
          <a:p>
            <a:pPr>
              <a:lnSpc>
                <a:spcPts val="4199"/>
              </a:lnSpc>
            </a:pPr>
            <a:r>
              <a:rPr lang="en-US" sz="3999" spc="127">
                <a:solidFill>
                  <a:srgbClr val="FFFFFF"/>
                </a:solidFill>
                <a:latin typeface="Barlow"/>
              </a:rPr>
              <a:t>High Cost of Premium Frying Pans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2962463"/>
            <a:ext cx="9199638" cy="7324537"/>
          </a:xfrm>
          <a:custGeom>
            <a:rect l="l" t="t" r="r" b="b"/>
            <a:pathLst>
              <a:path w="9199638" h="7324536">
                <a:moveTo>
                  <a:pt x="0" y="0"/>
                </a:moveTo>
                <a:lnTo>
                  <a:pt x="9199638" y="0"/>
                </a:lnTo>
                <a:lnTo>
                  <a:pt x="9199638" y="7324537"/>
                </a:lnTo>
                <a:lnTo>
                  <a:pt x="0" y="7324537"/>
                </a:lnTo>
                <a:lnTo>
                  <a:pt x="0" y="0"/>
                </a:lnTo>
                <a:close/>
              </a:path>
            </a:pathLst>
          </a:custGeom>
          <a:blipFill>
            <a:blip r:embed="rId2"/>
            <a:stretch>
              <a:fillRect l="-10287" r="0" b="-5148"/>
            </a:stretch>
          </a:blipFill>
        </p:spPr>
        <p:txBody>
          <a:bodyPr/>
          <a:lstStyle/>
          <a:p/>
        </p:txBody>
      </p:sp>
      <p:sp>
        <p:nvSpPr>
          <p:cNvPr id="3" name="TextBox 3"/>
          <p:cNvSpPr txBox="1"/>
          <p:nvPr/>
        </p:nvSpPr>
        <p:spPr>
          <a:xfrm>
            <a:off x="4522848" y="650558"/>
            <a:ext cx="9242305" cy="832485"/>
          </a:xfrm>
          <a:prstGeom prst="rect">
            <a:avLst/>
          </a:prstGeom>
        </p:spPr>
        <p:txBody>
          <a:bodyPr lIns="0" tIns="0" rIns="0" bIns="0" rtlCol="0" anchor="t">
            <a:spAutoFit/>
          </a:bodyPr>
          <a:lstStyle/>
          <a:p>
            <a:pPr algn="ctr">
              <a:lnSpc>
                <a:spcPts val="6419"/>
              </a:lnSpc>
            </a:pPr>
            <a:r>
              <a:rPr lang="en-US" sz="5999">
                <a:solidFill>
                  <a:srgbClr val="000000"/>
                </a:solidFill>
                <a:latin typeface="Canva Sans"/>
              </a:rPr>
              <a:t>AUTHOR'S PERSPECTIVE</a:t>
            </a:r>
          </a:p>
        </p:txBody>
      </p:sp>
      <p:sp>
        <p:nvSpPr>
          <p:cNvPr id="4" name="TextBox 4"/>
          <p:cNvSpPr txBox="1"/>
          <p:nvPr/>
        </p:nvSpPr>
        <p:spPr>
          <a:xfrm>
            <a:off x="8765129" y="2298300"/>
            <a:ext cx="9125118" cy="7291725"/>
          </a:xfrm>
          <a:prstGeom prst="rect">
            <a:avLst/>
          </a:prstGeom>
        </p:spPr>
        <p:txBody>
          <a:bodyPr lIns="0" tIns="0" rIns="0" bIns="0" rtlCol="0" anchor="t">
            <a:spAutoFit/>
          </a:bodyPr>
          <a:lstStyle/>
          <a:p>
            <a:pPr marL="685315" lvl="1" indent="-342658">
              <a:lnSpc>
                <a:spcPts val="4443"/>
              </a:lnSpc>
              <a:buFont typeface="Arial"/>
              <a:buChar char="•"/>
            </a:pPr>
            <a:r>
              <a:rPr lang="en-US" sz="3174">
                <a:solidFill>
                  <a:srgbClr val="000000"/>
                </a:solidFill>
                <a:latin typeface="Montserrat"/>
              </a:rPr>
              <a:t>The global Frying Pan market will expand significantly by 3.40% CAGR between 2024 to 2031.</a:t>
            </a:r>
          </a:p>
          <a:p>
            <a:pPr marL="685315" lvl="1" indent="-342658">
              <a:lnSpc>
                <a:spcPts val="4443"/>
              </a:lnSpc>
              <a:buFont typeface="Arial"/>
              <a:buChar char="•"/>
            </a:pPr>
            <a:r>
              <a:rPr lang="en-US" sz="3174">
                <a:solidFill>
                  <a:srgbClr val="000000"/>
                </a:solidFill>
                <a:latin typeface="Montserrat"/>
              </a:rPr>
              <a:t>Fry pans are becoming more widely available due to growing trends in online buying, which increases customer convenience and market reach.</a:t>
            </a:r>
          </a:p>
          <a:p>
            <a:pPr marL="685315" lvl="1" indent="-342658">
              <a:lnSpc>
                <a:spcPts val="4443"/>
              </a:lnSpc>
              <a:buFont typeface="Arial"/>
              <a:buChar char="•"/>
            </a:pPr>
            <a:r>
              <a:rPr lang="en-US" sz="3174">
                <a:solidFill>
                  <a:srgbClr val="000000"/>
                </a:solidFill>
                <a:latin typeface="Montserrat"/>
              </a:rPr>
              <a:t>Sustainability issues and environmentally friendly solutions: Growing consumer awareness of environmental issues drives demand for frying pans manufactured using sustainable production methods or recycled materials.</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429367" y="5940446"/>
            <a:ext cx="17429266" cy="4585171"/>
          </a:xfrm>
          <a:custGeom>
            <a:rect l="l" t="t" r="r" b="b"/>
            <a:pathLst>
              <a:path w="17429266" h="4585171">
                <a:moveTo>
                  <a:pt x="0" y="0"/>
                </a:moveTo>
                <a:lnTo>
                  <a:pt x="17429266" y="0"/>
                </a:lnTo>
                <a:lnTo>
                  <a:pt x="17429266" y="4585171"/>
                </a:lnTo>
                <a:lnTo>
                  <a:pt x="0" y="4585171"/>
                </a:lnTo>
                <a:lnTo>
                  <a:pt x="0" y="0"/>
                </a:lnTo>
                <a:close/>
              </a:path>
            </a:pathLst>
          </a:custGeom>
          <a:blipFill>
            <a:blip r:embed="rId2"/>
            <a:stretch>
              <a:fillRect l="-514" t="-1288" r="-514" b="0"/>
            </a:stretch>
          </a:blipFill>
        </p:spPr>
        <p:txBody>
          <a:bodyPr/>
          <a:lstStyle/>
          <a:p/>
        </p:txBody>
      </p:sp>
      <p:sp>
        <p:nvSpPr>
          <p:cNvPr id="3" name="Freeform 3"/>
          <p:cNvSpPr/>
          <p:nvPr/>
        </p:nvSpPr>
        <p:spPr>
          <a:xfrm>
            <a:off x="609325" y="1656416"/>
            <a:ext cx="2957054" cy="1927317"/>
          </a:xfrm>
          <a:custGeom>
            <a:rect l="l" t="t" r="r" b="b"/>
            <a:pathLst>
              <a:path w="2957054" h="1927317">
                <a:moveTo>
                  <a:pt x="0" y="0"/>
                </a:moveTo>
                <a:lnTo>
                  <a:pt x="2957054" y="0"/>
                </a:lnTo>
                <a:lnTo>
                  <a:pt x="2957054" y="1927316"/>
                </a:lnTo>
                <a:lnTo>
                  <a:pt x="0" y="1927316"/>
                </a:lnTo>
                <a:lnTo>
                  <a:pt x="0" y="0"/>
                </a:lnTo>
                <a:close/>
              </a:path>
            </a:pathLst>
          </a:custGeom>
          <a:blipFill>
            <a:blip r:embed="rId3"/>
            <a:stretch>
              <a:fillRect l="-69832" t="-133142" r="-68528" b="-132571"/>
            </a:stretch>
          </a:blipFill>
        </p:spPr>
        <p:txBody>
          <a:bodyPr/>
          <a:lstStyle/>
          <a:p/>
        </p:txBody>
      </p:sp>
      <p:sp>
        <p:nvSpPr>
          <p:cNvPr id="4" name="Freeform 4"/>
          <p:cNvSpPr/>
          <p:nvPr/>
        </p:nvSpPr>
        <p:spPr>
          <a:xfrm>
            <a:off x="4509354" y="1656416"/>
            <a:ext cx="3881152" cy="2156195"/>
          </a:xfrm>
          <a:custGeom>
            <a:rect l="l" t="t" r="r" b="b"/>
            <a:pathLst>
              <a:path w="3881152" h="2156195">
                <a:moveTo>
                  <a:pt x="0" y="0"/>
                </a:moveTo>
                <a:lnTo>
                  <a:pt x="3881152" y="0"/>
                </a:lnTo>
                <a:lnTo>
                  <a:pt x="3881152" y="2156195"/>
                </a:lnTo>
                <a:lnTo>
                  <a:pt x="0" y="2156195"/>
                </a:lnTo>
                <a:lnTo>
                  <a:pt x="0" y="0"/>
                </a:lnTo>
                <a:close/>
              </a:path>
            </a:pathLst>
          </a:custGeom>
          <a:blipFill>
            <a:blip r:embed="rId4"/>
            <a:stretch>
              <a:fillRect/>
            </a:stretch>
          </a:blipFill>
        </p:spPr>
        <p:txBody>
          <a:bodyPr/>
          <a:lstStyle/>
          <a:p/>
        </p:txBody>
      </p:sp>
      <p:sp>
        <p:nvSpPr>
          <p:cNvPr id="5" name="Freeform 5"/>
          <p:cNvSpPr/>
          <p:nvPr/>
        </p:nvSpPr>
        <p:spPr>
          <a:xfrm>
            <a:off x="9333481" y="1822348"/>
            <a:ext cx="3801046" cy="1824331"/>
          </a:xfrm>
          <a:custGeom>
            <a:rect l="l" t="t" r="r" b="b"/>
            <a:pathLst>
              <a:path w="3801046" h="1824331">
                <a:moveTo>
                  <a:pt x="0" y="0"/>
                </a:moveTo>
                <a:lnTo>
                  <a:pt x="3801046" y="0"/>
                </a:lnTo>
                <a:lnTo>
                  <a:pt x="3801046" y="1824331"/>
                </a:lnTo>
                <a:lnTo>
                  <a:pt x="0" y="1824331"/>
                </a:lnTo>
                <a:lnTo>
                  <a:pt x="0" y="0"/>
                </a:lnTo>
                <a:close/>
              </a:path>
            </a:pathLst>
          </a:custGeom>
          <a:blipFill>
            <a:blip r:embed="rId5"/>
            <a:stretch>
              <a:fillRect t="-49040" b="-59312"/>
            </a:stretch>
          </a:blipFill>
        </p:spPr>
        <p:txBody>
          <a:bodyPr/>
          <a:lstStyle/>
          <a:p/>
        </p:txBody>
      </p:sp>
      <p:sp>
        <p:nvSpPr>
          <p:cNvPr id="6" name="Freeform 6"/>
          <p:cNvSpPr/>
          <p:nvPr/>
        </p:nvSpPr>
        <p:spPr>
          <a:xfrm>
            <a:off x="14052648" y="2050949"/>
            <a:ext cx="3728534" cy="1367129"/>
          </a:xfrm>
          <a:custGeom>
            <a:rect l="l" t="t" r="r" b="b"/>
            <a:pathLst>
              <a:path w="3728533" h="1367129">
                <a:moveTo>
                  <a:pt x="0" y="0"/>
                </a:moveTo>
                <a:lnTo>
                  <a:pt x="3728534" y="0"/>
                </a:lnTo>
                <a:lnTo>
                  <a:pt x="3728534" y="1367129"/>
                </a:lnTo>
                <a:lnTo>
                  <a:pt x="0" y="1367129"/>
                </a:lnTo>
                <a:lnTo>
                  <a:pt x="0" y="0"/>
                </a:lnTo>
                <a:close/>
              </a:path>
            </a:pathLst>
          </a:custGeom>
          <a:blipFill>
            <a:blip r:embed="rId6"/>
            <a:stretch>
              <a:fillRect/>
            </a:stretch>
          </a:blipFill>
        </p:spPr>
        <p:txBody>
          <a:bodyPr/>
          <a:lstStyle/>
          <a:p/>
        </p:txBody>
      </p:sp>
      <p:sp>
        <p:nvSpPr>
          <p:cNvPr id="7" name="Freeform 7"/>
          <p:cNvSpPr/>
          <p:nvPr/>
        </p:nvSpPr>
        <p:spPr>
          <a:xfrm>
            <a:off x="609325" y="3812611"/>
            <a:ext cx="2142858" cy="2335715"/>
          </a:xfrm>
          <a:custGeom>
            <a:rect l="l" t="t" r="r" b="b"/>
            <a:pathLst>
              <a:path w="2142858" h="2335715">
                <a:moveTo>
                  <a:pt x="0" y="0"/>
                </a:moveTo>
                <a:lnTo>
                  <a:pt x="2142858" y="0"/>
                </a:lnTo>
                <a:lnTo>
                  <a:pt x="2142858" y="2335715"/>
                </a:lnTo>
                <a:lnTo>
                  <a:pt x="0" y="2335715"/>
                </a:lnTo>
                <a:lnTo>
                  <a:pt x="0" y="0"/>
                </a:lnTo>
                <a:close/>
              </a:path>
            </a:pathLst>
          </a:custGeom>
          <a:blipFill>
            <a:blip r:embed="rId7"/>
            <a:stretch>
              <a:fillRect/>
            </a:stretch>
          </a:blipFill>
        </p:spPr>
        <p:txBody>
          <a:bodyPr/>
          <a:lstStyle/>
          <a:p/>
        </p:txBody>
      </p:sp>
      <p:sp>
        <p:nvSpPr>
          <p:cNvPr id="8" name="Freeform 8"/>
          <p:cNvSpPr/>
          <p:nvPr/>
        </p:nvSpPr>
        <p:spPr>
          <a:xfrm>
            <a:off x="3297305" y="4016908"/>
            <a:ext cx="3821917" cy="1474623"/>
          </a:xfrm>
          <a:custGeom>
            <a:rect l="l" t="t" r="r" b="b"/>
            <a:pathLst>
              <a:path w="3821917" h="1474623">
                <a:moveTo>
                  <a:pt x="0" y="0"/>
                </a:moveTo>
                <a:lnTo>
                  <a:pt x="3821917" y="0"/>
                </a:lnTo>
                <a:lnTo>
                  <a:pt x="3821917" y="1474623"/>
                </a:lnTo>
                <a:lnTo>
                  <a:pt x="0" y="1474623"/>
                </a:lnTo>
                <a:lnTo>
                  <a:pt x="0" y="0"/>
                </a:lnTo>
                <a:close/>
              </a:path>
            </a:pathLst>
          </a:custGeom>
          <a:blipFill>
            <a:blip r:embed="rId8"/>
            <a:stretch>
              <a:fillRect/>
            </a:stretch>
          </a:blipFill>
        </p:spPr>
        <p:txBody>
          <a:bodyPr/>
          <a:lstStyle/>
          <a:p/>
        </p:txBody>
      </p:sp>
      <p:sp>
        <p:nvSpPr>
          <p:cNvPr id="9" name="Freeform 9"/>
          <p:cNvSpPr/>
          <p:nvPr/>
        </p:nvSpPr>
        <p:spPr>
          <a:xfrm>
            <a:off x="7891976" y="4159763"/>
            <a:ext cx="4085663" cy="1576385"/>
          </a:xfrm>
          <a:custGeom>
            <a:rect l="l" t="t" r="r" b="b"/>
            <a:pathLst>
              <a:path w="4085663" h="1576385">
                <a:moveTo>
                  <a:pt x="0" y="0"/>
                </a:moveTo>
                <a:lnTo>
                  <a:pt x="4085663" y="0"/>
                </a:lnTo>
                <a:lnTo>
                  <a:pt x="4085663" y="1576385"/>
                </a:lnTo>
                <a:lnTo>
                  <a:pt x="0" y="1576385"/>
                </a:lnTo>
                <a:lnTo>
                  <a:pt x="0" y="0"/>
                </a:lnTo>
                <a:close/>
              </a:path>
            </a:pathLst>
          </a:custGeom>
          <a:blipFill>
            <a:blip r:embed="rId9"/>
            <a:stretch>
              <a:fillRect/>
            </a:stretch>
          </a:blipFill>
        </p:spPr>
        <p:txBody>
          <a:bodyPr/>
          <a:lstStyle/>
          <a:p/>
        </p:txBody>
      </p:sp>
      <p:sp>
        <p:nvSpPr>
          <p:cNvPr id="10" name="Freeform 10"/>
          <p:cNvSpPr/>
          <p:nvPr/>
        </p:nvSpPr>
        <p:spPr>
          <a:xfrm>
            <a:off x="12813873" y="3812611"/>
            <a:ext cx="4701802" cy="772143"/>
          </a:xfrm>
          <a:custGeom>
            <a:rect l="l" t="t" r="r" b="b"/>
            <a:pathLst>
              <a:path w="4701802" h="772143">
                <a:moveTo>
                  <a:pt x="0" y="0"/>
                </a:moveTo>
                <a:lnTo>
                  <a:pt x="4701802" y="0"/>
                </a:lnTo>
                <a:lnTo>
                  <a:pt x="4701802" y="772143"/>
                </a:lnTo>
                <a:lnTo>
                  <a:pt x="0" y="772143"/>
                </a:lnTo>
                <a:lnTo>
                  <a:pt x="0" y="0"/>
                </a:lnTo>
                <a:close/>
              </a:path>
            </a:pathLst>
          </a:custGeom>
          <a:blipFill>
            <a:blip r:embed="rId10"/>
            <a:stretch>
              <a:fillRect/>
            </a:stretch>
          </a:blipFill>
        </p:spPr>
        <p:txBody>
          <a:bodyPr/>
          <a:lstStyle/>
          <a:p/>
        </p:txBody>
      </p:sp>
      <p:sp>
        <p:nvSpPr>
          <p:cNvPr id="11" name="Freeform 11"/>
          <p:cNvSpPr/>
          <p:nvPr/>
        </p:nvSpPr>
        <p:spPr>
          <a:xfrm>
            <a:off x="12299671" y="4754220"/>
            <a:ext cx="2214327" cy="2207297"/>
          </a:xfrm>
          <a:custGeom>
            <a:rect l="l" t="t" r="r" b="b"/>
            <a:pathLst>
              <a:path w="2214327" h="2207297">
                <a:moveTo>
                  <a:pt x="0" y="0"/>
                </a:moveTo>
                <a:lnTo>
                  <a:pt x="2214327" y="0"/>
                </a:lnTo>
                <a:lnTo>
                  <a:pt x="2214327" y="2207297"/>
                </a:lnTo>
                <a:lnTo>
                  <a:pt x="0" y="2207297"/>
                </a:lnTo>
                <a:lnTo>
                  <a:pt x="0" y="0"/>
                </a:lnTo>
                <a:close/>
              </a:path>
            </a:pathLst>
          </a:custGeom>
          <a:blipFill>
            <a:blip r:embed="rId11"/>
            <a:stretch>
              <a:fillRect l="-45238" r="-45238"/>
            </a:stretch>
          </a:blipFill>
        </p:spPr>
        <p:txBody>
          <a:bodyPr/>
          <a:lstStyle/>
          <a:p/>
        </p:txBody>
      </p:sp>
      <p:sp>
        <p:nvSpPr>
          <p:cNvPr id="12" name="Freeform 12"/>
          <p:cNvSpPr/>
          <p:nvPr/>
        </p:nvSpPr>
        <p:spPr>
          <a:xfrm>
            <a:off x="15056923" y="4806300"/>
            <a:ext cx="3141256" cy="1859697"/>
          </a:xfrm>
          <a:custGeom>
            <a:rect l="l" t="t" r="r" b="b"/>
            <a:pathLst>
              <a:path w="3141256" h="1859697">
                <a:moveTo>
                  <a:pt x="0" y="0"/>
                </a:moveTo>
                <a:lnTo>
                  <a:pt x="3141256" y="0"/>
                </a:lnTo>
                <a:lnTo>
                  <a:pt x="3141256" y="1859697"/>
                </a:lnTo>
                <a:lnTo>
                  <a:pt x="0" y="1859697"/>
                </a:lnTo>
                <a:lnTo>
                  <a:pt x="0" y="0"/>
                </a:lnTo>
                <a:close/>
              </a:path>
            </a:pathLst>
          </a:custGeom>
          <a:blipFill>
            <a:blip r:embed="rId12"/>
            <a:stretch>
              <a:fillRect t="-34184" b="-34727"/>
            </a:stretch>
          </a:blipFill>
        </p:spPr>
        <p:txBody>
          <a:bodyPr/>
          <a:lstStyle/>
          <a:p/>
        </p:txBody>
      </p:sp>
      <p:sp>
        <p:nvSpPr>
          <p:cNvPr id="13" name="TextBox 13"/>
          <p:cNvSpPr txBox="1"/>
          <p:nvPr/>
        </p:nvSpPr>
        <p:spPr>
          <a:xfrm>
            <a:off x="5715833" y="541010"/>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367xmu74"/>
              </a:rPr>
              <a:t>https://tinyurl.com/367xmu74</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60</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Frying Pan Market Report 2024</dc:title>
  <cp:lastModifiedBy>decipher market</cp:lastModifiedBy>
  <cp:revision>2</cp:revision>
  <dcterms:created xsi:type="dcterms:W3CDTF">2006-08-16T00:00:00Z</dcterms:created>
  <dcterms:modified xsi:type="dcterms:W3CDTF">2024-04-13T02:33:20Z</dcterms:modified>
</cp:coreProperties>
</file>