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shorturl.at/fxBTY"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2835" b="-15720"/>
            </a:stretch>
          </a:blipFill>
        </p:spPr>
        <p:txBody>
          <a:bodyPr/>
          <a:lstStyle/>
          <a:p/>
        </p:txBody>
      </p:sp>
      <p:grpSp>
        <p:nvGrpSpPr>
          <p:cNvPr id="3" name="Group 3"/>
          <p:cNvGrpSpPr/>
          <p:nvPr/>
        </p:nvGrpSpPr>
        <p:grpSpPr>
          <a:xfrm>
            <a:off x="0" y="0"/>
            <a:ext cx="914400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000000">
                <a:alpha val="49804"/>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23345" y="9384679"/>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83576" y="3571875"/>
            <a:ext cx="10994024" cy="3231654"/>
          </a:xfrm>
          <a:prstGeom prst="rect">
            <a:avLst/>
          </a:prstGeom>
        </p:spPr>
        <p:txBody>
          <a:bodyPr wrap="square" lIns="0" tIns="0" rIns="0" bIns="0" rtlCol="0" anchor="t">
            <a:spAutoFit/>
          </a:bodyPr>
          <a:lstStyle/>
          <a:p>
            <a:pPr>
              <a:lnSpc>
                <a:spcPts val="6300"/>
              </a:lnSpc>
            </a:pPr>
            <a:r>
              <a:rPr lang="en-US" sz="6000">
                <a:solidFill>
                  <a:srgbClr val="FFFFFF"/>
                </a:solidFill>
                <a:latin typeface="Canva Sans"/>
              </a:rPr>
              <a:t>GLOBAL </a:t>
            </a:r>
          </a:p>
          <a:p>
            <a:pPr>
              <a:lnSpc>
                <a:spcPts val="6300"/>
              </a:lnSpc>
            </a:pPr>
            <a:r>
              <a:rPr lang="en-US" sz="6000">
                <a:solidFill>
                  <a:srgbClr val="FFFFFF"/>
                </a:solidFill>
                <a:latin typeface="Canva Sans"/>
              </a:rPr>
              <a:t>FRUIT PREPARATIONS </a:t>
            </a:r>
          </a:p>
          <a:p>
            <a:pPr>
              <a:lnSpc>
                <a:spcPts val="6300"/>
              </a:lnSpc>
            </a:pPr>
            <a:r>
              <a:rPr lang="en-US" sz="6000">
                <a:solidFill>
                  <a:srgbClr val="FFFFFF"/>
                </a:solidFill>
                <a:latin typeface="Canva Sans"/>
              </a:rPr>
              <a:t>MARKET REPORT </a:t>
            </a:r>
          </a:p>
          <a:p>
            <a:pPr>
              <a:lnSpc>
                <a:spcPts val="6300"/>
              </a:lnSpc>
            </a:pPr>
            <a:r>
              <a:rPr lang="en-US" sz="6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666" b="0"/>
            </a:stretch>
          </a:blipFill>
        </p:spPr>
        <p:txBody>
          <a:bodyPr/>
          <a:lstStyle/>
          <a:p/>
        </p:txBody>
      </p:sp>
      <p:grpSp>
        <p:nvGrpSpPr>
          <p:cNvPr id="3" name="Group 3"/>
          <p:cNvGrpSpPr/>
          <p:nvPr/>
        </p:nvGrpSpPr>
        <p:grpSpPr>
          <a:xfrm>
            <a:off x="1022756" y="1932384"/>
            <a:ext cx="16236544" cy="6422233"/>
            <a:chExt cx="4276291" cy="1691452"/>
          </a:xfrm>
        </p:grpSpPr>
        <p:sp>
          <p:nvSpPr>
            <p:cNvPr id="4" name="Freeform 4"/>
            <p:cNvSpPr/>
            <p:nvPr/>
          </p:nvSpPr>
          <p:spPr>
            <a:xfrm>
              <a:off x="0" y="0"/>
              <a:ext cx="4276291" cy="1691452"/>
            </a:xfrm>
            <a:custGeom>
              <a:rect l="l" t="t" r="r" b="b"/>
              <a:pathLst>
                <a:path w="4276291" h="1691452">
                  <a:moveTo>
                    <a:pt x="0" y="0"/>
                  </a:moveTo>
                  <a:lnTo>
                    <a:pt x="4276291" y="0"/>
                  </a:lnTo>
                  <a:lnTo>
                    <a:pt x="4276291" y="1691452"/>
                  </a:lnTo>
                  <a:lnTo>
                    <a:pt x="0" y="1691452"/>
                  </a:lnTo>
                  <a:close/>
                </a:path>
              </a:pathLst>
            </a:custGeom>
            <a:solidFill>
              <a:srgbClr val="000000">
                <a:alpha val="69804"/>
              </a:srgbClr>
            </a:solidFill>
          </p:spPr>
          <p:txBody>
            <a:bodyPr/>
            <a:lstStyle/>
            <a:p/>
          </p:txBody>
        </p:sp>
        <p:sp>
          <p:nvSpPr>
            <p:cNvPr id="5" name="TextBox 5"/>
            <p:cNvSpPr txBox="1"/>
            <p:nvPr/>
          </p:nvSpPr>
          <p:spPr>
            <a:xfrm>
              <a:off x="0" y="-47625"/>
              <a:ext cx="4276291" cy="1739077"/>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0051" y="3520438"/>
            <a:ext cx="15421953" cy="4471670"/>
          </a:xfrm>
          <a:prstGeom prst="rect">
            <a:avLst/>
          </a:prstGeom>
        </p:spPr>
        <p:txBody>
          <a:bodyPr lIns="0" tIns="0" rIns="0" bIns="0" rtlCol="0" anchor="t">
            <a:spAutoFit/>
          </a:bodyPr>
          <a:lstStyle/>
          <a:p>
            <a:pPr>
              <a:lnSpc>
                <a:spcPts val="4479"/>
              </a:lnSpc>
              <a:spcBef>
                <a:spcPct val="0"/>
              </a:spcBef>
            </a:pPr>
            <a:r>
              <a:rPr lang="en-US" sz="3199">
                <a:solidFill>
                  <a:srgbClr val="FFFFFF"/>
                </a:solidFill>
                <a:latin typeface="Montserrat"/>
              </a:rPr>
              <a:t>Fruit preparations are processed fruit products that are utilized in different culinary uses, including baking, confectionery, desserts, and beverages. These preparations are commonly created by cooking, pureeing, or blending fresh fruits and incorporating sweeteners like sugar or syrup to enhance the taste. The growth of this industry is driven by the growing demand for top-notch natural spreads and fruit snacks, as well as the increased consumption of natural-flavored dairy products like yogurts, ice creams, and desserts. </a:t>
            </a:r>
          </a:p>
        </p:txBody>
      </p:sp>
      <p:sp>
        <p:nvSpPr>
          <p:cNvPr id="7" name="TextBox 7"/>
          <p:cNvSpPr txBox="1"/>
          <p:nvPr/>
        </p:nvSpPr>
        <p:spPr>
          <a:xfrm>
            <a:off x="4835535" y="2349641"/>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31170" y="6213392"/>
            <a:ext cx="8931896" cy="2704124"/>
            <a:chExt cx="860407" cy="260488"/>
          </a:xfrm>
        </p:grpSpPr>
        <p:sp>
          <p:nvSpPr>
            <p:cNvPr id="7" name="Freeform 7"/>
            <p:cNvSpPr/>
            <p:nvPr/>
          </p:nvSpPr>
          <p:spPr>
            <a:xfrm>
              <a:off x="0" y="0"/>
              <a:ext cx="860407" cy="260488"/>
            </a:xfrm>
            <a:custGeom>
              <a:rect l="l" t="t" r="r" b="b"/>
              <a:pathLst>
                <a:path w="860407" h="260488">
                  <a:moveTo>
                    <a:pt x="86677" y="0"/>
                  </a:moveTo>
                  <a:lnTo>
                    <a:pt x="773730" y="0"/>
                  </a:lnTo>
                  <a:cubicBezTo>
                    <a:pt x="821601" y="0"/>
                    <a:pt x="860407" y="38807"/>
                    <a:pt x="860407" y="86677"/>
                  </a:cubicBezTo>
                  <a:lnTo>
                    <a:pt x="860407" y="173810"/>
                  </a:lnTo>
                  <a:cubicBezTo>
                    <a:pt x="860407" y="221681"/>
                    <a:pt x="821601" y="260488"/>
                    <a:pt x="773730" y="260488"/>
                  </a:cubicBezTo>
                  <a:lnTo>
                    <a:pt x="86677" y="260488"/>
                  </a:lnTo>
                  <a:cubicBezTo>
                    <a:pt x="38807" y="260488"/>
                    <a:pt x="0" y="221681"/>
                    <a:pt x="0" y="173810"/>
                  </a:cubicBezTo>
                  <a:lnTo>
                    <a:pt x="0" y="86677"/>
                  </a:lnTo>
                  <a:cubicBezTo>
                    <a:pt x="0" y="38807"/>
                    <a:pt x="38807" y="0"/>
                    <a:pt x="86677" y="0"/>
                  </a:cubicBezTo>
                  <a:close/>
                </a:path>
              </a:pathLst>
            </a:custGeom>
            <a:solidFill>
              <a:srgbClr val="6D3F0F"/>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798857" y="6545641"/>
            <a:ext cx="2181635" cy="2178908"/>
          </a:xfrm>
          <a:custGeom>
            <a:rect l="l" t="t" r="r" b="b"/>
            <a:pathLst>
              <a:path w="2181635" h="2178908">
                <a:moveTo>
                  <a:pt x="0" y="0"/>
                </a:moveTo>
                <a:lnTo>
                  <a:pt x="2181634" y="0"/>
                </a:lnTo>
                <a:lnTo>
                  <a:pt x="2181634" y="2178907"/>
                </a:lnTo>
                <a:lnTo>
                  <a:pt x="0" y="2178907"/>
                </a:lnTo>
                <a:lnTo>
                  <a:pt x="0" y="0"/>
                </a:lnTo>
                <a:close/>
              </a:path>
            </a:pathLst>
          </a:custGeom>
          <a:blipFill>
            <a:blip r:embed="rId3"/>
            <a:stretch>
              <a:fillRect/>
            </a:stretch>
          </a:blipFill>
        </p:spPr>
        <p:txBody>
          <a:bodyPr/>
          <a:lstStyle/>
          <a:p/>
        </p:txBody>
      </p:sp>
      <p:grpSp>
        <p:nvGrpSpPr>
          <p:cNvPr id="10" name="Group 10"/>
          <p:cNvGrpSpPr/>
          <p:nvPr/>
        </p:nvGrpSpPr>
        <p:grpSpPr>
          <a:xfrm>
            <a:off x="747992" y="6458445"/>
            <a:ext cx="2149505" cy="2149505"/>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3" name="Group 13"/>
          <p:cNvGrpSpPr/>
          <p:nvPr/>
        </p:nvGrpSpPr>
        <p:grpSpPr>
          <a:xfrm>
            <a:off x="431170" y="3165992"/>
            <a:ext cx="8931896" cy="2704124"/>
            <a:chExt cx="860407" cy="260488"/>
          </a:xfrm>
        </p:grpSpPr>
        <p:sp>
          <p:nvSpPr>
            <p:cNvPr id="14" name="Freeform 14"/>
            <p:cNvSpPr/>
            <p:nvPr/>
          </p:nvSpPr>
          <p:spPr>
            <a:xfrm>
              <a:off x="0" y="0"/>
              <a:ext cx="860407" cy="260488"/>
            </a:xfrm>
            <a:custGeom>
              <a:rect l="l" t="t" r="r" b="b"/>
              <a:pathLst>
                <a:path w="860407" h="260488">
                  <a:moveTo>
                    <a:pt x="86677" y="0"/>
                  </a:moveTo>
                  <a:lnTo>
                    <a:pt x="773730" y="0"/>
                  </a:lnTo>
                  <a:cubicBezTo>
                    <a:pt x="821601" y="0"/>
                    <a:pt x="860407" y="38807"/>
                    <a:pt x="860407" y="86677"/>
                  </a:cubicBezTo>
                  <a:lnTo>
                    <a:pt x="860407" y="173810"/>
                  </a:lnTo>
                  <a:cubicBezTo>
                    <a:pt x="860407" y="221681"/>
                    <a:pt x="821601" y="260488"/>
                    <a:pt x="773730" y="260488"/>
                  </a:cubicBezTo>
                  <a:lnTo>
                    <a:pt x="86677" y="260488"/>
                  </a:lnTo>
                  <a:cubicBezTo>
                    <a:pt x="38807" y="260488"/>
                    <a:pt x="0" y="221681"/>
                    <a:pt x="0" y="173810"/>
                  </a:cubicBezTo>
                  <a:lnTo>
                    <a:pt x="0" y="86677"/>
                  </a:lnTo>
                  <a:cubicBezTo>
                    <a:pt x="0" y="38807"/>
                    <a:pt x="38807" y="0"/>
                    <a:pt x="86677" y="0"/>
                  </a:cubicBezTo>
                  <a:close/>
                </a:path>
              </a:pathLst>
            </a:custGeom>
            <a:solidFill>
              <a:srgbClr val="6D3F0F"/>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798857" y="3498241"/>
            <a:ext cx="2181635" cy="2178908"/>
          </a:xfrm>
          <a:custGeom>
            <a:rect l="l" t="t" r="r" b="b"/>
            <a:pathLst>
              <a:path w="2181635" h="2178908">
                <a:moveTo>
                  <a:pt x="0" y="0"/>
                </a:moveTo>
                <a:lnTo>
                  <a:pt x="2181634" y="0"/>
                </a:lnTo>
                <a:lnTo>
                  <a:pt x="2181634" y="2178907"/>
                </a:lnTo>
                <a:lnTo>
                  <a:pt x="0" y="2178907"/>
                </a:lnTo>
                <a:lnTo>
                  <a:pt x="0" y="0"/>
                </a:lnTo>
                <a:close/>
              </a:path>
            </a:pathLst>
          </a:custGeom>
          <a:blipFill>
            <a:blip r:embed="rId3"/>
            <a:stretch>
              <a:fillRect/>
            </a:stretch>
          </a:blipFill>
        </p:spPr>
        <p:txBody>
          <a:bodyPr/>
          <a:lstStyle/>
          <a:p/>
        </p:txBody>
      </p:sp>
      <p:grpSp>
        <p:nvGrpSpPr>
          <p:cNvPr id="17" name="Group 17"/>
          <p:cNvGrpSpPr/>
          <p:nvPr/>
        </p:nvGrpSpPr>
        <p:grpSpPr>
          <a:xfrm>
            <a:off x="747992" y="3411045"/>
            <a:ext cx="2149505" cy="2149505"/>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1035442" y="7017392"/>
            <a:ext cx="1574606" cy="1314013"/>
          </a:xfrm>
          <a:prstGeom prst="rect">
            <a:avLst/>
          </a:prstGeom>
        </p:spPr>
        <p:txBody>
          <a:bodyPr lIns="0" tIns="0" rIns="0" bIns="0" rtlCol="0" anchor="t">
            <a:spAutoFit/>
          </a:bodyPr>
          <a:lstStyle/>
          <a:p>
            <a:pPr algn="ctr">
              <a:lnSpc>
                <a:spcPts val="3153"/>
              </a:lnSpc>
            </a:pPr>
            <a:r>
              <a:rPr lang="en-US" sz="4636">
                <a:solidFill>
                  <a:srgbClr val="1E3048"/>
                </a:solidFill>
                <a:latin typeface="Poppins Bold"/>
              </a:rPr>
              <a:t>2023- 2030</a:t>
            </a:r>
          </a:p>
        </p:txBody>
      </p:sp>
      <p:sp>
        <p:nvSpPr>
          <p:cNvPr id="22" name="TextBox 22"/>
          <p:cNvSpPr txBox="1"/>
          <p:nvPr/>
        </p:nvSpPr>
        <p:spPr>
          <a:xfrm>
            <a:off x="2897497" y="6628352"/>
            <a:ext cx="6001280" cy="1768244"/>
          </a:xfrm>
          <a:prstGeom prst="rect">
            <a:avLst/>
          </a:prstGeom>
        </p:spPr>
        <p:txBody>
          <a:bodyPr lIns="0" tIns="0" rIns="0" bIns="0" rtlCol="0" anchor="t">
            <a:spAutoFit/>
          </a:bodyPr>
          <a:lstStyle/>
          <a:p>
            <a:pPr algn="ctr">
              <a:lnSpc>
                <a:spcPts val="6958"/>
              </a:lnSpc>
            </a:pPr>
            <a:r>
              <a:rPr lang="en-US" sz="4970">
                <a:solidFill>
                  <a:srgbClr val="FFFFFF"/>
                </a:solidFill>
                <a:latin typeface="Poppins"/>
              </a:rPr>
              <a:t>CAGR</a:t>
            </a:r>
          </a:p>
          <a:p>
            <a:pPr algn="ctr">
              <a:lnSpc>
                <a:spcPts val="6958"/>
              </a:lnSpc>
              <a:spcBef>
                <a:spcPct val="0"/>
              </a:spcBef>
            </a:pPr>
            <a:r>
              <a:rPr lang="en-US" sz="4970">
                <a:solidFill>
                  <a:srgbClr val="FFFFFF"/>
                </a:solidFill>
                <a:latin typeface="Poppins"/>
              </a:rPr>
              <a:t>6.60%</a:t>
            </a:r>
          </a:p>
        </p:txBody>
      </p:sp>
      <p:sp>
        <p:nvSpPr>
          <p:cNvPr id="23" name="TextBox 23"/>
          <p:cNvSpPr txBox="1"/>
          <p:nvPr/>
        </p:nvSpPr>
        <p:spPr>
          <a:xfrm>
            <a:off x="1035442" y="4323473"/>
            <a:ext cx="1574606" cy="515150"/>
          </a:xfrm>
          <a:prstGeom prst="rect">
            <a:avLst/>
          </a:prstGeom>
        </p:spPr>
        <p:txBody>
          <a:bodyPr lIns="0" tIns="0" rIns="0" bIns="0" rtlCol="0" anchor="t">
            <a:spAutoFit/>
          </a:bodyPr>
          <a:lstStyle/>
          <a:p>
            <a:pPr algn="ctr">
              <a:lnSpc>
                <a:spcPts val="3153"/>
              </a:lnSpc>
            </a:pPr>
            <a:r>
              <a:rPr lang="en-US" sz="4636">
                <a:solidFill>
                  <a:srgbClr val="1E3048"/>
                </a:solidFill>
                <a:latin typeface="Poppins Bold"/>
              </a:rPr>
              <a:t>2023</a:t>
            </a:r>
          </a:p>
        </p:txBody>
      </p:sp>
      <p:sp>
        <p:nvSpPr>
          <p:cNvPr id="24" name="TextBox 24"/>
          <p:cNvSpPr txBox="1"/>
          <p:nvPr/>
        </p:nvSpPr>
        <p:spPr>
          <a:xfrm>
            <a:off x="3131953" y="3587360"/>
            <a:ext cx="6001280" cy="1768244"/>
          </a:xfrm>
          <a:prstGeom prst="rect">
            <a:avLst/>
          </a:prstGeom>
        </p:spPr>
        <p:txBody>
          <a:bodyPr lIns="0" tIns="0" rIns="0" bIns="0" rtlCol="0" anchor="t">
            <a:spAutoFit/>
          </a:bodyPr>
          <a:lstStyle/>
          <a:p>
            <a:pPr algn="ctr">
              <a:lnSpc>
                <a:spcPts val="6958"/>
              </a:lnSpc>
            </a:pPr>
            <a:r>
              <a:rPr lang="en-US" sz="4970">
                <a:solidFill>
                  <a:srgbClr val="FFFFFF"/>
                </a:solidFill>
                <a:latin typeface="Poppins"/>
              </a:rPr>
              <a:t>MARKET SIZE </a:t>
            </a:r>
          </a:p>
          <a:p>
            <a:pPr algn="ctr">
              <a:lnSpc>
                <a:spcPts val="6958"/>
              </a:lnSpc>
              <a:spcBef>
                <a:spcPct val="0"/>
              </a:spcBef>
            </a:pPr>
            <a:r>
              <a:rPr lang="en-US" sz="4970">
                <a:solidFill>
                  <a:srgbClr val="FFFFFF"/>
                </a:solidFill>
                <a:latin typeface="Poppins"/>
              </a:rPr>
              <a:t>USD 45.2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666"/>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02457" y="2069007"/>
            <a:ext cx="7041543" cy="3511625"/>
            <a:chExt cx="9357879" cy="4666784"/>
          </a:xfrm>
        </p:grpSpPr>
        <p:sp>
          <p:nvSpPr>
            <p:cNvPr id="7" name="Freeform 7"/>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B43E2A"/>
            </a:solidFill>
          </p:spPr>
          <p:txBody>
            <a:bodyPr/>
            <a:lstStyle/>
            <a:p/>
          </p:txBody>
        </p:sp>
      </p:grpSp>
      <p:grpSp>
        <p:nvGrpSpPr>
          <p:cNvPr id="8" name="Group 8"/>
          <p:cNvGrpSpPr/>
          <p:nvPr/>
        </p:nvGrpSpPr>
        <p:grpSpPr>
          <a:xfrm rot="5400000">
            <a:off x="1266713" y="2232532"/>
            <a:ext cx="773993" cy="3300951"/>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02457" y="5984193"/>
            <a:ext cx="7041543" cy="3511625"/>
            <a:chExt cx="9357879" cy="4666784"/>
          </a:xfrm>
        </p:grpSpPr>
        <p:sp>
          <p:nvSpPr>
            <p:cNvPr id="11" name="Freeform 11"/>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623D21"/>
            </a:solidFill>
          </p:spPr>
          <p:txBody>
            <a:bodyPr/>
            <a:lstStyle/>
            <a:p/>
          </p:txBody>
        </p:sp>
      </p:grpSp>
      <p:grpSp>
        <p:nvGrpSpPr>
          <p:cNvPr id="12" name="Group 12"/>
          <p:cNvGrpSpPr/>
          <p:nvPr/>
        </p:nvGrpSpPr>
        <p:grpSpPr>
          <a:xfrm rot="5400000">
            <a:off x="1263479" y="5920887"/>
            <a:ext cx="773993" cy="3300951"/>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243223" y="4074865"/>
            <a:ext cx="7041543" cy="3511625"/>
            <a:chExt cx="9357879" cy="4666784"/>
          </a:xfrm>
        </p:grpSpPr>
        <p:sp>
          <p:nvSpPr>
            <p:cNvPr id="15" name="Freeform 15"/>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5A655C"/>
            </a:solidFill>
          </p:spPr>
          <p:txBody>
            <a:bodyPr/>
            <a:lstStyle/>
            <a:p/>
          </p:txBody>
        </p:sp>
      </p:grpSp>
      <p:grpSp>
        <p:nvGrpSpPr>
          <p:cNvPr id="16" name="Group 16"/>
          <p:cNvGrpSpPr/>
          <p:nvPr/>
        </p:nvGrpSpPr>
        <p:grpSpPr>
          <a:xfrm rot="5400000">
            <a:off x="10407479" y="4238390"/>
            <a:ext cx="773993" cy="3300951"/>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3665621" y="2778990"/>
            <a:ext cx="4360626" cy="1747324"/>
          </a:xfrm>
          <a:prstGeom prst="rect">
            <a:avLst/>
          </a:prstGeom>
        </p:spPr>
        <p:txBody>
          <a:bodyPr lIns="0" tIns="0" rIns="0" bIns="0" rtlCol="0" anchor="t">
            <a:spAutoFit/>
          </a:bodyPr>
          <a:lstStyle/>
          <a:p>
            <a:pPr marL="722193" lvl="1" indent="-361097">
              <a:lnSpc>
                <a:spcPts val="4683"/>
              </a:lnSpc>
              <a:buFont typeface="Arial"/>
              <a:buChar char="•"/>
            </a:pPr>
            <a:r>
              <a:rPr lang="en-US" sz="3345">
                <a:solidFill>
                  <a:srgbClr val="FFFFFF"/>
                </a:solidFill>
                <a:latin typeface="Montserrat"/>
              </a:rPr>
              <a:t>Jams</a:t>
            </a:r>
          </a:p>
          <a:p>
            <a:pPr marL="722193" lvl="1" indent="-361097">
              <a:lnSpc>
                <a:spcPts val="4683"/>
              </a:lnSpc>
              <a:buFont typeface="Arial"/>
              <a:buChar char="•"/>
            </a:pPr>
            <a:r>
              <a:rPr lang="en-US" sz="3345">
                <a:solidFill>
                  <a:srgbClr val="FFFFFF"/>
                </a:solidFill>
                <a:latin typeface="Montserrat"/>
              </a:rPr>
              <a:t>Filling</a:t>
            </a:r>
          </a:p>
          <a:p>
            <a:pPr marL="722193" lvl="1" indent="-361097">
              <a:lnSpc>
                <a:spcPts val="4683"/>
              </a:lnSpc>
              <a:buFont typeface="Arial"/>
              <a:buChar char="•"/>
            </a:pPr>
            <a:r>
              <a:rPr lang="en-US" sz="3345">
                <a:solidFill>
                  <a:srgbClr val="FFFFFF"/>
                </a:solidFill>
                <a:latin typeface="Montserrat"/>
              </a:rPr>
              <a:t>Others</a:t>
            </a:r>
          </a:p>
        </p:txBody>
      </p:sp>
      <p:sp>
        <p:nvSpPr>
          <p:cNvPr id="20" name="TextBox 20"/>
          <p:cNvSpPr txBox="1"/>
          <p:nvPr/>
        </p:nvSpPr>
        <p:spPr>
          <a:xfrm>
            <a:off x="234409" y="7231991"/>
            <a:ext cx="2832133" cy="676269"/>
          </a:xfrm>
          <a:prstGeom prst="rect">
            <a:avLst/>
          </a:prstGeom>
        </p:spPr>
        <p:txBody>
          <a:bodyPr lIns="0" tIns="0" rIns="0" bIns="0" rtlCol="0" anchor="t">
            <a:spAutoFit/>
          </a:bodyPr>
          <a:lstStyle/>
          <a:p>
            <a:pPr algn="ctr">
              <a:lnSpc>
                <a:spcPts val="2652"/>
              </a:lnSpc>
            </a:pPr>
            <a:r>
              <a:rPr lang="en-US" sz="2626">
                <a:solidFill>
                  <a:srgbClr val="43B4BE"/>
                </a:solidFill>
                <a:latin typeface="Montserrat Classic"/>
              </a:rPr>
              <a:t>Distribution Channel </a:t>
            </a:r>
          </a:p>
        </p:txBody>
      </p:sp>
      <p:sp>
        <p:nvSpPr>
          <p:cNvPr id="21" name="TextBox 21"/>
          <p:cNvSpPr txBox="1"/>
          <p:nvPr/>
        </p:nvSpPr>
        <p:spPr>
          <a:xfrm>
            <a:off x="234409" y="3728852"/>
            <a:ext cx="2832133" cy="346013"/>
          </a:xfrm>
          <a:prstGeom prst="rect">
            <a:avLst/>
          </a:prstGeom>
        </p:spPr>
        <p:txBody>
          <a:bodyPr lIns="0" tIns="0" rIns="0" bIns="0" rtlCol="0" anchor="t">
            <a:spAutoFit/>
          </a:bodyPr>
          <a:lstStyle/>
          <a:p>
            <a:pPr algn="ctr">
              <a:lnSpc>
                <a:spcPts val="2652"/>
              </a:lnSpc>
            </a:pPr>
            <a:r>
              <a:rPr lang="en-US" sz="2626">
                <a:solidFill>
                  <a:srgbClr val="43B4BE"/>
                </a:solidFill>
                <a:latin typeface="Montserrat Classic"/>
              </a:rPr>
              <a:t>Type Segment</a:t>
            </a:r>
          </a:p>
        </p:txBody>
      </p:sp>
      <p:sp>
        <p:nvSpPr>
          <p:cNvPr id="22" name="TextBox 22"/>
          <p:cNvSpPr txBox="1"/>
          <p:nvPr/>
        </p:nvSpPr>
        <p:spPr>
          <a:xfrm>
            <a:off x="3300951" y="6218712"/>
            <a:ext cx="5434953" cy="2930748"/>
          </a:xfrm>
          <a:prstGeom prst="rect">
            <a:avLst/>
          </a:prstGeom>
        </p:spPr>
        <p:txBody>
          <a:bodyPr lIns="0" tIns="0" rIns="0" bIns="0" rtlCol="0" anchor="t">
            <a:spAutoFit/>
          </a:bodyPr>
          <a:lstStyle/>
          <a:p>
            <a:pPr marL="722193" lvl="1" indent="-361097">
              <a:lnSpc>
                <a:spcPts val="4683"/>
              </a:lnSpc>
              <a:buFont typeface="Arial"/>
              <a:buChar char="•"/>
            </a:pPr>
            <a:r>
              <a:rPr lang="en-US" sz="3345">
                <a:solidFill>
                  <a:srgbClr val="FFFFFF"/>
                </a:solidFill>
                <a:latin typeface="Montserrat"/>
              </a:rPr>
              <a:t>Supermarkets</a:t>
            </a:r>
          </a:p>
          <a:p>
            <a:pPr marL="722193" lvl="1" indent="-361097">
              <a:lnSpc>
                <a:spcPts val="4683"/>
              </a:lnSpc>
              <a:buFont typeface="Arial"/>
              <a:buChar char="•"/>
            </a:pPr>
            <a:r>
              <a:rPr lang="en-US" sz="3345">
                <a:solidFill>
                  <a:srgbClr val="FFFFFF"/>
                </a:solidFill>
                <a:latin typeface="Montserrat"/>
              </a:rPr>
              <a:t>Independent Retailers</a:t>
            </a:r>
          </a:p>
          <a:p>
            <a:pPr marL="722193" lvl="1" indent="-361097">
              <a:lnSpc>
                <a:spcPts val="4683"/>
              </a:lnSpc>
              <a:buFont typeface="Arial"/>
              <a:buChar char="•"/>
            </a:pPr>
            <a:r>
              <a:rPr lang="en-US" sz="3345">
                <a:solidFill>
                  <a:srgbClr val="FFFFFF"/>
                </a:solidFill>
                <a:latin typeface="Montserrat"/>
              </a:rPr>
              <a:t>Convenience Stores</a:t>
            </a:r>
          </a:p>
          <a:p>
            <a:pPr marL="722193" lvl="1" indent="-361097">
              <a:lnSpc>
                <a:spcPts val="4683"/>
              </a:lnSpc>
              <a:buFont typeface="Arial"/>
              <a:buChar char="•"/>
            </a:pPr>
            <a:r>
              <a:rPr lang="en-US" sz="3345">
                <a:solidFill>
                  <a:srgbClr val="FFFFFF"/>
                </a:solidFill>
                <a:latin typeface="Montserrat"/>
              </a:rPr>
              <a:t>Specialty Stores</a:t>
            </a:r>
          </a:p>
        </p:txBody>
      </p:sp>
      <p:sp>
        <p:nvSpPr>
          <p:cNvPr id="23" name="TextBox 23"/>
          <p:cNvSpPr txBox="1"/>
          <p:nvPr/>
        </p:nvSpPr>
        <p:spPr>
          <a:xfrm>
            <a:off x="12210542" y="4372772"/>
            <a:ext cx="5977918" cy="2924936"/>
          </a:xfrm>
          <a:prstGeom prst="rect">
            <a:avLst/>
          </a:prstGeom>
        </p:spPr>
        <p:txBody>
          <a:bodyPr lIns="0" tIns="0" rIns="0" bIns="0" rtlCol="0" anchor="t">
            <a:spAutoFit/>
          </a:bodyPr>
          <a:lstStyle/>
          <a:p>
            <a:pPr marL="722194" lvl="1" indent="-361097">
              <a:lnSpc>
                <a:spcPts val="4683"/>
              </a:lnSpc>
              <a:buFont typeface="Arial"/>
              <a:buChar char="•"/>
            </a:pPr>
            <a:r>
              <a:rPr lang="en-US" sz="3345">
                <a:solidFill>
                  <a:srgbClr val="FFFFFF"/>
                </a:solidFill>
                <a:latin typeface="Montserrat"/>
              </a:rPr>
              <a:t>Beverages</a:t>
            </a:r>
          </a:p>
          <a:p>
            <a:pPr marL="722194" lvl="1" indent="-361097">
              <a:lnSpc>
                <a:spcPts val="4683"/>
              </a:lnSpc>
              <a:buFont typeface="Arial"/>
              <a:buChar char="•"/>
            </a:pPr>
            <a:r>
              <a:rPr lang="en-US" sz="3345">
                <a:solidFill>
                  <a:srgbClr val="FFFFFF"/>
                </a:solidFill>
                <a:latin typeface="Montserrat"/>
              </a:rPr>
              <a:t>Dairy &amp; Frozen Desserts</a:t>
            </a:r>
          </a:p>
          <a:p>
            <a:pPr marL="722194" lvl="1" indent="-361097">
              <a:lnSpc>
                <a:spcPts val="4683"/>
              </a:lnSpc>
              <a:buFont typeface="Arial"/>
              <a:buChar char="•"/>
            </a:pPr>
            <a:r>
              <a:rPr lang="en-US" sz="3345">
                <a:solidFill>
                  <a:srgbClr val="FFFFFF"/>
                </a:solidFill>
                <a:latin typeface="Montserrat"/>
              </a:rPr>
              <a:t>Bakery and Confectionary</a:t>
            </a:r>
          </a:p>
          <a:p>
            <a:pPr marL="722194" lvl="1" indent="-361097">
              <a:lnSpc>
                <a:spcPts val="4683"/>
              </a:lnSpc>
              <a:buFont typeface="Arial"/>
              <a:buChar char="•"/>
            </a:pPr>
            <a:r>
              <a:rPr lang="en-US" sz="3345">
                <a:solidFill>
                  <a:srgbClr val="FFFFFF"/>
                </a:solidFill>
                <a:latin typeface="Montserrat"/>
              </a:rPr>
              <a:t>Infant Food</a:t>
            </a:r>
          </a:p>
        </p:txBody>
      </p:sp>
      <p:sp>
        <p:nvSpPr>
          <p:cNvPr id="24" name="TextBox 24"/>
          <p:cNvSpPr txBox="1"/>
          <p:nvPr/>
        </p:nvSpPr>
        <p:spPr>
          <a:xfrm>
            <a:off x="9378409" y="5549494"/>
            <a:ext cx="2832133" cy="676269"/>
          </a:xfrm>
          <a:prstGeom prst="rect">
            <a:avLst/>
          </a:prstGeom>
        </p:spPr>
        <p:txBody>
          <a:bodyPr lIns="0" tIns="0" rIns="0" bIns="0" rtlCol="0" anchor="t">
            <a:spAutoFit/>
          </a:bodyPr>
          <a:lstStyle/>
          <a:p>
            <a:pPr algn="ctr">
              <a:lnSpc>
                <a:spcPts val="2652"/>
              </a:lnSpc>
            </a:pPr>
            <a:r>
              <a:rPr lang="en-US" sz="2626">
                <a:solidFill>
                  <a:srgbClr val="43B4BE"/>
                </a:solidFill>
                <a:latin typeface="Montserrat Classic"/>
              </a:rPr>
              <a:t>Application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30%</a:t>
            </a:r>
          </a:p>
        </p:txBody>
      </p:sp>
      <p:sp>
        <p:nvSpPr>
          <p:cNvPr id="4" name="TextBox 4"/>
          <p:cNvSpPr txBox="1"/>
          <p:nvPr/>
        </p:nvSpPr>
        <p:spPr>
          <a:xfrm>
            <a:off x="135983" y="299719"/>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Fruit Preparations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2740" b="0"/>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D3F0F"/>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0641A"/>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D3F0F"/>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0641A"/>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D3F0F"/>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0641A"/>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992012" y="2332663"/>
            <a:ext cx="7071007"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Health and Wellness Trends to Propel Market Growth</a:t>
            </a:r>
          </a:p>
        </p:txBody>
      </p:sp>
      <p:sp>
        <p:nvSpPr>
          <p:cNvPr id="18" name="TextBox 18"/>
          <p:cNvSpPr txBox="1"/>
          <p:nvPr/>
        </p:nvSpPr>
        <p:spPr>
          <a:xfrm>
            <a:off x="6992012" y="6439934"/>
            <a:ext cx="7071007" cy="1219200"/>
          </a:xfrm>
          <a:prstGeom prst="rect">
            <a:avLst/>
          </a:prstGeom>
        </p:spPr>
        <p:txBody>
          <a:bodyPr lIns="0" tIns="0" rIns="0" bIns="0" rtlCol="0" anchor="t">
            <a:spAutoFit/>
          </a:bodyPr>
          <a:lstStyle/>
          <a:p>
            <a:pPr>
              <a:lnSpc>
                <a:spcPts val="4725"/>
              </a:lnSpc>
            </a:pPr>
            <a:r>
              <a:rPr lang="en-US" sz="4500" spc="144">
                <a:solidFill>
                  <a:srgbClr val="FFFFFF"/>
                </a:solidFill>
                <a:latin typeface="Barlow"/>
              </a:rPr>
              <a:t>Supply Chain Challenges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1635527" y="1426390"/>
            <a:ext cx="15016947" cy="7434220"/>
            <a:chExt cx="3955081" cy="1957984"/>
          </a:xfrm>
        </p:grpSpPr>
        <p:sp>
          <p:nvSpPr>
            <p:cNvPr id="4" name="Freeform 4"/>
            <p:cNvSpPr/>
            <p:nvPr/>
          </p:nvSpPr>
          <p:spPr>
            <a:xfrm>
              <a:off x="0" y="0"/>
              <a:ext cx="3955081" cy="1957984"/>
            </a:xfrm>
            <a:custGeom>
              <a:rect l="l" t="t" r="r" b="b"/>
              <a:pathLst>
                <a:path w="3955081" h="1957983">
                  <a:moveTo>
                    <a:pt x="0" y="0"/>
                  </a:moveTo>
                  <a:lnTo>
                    <a:pt x="3955081" y="0"/>
                  </a:lnTo>
                  <a:lnTo>
                    <a:pt x="3955081" y="1957984"/>
                  </a:lnTo>
                  <a:lnTo>
                    <a:pt x="0" y="1957984"/>
                  </a:lnTo>
                  <a:close/>
                </a:path>
              </a:pathLst>
            </a:custGeom>
            <a:solidFill>
              <a:srgbClr val="000000">
                <a:alpha val="74902"/>
              </a:srgbClr>
            </a:solidFill>
          </p:spPr>
          <p:txBody>
            <a:bodyPr/>
            <a:lstStyle/>
            <a:p/>
          </p:txBody>
        </p:sp>
        <p:sp>
          <p:nvSpPr>
            <p:cNvPr id="5" name="TextBox 5"/>
            <p:cNvSpPr txBox="1"/>
            <p:nvPr/>
          </p:nvSpPr>
          <p:spPr>
            <a:xfrm>
              <a:off x="0" y="-38100"/>
              <a:ext cx="3955081" cy="199608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22848" y="1949699"/>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
        <p:nvSpPr>
          <p:cNvPr id="7" name="TextBox 7"/>
          <p:cNvSpPr txBox="1"/>
          <p:nvPr/>
        </p:nvSpPr>
        <p:spPr>
          <a:xfrm>
            <a:off x="2059735" y="3165718"/>
            <a:ext cx="14168531" cy="5117465"/>
          </a:xfrm>
          <a:prstGeom prst="rect">
            <a:avLst/>
          </a:prstGeom>
        </p:spPr>
        <p:txBody>
          <a:bodyPr lIns="0" tIns="0" rIns="0" bIns="0" rtlCol="0" anchor="t">
            <a:spAutoFit/>
          </a:bodyPr>
          <a:lstStyle/>
          <a:p>
            <a:pPr marL="626111" lvl="1" indent="-313055">
              <a:lnSpc>
                <a:spcPts val="4060"/>
              </a:lnSpc>
              <a:buFont typeface="Arial"/>
              <a:buChar char="•"/>
            </a:pPr>
            <a:r>
              <a:rPr lang="en-US" sz="2900">
                <a:solidFill>
                  <a:srgbClr val="FFFFFF"/>
                </a:solidFill>
                <a:latin typeface="Montserrat"/>
              </a:rPr>
              <a:t>The Global Fruit Preparations Market is witnessing significant growth in the near future. affordable costs because they frequently offer discounts and promotions.</a:t>
            </a:r>
          </a:p>
          <a:p>
            <a:pPr marL="626111" lvl="1" indent="-313055">
              <a:lnSpc>
                <a:spcPts val="4060"/>
              </a:lnSpc>
              <a:buFont typeface="Arial"/>
              <a:buChar char="•"/>
            </a:pPr>
            <a:r>
              <a:rPr lang="en-US" sz="2900">
                <a:solidFill>
                  <a:srgbClr val="FFFFFF"/>
                </a:solidFill>
                <a:latin typeface="Montserrat"/>
              </a:rPr>
              <a:t>Consumers appreciate the natural, fruity flavors preserved in jams, making them a household favorite.</a:t>
            </a:r>
          </a:p>
          <a:p>
            <a:pPr marL="626111" lvl="1" indent="-313055">
              <a:lnSpc>
                <a:spcPts val="4060"/>
              </a:lnSpc>
              <a:buFont typeface="Arial"/>
              <a:buChar char="•"/>
            </a:pPr>
            <a:r>
              <a:rPr lang="en-US" sz="2900">
                <a:solidFill>
                  <a:srgbClr val="FFFFFF"/>
                </a:solidFill>
                <a:latin typeface="Montserrat"/>
              </a:rPr>
              <a:t>Fruit fillings are highly sought after in the baking and pastry industry, used in pies, pastries, cakes, and other desserts.</a:t>
            </a:r>
          </a:p>
          <a:p>
            <a:pPr marL="626111" lvl="1" indent="-313055">
              <a:lnSpc>
                <a:spcPts val="4060"/>
              </a:lnSpc>
              <a:buFont typeface="Arial"/>
              <a:buChar char="•"/>
            </a:pPr>
            <a:r>
              <a:rPr lang="en-US" sz="2900">
                <a:solidFill>
                  <a:srgbClr val="FFFFFF"/>
                </a:solidFill>
                <a:latin typeface="Montserrat"/>
              </a:rPr>
              <a:t>Supermarkets also benefit from consumers' tendency to do bulk shopping, making them the go-to destination for families and individuals looking for a variety of fruit preparations for their diverse needs.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508760"/>
            <a:ext cx="18288000" cy="8778240"/>
          </a:xfrm>
          <a:custGeom>
            <a:rect l="l" t="t" r="r" b="b"/>
            <a:pathLst>
              <a:path w="18288000" h="8778240">
                <a:moveTo>
                  <a:pt x="0" y="0"/>
                </a:moveTo>
                <a:lnTo>
                  <a:pt x="18288000" y="0"/>
                </a:lnTo>
                <a:lnTo>
                  <a:pt x="18288000" y="8778240"/>
                </a:lnTo>
                <a:lnTo>
                  <a:pt x="0" y="8778240"/>
                </a:lnTo>
                <a:lnTo>
                  <a:pt x="0" y="0"/>
                </a:lnTo>
                <a:close/>
              </a:path>
            </a:pathLst>
          </a:custGeom>
          <a:blipFill>
            <a:blip r:embed="rId2"/>
            <a:stretch>
              <a:fillRect/>
            </a:stretch>
          </a:blipFill>
        </p:spPr>
        <p:txBody>
          <a:bodyPr/>
          <a:lstStyle/>
          <a:p/>
        </p:txBody>
      </p:sp>
      <p:sp>
        <p:nvSpPr>
          <p:cNvPr id="3" name="Freeform 3"/>
          <p:cNvSpPr/>
          <p:nvPr/>
        </p:nvSpPr>
        <p:spPr>
          <a:xfrm>
            <a:off x="1992837" y="1746493"/>
            <a:ext cx="3512098" cy="1568737"/>
          </a:xfrm>
          <a:custGeom>
            <a:rect l="l" t="t" r="r" b="b"/>
            <a:pathLst>
              <a:path w="3512098" h="1568737">
                <a:moveTo>
                  <a:pt x="0" y="0"/>
                </a:moveTo>
                <a:lnTo>
                  <a:pt x="3512098" y="0"/>
                </a:lnTo>
                <a:lnTo>
                  <a:pt x="3512098" y="1568737"/>
                </a:lnTo>
                <a:lnTo>
                  <a:pt x="0" y="1568737"/>
                </a:lnTo>
                <a:lnTo>
                  <a:pt x="0" y="0"/>
                </a:lnTo>
                <a:close/>
              </a:path>
            </a:pathLst>
          </a:custGeom>
          <a:blipFill>
            <a:blip r:embed="rId3"/>
            <a:stretch>
              <a:fillRect/>
            </a:stretch>
          </a:blipFill>
        </p:spPr>
        <p:txBody>
          <a:bodyPr/>
          <a:lstStyle/>
          <a:p/>
        </p:txBody>
      </p:sp>
      <p:sp>
        <p:nvSpPr>
          <p:cNvPr id="4" name="Freeform 4"/>
          <p:cNvSpPr/>
          <p:nvPr/>
        </p:nvSpPr>
        <p:spPr>
          <a:xfrm>
            <a:off x="6164983" y="1911036"/>
            <a:ext cx="6407184" cy="1239651"/>
          </a:xfrm>
          <a:custGeom>
            <a:rect l="l" t="t" r="r" b="b"/>
            <a:pathLst>
              <a:path w="6407184" h="1239651">
                <a:moveTo>
                  <a:pt x="0" y="0"/>
                </a:moveTo>
                <a:lnTo>
                  <a:pt x="6407184" y="0"/>
                </a:lnTo>
                <a:lnTo>
                  <a:pt x="6407184" y="1239651"/>
                </a:lnTo>
                <a:lnTo>
                  <a:pt x="0" y="1239651"/>
                </a:lnTo>
                <a:lnTo>
                  <a:pt x="0" y="0"/>
                </a:lnTo>
                <a:close/>
              </a:path>
            </a:pathLst>
          </a:custGeom>
          <a:blipFill>
            <a:blip r:embed="rId4"/>
            <a:stretch>
              <a:fillRect/>
            </a:stretch>
          </a:blipFill>
        </p:spPr>
        <p:txBody>
          <a:bodyPr/>
          <a:lstStyle/>
          <a:p/>
        </p:txBody>
      </p:sp>
      <p:sp>
        <p:nvSpPr>
          <p:cNvPr id="5" name="Freeform 5"/>
          <p:cNvSpPr/>
          <p:nvPr/>
        </p:nvSpPr>
        <p:spPr>
          <a:xfrm>
            <a:off x="13406267" y="1746493"/>
            <a:ext cx="3487420" cy="1433793"/>
          </a:xfrm>
          <a:custGeom>
            <a:rect l="l" t="t" r="r" b="b"/>
            <a:pathLst>
              <a:path w="3487420" h="1433793">
                <a:moveTo>
                  <a:pt x="0" y="0"/>
                </a:moveTo>
                <a:lnTo>
                  <a:pt x="3487420" y="0"/>
                </a:lnTo>
                <a:lnTo>
                  <a:pt x="3487420" y="1433793"/>
                </a:lnTo>
                <a:lnTo>
                  <a:pt x="0" y="1433793"/>
                </a:lnTo>
                <a:lnTo>
                  <a:pt x="0" y="0"/>
                </a:lnTo>
                <a:close/>
              </a:path>
            </a:pathLst>
          </a:custGeom>
          <a:blipFill>
            <a:blip r:embed="rId5"/>
            <a:stretch>
              <a:fillRect/>
            </a:stretch>
          </a:blipFill>
        </p:spPr>
        <p:txBody>
          <a:bodyPr/>
          <a:lstStyle/>
          <a:p/>
        </p:txBody>
      </p:sp>
      <p:sp>
        <p:nvSpPr>
          <p:cNvPr id="6" name="Freeform 6"/>
          <p:cNvSpPr/>
          <p:nvPr/>
        </p:nvSpPr>
        <p:spPr>
          <a:xfrm>
            <a:off x="1425357" y="3353421"/>
            <a:ext cx="3225454" cy="1395009"/>
          </a:xfrm>
          <a:custGeom>
            <a:rect l="l" t="t" r="r" b="b"/>
            <a:pathLst>
              <a:path w="3225454" h="1395009">
                <a:moveTo>
                  <a:pt x="0" y="0"/>
                </a:moveTo>
                <a:lnTo>
                  <a:pt x="3225454" y="0"/>
                </a:lnTo>
                <a:lnTo>
                  <a:pt x="3225454" y="1395008"/>
                </a:lnTo>
                <a:lnTo>
                  <a:pt x="0" y="1395008"/>
                </a:lnTo>
                <a:lnTo>
                  <a:pt x="0" y="0"/>
                </a:lnTo>
                <a:close/>
              </a:path>
            </a:pathLst>
          </a:custGeom>
          <a:blipFill>
            <a:blip r:embed="rId6"/>
            <a:stretch>
              <a:fillRect/>
            </a:stretch>
          </a:blipFill>
        </p:spPr>
        <p:txBody>
          <a:bodyPr/>
          <a:lstStyle/>
          <a:p/>
        </p:txBody>
      </p:sp>
      <p:sp>
        <p:nvSpPr>
          <p:cNvPr id="7" name="Freeform 7"/>
          <p:cNvSpPr/>
          <p:nvPr/>
        </p:nvSpPr>
        <p:spPr>
          <a:xfrm>
            <a:off x="5186473" y="3315230"/>
            <a:ext cx="3319352" cy="1790079"/>
          </a:xfrm>
          <a:custGeom>
            <a:rect l="l" t="t" r="r" b="b"/>
            <a:pathLst>
              <a:path w="3319352" h="1790079">
                <a:moveTo>
                  <a:pt x="0" y="0"/>
                </a:moveTo>
                <a:lnTo>
                  <a:pt x="3319352" y="0"/>
                </a:lnTo>
                <a:lnTo>
                  <a:pt x="3319352" y="1790080"/>
                </a:lnTo>
                <a:lnTo>
                  <a:pt x="0" y="1790080"/>
                </a:lnTo>
                <a:lnTo>
                  <a:pt x="0" y="0"/>
                </a:lnTo>
                <a:close/>
              </a:path>
            </a:pathLst>
          </a:custGeom>
          <a:blipFill>
            <a:blip r:embed="rId7"/>
            <a:stretch>
              <a:fillRect/>
            </a:stretch>
          </a:blipFill>
        </p:spPr>
        <p:txBody>
          <a:bodyPr/>
          <a:lstStyle/>
          <a:p/>
        </p:txBody>
      </p:sp>
      <p:sp>
        <p:nvSpPr>
          <p:cNvPr id="8" name="Freeform 8"/>
          <p:cNvSpPr/>
          <p:nvPr/>
        </p:nvSpPr>
        <p:spPr>
          <a:xfrm>
            <a:off x="9144000" y="3353421"/>
            <a:ext cx="3098217" cy="1988022"/>
          </a:xfrm>
          <a:custGeom>
            <a:rect l="l" t="t" r="r" b="b"/>
            <a:pathLst>
              <a:path w="3098217" h="1988022">
                <a:moveTo>
                  <a:pt x="0" y="0"/>
                </a:moveTo>
                <a:lnTo>
                  <a:pt x="3098217" y="0"/>
                </a:lnTo>
                <a:lnTo>
                  <a:pt x="3098217" y="1988022"/>
                </a:lnTo>
                <a:lnTo>
                  <a:pt x="0" y="1988022"/>
                </a:lnTo>
                <a:lnTo>
                  <a:pt x="0" y="0"/>
                </a:lnTo>
                <a:close/>
              </a:path>
            </a:pathLst>
          </a:custGeom>
          <a:blipFill>
            <a:blip r:embed="rId8"/>
            <a:stretch>
              <a:fillRect/>
            </a:stretch>
          </a:blipFill>
        </p:spPr>
        <p:txBody>
          <a:bodyPr/>
          <a:lstStyle/>
          <a:p/>
        </p:txBody>
      </p:sp>
      <p:sp>
        <p:nvSpPr>
          <p:cNvPr id="9" name="Freeform 9"/>
          <p:cNvSpPr/>
          <p:nvPr/>
        </p:nvSpPr>
        <p:spPr>
          <a:xfrm>
            <a:off x="12880392" y="3502119"/>
            <a:ext cx="3640691" cy="1492683"/>
          </a:xfrm>
          <a:custGeom>
            <a:rect l="l" t="t" r="r" b="b"/>
            <a:pathLst>
              <a:path w="3640691" h="1492683">
                <a:moveTo>
                  <a:pt x="0" y="0"/>
                </a:moveTo>
                <a:lnTo>
                  <a:pt x="3640690" y="0"/>
                </a:lnTo>
                <a:lnTo>
                  <a:pt x="3640690" y="1492683"/>
                </a:lnTo>
                <a:lnTo>
                  <a:pt x="0" y="1492683"/>
                </a:lnTo>
                <a:lnTo>
                  <a:pt x="0" y="0"/>
                </a:lnTo>
                <a:close/>
              </a:path>
            </a:pathLst>
          </a:custGeom>
          <a:blipFill>
            <a:blip r:embed="rId9"/>
            <a:stretch>
              <a:fillRect/>
            </a:stretch>
          </a:blipFill>
        </p:spPr>
        <p:txBody>
          <a:bodyPr/>
          <a:lstStyle/>
          <a:p/>
        </p:txBody>
      </p:sp>
      <p:sp>
        <p:nvSpPr>
          <p:cNvPr id="10" name="Freeform 10"/>
          <p:cNvSpPr/>
          <p:nvPr/>
        </p:nvSpPr>
        <p:spPr>
          <a:xfrm>
            <a:off x="3022513" y="5267235"/>
            <a:ext cx="4964844" cy="1167371"/>
          </a:xfrm>
          <a:custGeom>
            <a:rect l="l" t="t" r="r" b="b"/>
            <a:pathLst>
              <a:path w="4964844" h="1167371">
                <a:moveTo>
                  <a:pt x="0" y="0"/>
                </a:moveTo>
                <a:lnTo>
                  <a:pt x="4964844" y="0"/>
                </a:lnTo>
                <a:lnTo>
                  <a:pt x="4964844" y="1167371"/>
                </a:lnTo>
                <a:lnTo>
                  <a:pt x="0" y="1167371"/>
                </a:lnTo>
                <a:lnTo>
                  <a:pt x="0" y="0"/>
                </a:lnTo>
                <a:close/>
              </a:path>
            </a:pathLst>
          </a:custGeom>
          <a:blipFill>
            <a:blip r:embed="rId10"/>
            <a:stretch>
              <a:fillRect/>
            </a:stretch>
          </a:blipFill>
        </p:spPr>
        <p:txBody>
          <a:bodyPr/>
          <a:lstStyle/>
          <a:p/>
        </p:txBody>
      </p:sp>
      <p:sp>
        <p:nvSpPr>
          <p:cNvPr id="11" name="Freeform 11"/>
          <p:cNvSpPr/>
          <p:nvPr/>
        </p:nvSpPr>
        <p:spPr>
          <a:xfrm>
            <a:off x="9144000" y="5512893"/>
            <a:ext cx="4622825" cy="1085540"/>
          </a:xfrm>
          <a:custGeom>
            <a:rect l="l" t="t" r="r" b="b"/>
            <a:pathLst>
              <a:path w="4622825" h="1085540">
                <a:moveTo>
                  <a:pt x="0" y="0"/>
                </a:moveTo>
                <a:lnTo>
                  <a:pt x="4622825" y="0"/>
                </a:lnTo>
                <a:lnTo>
                  <a:pt x="4622825" y="1085540"/>
                </a:lnTo>
                <a:lnTo>
                  <a:pt x="0" y="1085540"/>
                </a:lnTo>
                <a:lnTo>
                  <a:pt x="0" y="0"/>
                </a:lnTo>
                <a:close/>
              </a:path>
            </a:pathLst>
          </a:custGeom>
          <a:blipFill>
            <a:blip r:embed="rId11"/>
            <a:stretch>
              <a:fillRect t="-90394" b="-69850"/>
            </a:stretch>
          </a:blipFill>
        </p:spPr>
        <p:txBody>
          <a:bodyPr/>
          <a:lstStyle/>
          <a:p/>
        </p:txBody>
      </p:sp>
      <p:sp>
        <p:nvSpPr>
          <p:cNvPr id="12" name="Freeform 12"/>
          <p:cNvSpPr/>
          <p:nvPr/>
        </p:nvSpPr>
        <p:spPr>
          <a:xfrm>
            <a:off x="6362496" y="6598433"/>
            <a:ext cx="6012159" cy="934803"/>
          </a:xfrm>
          <a:custGeom>
            <a:rect l="l" t="t" r="r" b="b"/>
            <a:pathLst>
              <a:path w="6012159" h="934802">
                <a:moveTo>
                  <a:pt x="0" y="0"/>
                </a:moveTo>
                <a:lnTo>
                  <a:pt x="6012159" y="0"/>
                </a:lnTo>
                <a:lnTo>
                  <a:pt x="6012159" y="934803"/>
                </a:lnTo>
                <a:lnTo>
                  <a:pt x="0" y="934803"/>
                </a:lnTo>
                <a:lnTo>
                  <a:pt x="0" y="0"/>
                </a:lnTo>
                <a:close/>
              </a:path>
            </a:pathLst>
          </a:custGeom>
          <a:blipFill>
            <a:blip r:embed="rId12"/>
            <a:stretch>
              <a:fillRect/>
            </a:stretch>
          </a:blipFill>
        </p:spPr>
        <p:txBody>
          <a:bodyPr/>
          <a:lstStyle/>
          <a:p/>
        </p:txBody>
      </p:sp>
      <p:sp>
        <p:nvSpPr>
          <p:cNvPr id="13" name="TextBox 13"/>
          <p:cNvSpPr txBox="1"/>
          <p:nvPr/>
        </p:nvSpPr>
        <p:spPr>
          <a:xfrm>
            <a:off x="5715833" y="651510"/>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shorturl.at/fxBTY"/>
              </a:rPr>
              <a:t>https://shorturl.at/fxBTY</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51</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Fruit Preparations Market Report 2024</dc:title>
  <cp:lastModifiedBy>decipher market</cp:lastModifiedBy>
  <cp:revision>2</cp:revision>
  <dcterms:created xsi:type="dcterms:W3CDTF">2006-08-16T00:00:00Z</dcterms:created>
  <dcterms:modified xsi:type="dcterms:W3CDTF">2024-04-13T02:35:54Z</dcterms:modified>
</cp:coreProperties>
</file>