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zwxeedr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991" b="-1991"/>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0" y="0"/>
            <a:ext cx="1818740" cy="1858102"/>
          </a:xfrm>
          <a:prstGeom prst="rect">
            <a:avLst/>
          </a:prstGeom>
        </p:spPr>
      </p:pic>
      <p:sp>
        <p:nvSpPr>
          <p:cNvPr id="4" name="TextBox 4"/>
          <p:cNvSpPr txBox="1"/>
          <p:nvPr/>
        </p:nvSpPr>
        <p:spPr>
          <a:xfrm>
            <a:off x="282262" y="4011053"/>
            <a:ext cx="16024538" cy="2677528"/>
          </a:xfrm>
          <a:prstGeom prst="rect">
            <a:avLst/>
          </a:prstGeom>
        </p:spPr>
        <p:txBody>
          <a:bodyPr wrap="square" lIns="0" tIns="0" rIns="0" bIns="0" rtlCol="0" anchor="t">
            <a:spAutoFit/>
          </a:bodyPr>
          <a:lstStyle/>
          <a:p>
            <a:pPr>
              <a:lnSpc>
                <a:spcPts val="6936"/>
              </a:lnSpc>
            </a:pPr>
            <a:r>
              <a:rPr lang="en-US" sz="6800">
                <a:solidFill>
                  <a:srgbClr val="000000"/>
                </a:solidFill>
                <a:latin typeface="Poppins"/>
              </a:rPr>
              <a:t>FRUIT PREP</a:t>
            </a:r>
          </a:p>
          <a:p>
            <a:pPr>
              <a:lnSpc>
                <a:spcPts val="6936"/>
              </a:lnSpc>
            </a:pPr>
            <a:r>
              <a:rPr lang="en-US" sz="6800">
                <a:solidFill>
                  <a:srgbClr val="000000"/>
                </a:solidFill>
                <a:latin typeface="Poppins"/>
              </a:rPr>
              <a:t>MARKET REPORT </a:t>
            </a:r>
          </a:p>
          <a:p>
            <a:pPr>
              <a:lnSpc>
                <a:spcPts val="6936"/>
              </a:lnSpc>
            </a:pPr>
            <a:r>
              <a:rPr lang="en-US" sz="6800">
                <a:solidFill>
                  <a:srgbClr val="000000"/>
                </a:solidFill>
                <a:latin typeface="Poppins"/>
              </a:rPr>
              <a:t>2024</a:t>
            </a:r>
          </a:p>
        </p:txBody>
      </p:sp>
      <p:sp>
        <p:nvSpPr>
          <p:cNvPr id="5" name="TextBox 5"/>
          <p:cNvSpPr txBox="1"/>
          <p:nvPr/>
        </p:nvSpPr>
        <p:spPr>
          <a:xfrm>
            <a:off x="-344669" y="9559035"/>
            <a:ext cx="10075039"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54" b="-17764"/>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000000">
                <a:alpha val="65882"/>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3135344"/>
            <a:ext cx="15548966" cy="5624195"/>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Poppins"/>
              </a:rPr>
              <a:t>Fruit prep, short for fruit preparation, refers to the series of actions taken to make fruits ready for consumption or use in cooking and baking. This process includes selecting, washing, peeling, cutting, and sometimes preserving fruits. In commercial contexts, fruit prep can also involve more specialized processes like slicing fruits to uniform sizes, combining them with preservatives or flavor enhancers, and packaging them for retail sale. Fruit prep is essential not only for aesthetic and taste purposes but also for health reasons, as proper cleaning and handling help remove harmful bacteria and chemicals. In the culinary world, fruit prep ensures that fruits contribute effectively to the desired final presentation and taste of dishes.</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92"/>
            </a:stretch>
          </a:blipFill>
        </p:spPr>
        <p:txBody>
          <a:bodyPr/>
          <a:lstStyle/>
          <a:p/>
        </p:txBody>
      </p:sp>
      <p:grpSp>
        <p:nvGrpSpPr>
          <p:cNvPr id="3" name="Group 3"/>
          <p:cNvGrpSpPr/>
          <p:nvPr/>
        </p:nvGrpSpPr>
        <p:grpSpPr>
          <a:xfrm>
            <a:off x="212104" y="6347917"/>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000000">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73104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644201"/>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1" name="Group 11"/>
          <p:cNvGrpSpPr/>
          <p:nvPr/>
        </p:nvGrpSpPr>
        <p:grpSpPr>
          <a:xfrm>
            <a:off x="212104" y="3358744"/>
            <a:ext cx="8931896" cy="2700781"/>
            <a:chExt cx="879738" cy="266011"/>
          </a:xfrm>
        </p:grpSpPr>
        <p:sp>
          <p:nvSpPr>
            <p:cNvPr id="12" name="Freeform 12"/>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000000">
                <a:alpha val="80000"/>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578305" y="3741871"/>
            <a:ext cx="2172823" cy="2170107"/>
          </a:xfrm>
          <a:custGeom>
            <a:rect l="l" t="t" r="r" b="b"/>
            <a:pathLst>
              <a:path w="2172823" h="2170107">
                <a:moveTo>
                  <a:pt x="0" y="0"/>
                </a:moveTo>
                <a:lnTo>
                  <a:pt x="2172824" y="0"/>
                </a:lnTo>
                <a:lnTo>
                  <a:pt x="2172824" y="2170107"/>
                </a:lnTo>
                <a:lnTo>
                  <a:pt x="0" y="2170107"/>
                </a:lnTo>
                <a:lnTo>
                  <a:pt x="0" y="0"/>
                </a:lnTo>
                <a:close/>
              </a:path>
            </a:pathLst>
          </a:custGeom>
          <a:blipFill>
            <a:blip r:embed="rId3"/>
            <a:stretch>
              <a:fillRect/>
            </a:stretch>
          </a:blipFill>
        </p:spPr>
        <p:txBody>
          <a:bodyPr/>
          <a:lstStyle/>
          <a:p/>
        </p:txBody>
      </p:sp>
      <p:grpSp>
        <p:nvGrpSpPr>
          <p:cNvPr id="15" name="Group 15"/>
          <p:cNvGrpSpPr/>
          <p:nvPr/>
        </p:nvGrpSpPr>
        <p:grpSpPr>
          <a:xfrm>
            <a:off x="527646" y="3655028"/>
            <a:ext cx="2140823" cy="2140823"/>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162248" y="48386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19" name="TextBox 19"/>
          <p:cNvSpPr txBox="1"/>
          <p:nvPr/>
        </p:nvSpPr>
        <p:spPr>
          <a:xfrm>
            <a:off x="813935" y="7220710"/>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20" name="TextBox 20"/>
          <p:cNvSpPr txBox="1"/>
          <p:nvPr/>
        </p:nvSpPr>
        <p:spPr>
          <a:xfrm>
            <a:off x="2668470" y="6824531"/>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6.00%</a:t>
            </a:r>
          </a:p>
        </p:txBody>
      </p:sp>
      <p:sp>
        <p:nvSpPr>
          <p:cNvPr id="21" name="TextBox 21"/>
          <p:cNvSpPr txBox="1"/>
          <p:nvPr/>
        </p:nvSpPr>
        <p:spPr>
          <a:xfrm>
            <a:off x="813935" y="4584562"/>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2" name="TextBox 22"/>
          <p:cNvSpPr txBox="1"/>
          <p:nvPr/>
        </p:nvSpPr>
        <p:spPr>
          <a:xfrm>
            <a:off x="2578112" y="3861188"/>
            <a:ext cx="6285339" cy="1575123"/>
          </a:xfrm>
          <a:prstGeom prst="rect">
            <a:avLst/>
          </a:prstGeom>
        </p:spPr>
        <p:txBody>
          <a:bodyPr lIns="0" tIns="0" rIns="0" bIns="0" rtlCol="0" anchor="t">
            <a:spAutoFit/>
          </a:bodyPr>
          <a:lstStyle/>
          <a:p>
            <a:pPr algn="ctr">
              <a:lnSpc>
                <a:spcPts val="6109"/>
              </a:lnSpc>
            </a:pPr>
            <a:r>
              <a:rPr lang="en-US" sz="5177">
                <a:solidFill>
                  <a:srgbClr val="FFFFFF"/>
                </a:solidFill>
                <a:latin typeface="Poppins"/>
              </a:rPr>
              <a:t>MARKET SIZE</a:t>
            </a:r>
          </a:p>
          <a:p>
            <a:pPr algn="ctr">
              <a:lnSpc>
                <a:spcPts val="5991"/>
              </a:lnSpc>
            </a:pPr>
            <a:r>
              <a:rPr lang="en-US" sz="5077">
                <a:solidFill>
                  <a:srgbClr val="FFFFFF"/>
                </a:solidFill>
                <a:latin typeface="Poppins"/>
              </a:rPr>
              <a:t>USD 5581.2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635"/>
            </a:stretch>
          </a:blipFill>
        </p:spPr>
        <p:txBody>
          <a:bodyPr/>
          <a:lstStyle/>
          <a:p/>
        </p:txBody>
      </p:sp>
      <p:grpSp>
        <p:nvGrpSpPr>
          <p:cNvPr id="3" name="Group 3"/>
          <p:cNvGrpSpPr/>
          <p:nvPr/>
        </p:nvGrpSpPr>
        <p:grpSpPr>
          <a:xfrm>
            <a:off x="2595946" y="2619912"/>
            <a:ext cx="7681225" cy="3179983"/>
            <a:chExt cx="8680332" cy="3593608"/>
          </a:xfrm>
        </p:grpSpPr>
        <p:sp>
          <p:nvSpPr>
            <p:cNvPr id="4" name="Freeform 4"/>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532211">
                <a:alpha val="82745"/>
              </a:srgbClr>
            </a:solidFill>
          </p:spPr>
          <p:txBody>
            <a:bodyPr/>
            <a:lstStyle/>
            <a:p/>
          </p:txBody>
        </p:sp>
      </p:grpSp>
      <p:grpSp>
        <p:nvGrpSpPr>
          <p:cNvPr id="5" name="Group 5"/>
          <p:cNvGrpSpPr/>
          <p:nvPr/>
        </p:nvGrpSpPr>
        <p:grpSpPr>
          <a:xfrm rot="5400000">
            <a:off x="1329546" y="2235133"/>
            <a:ext cx="940781" cy="3593421"/>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595946" y="6176886"/>
            <a:ext cx="7681225" cy="3179983"/>
            <a:chExt cx="8680332" cy="3593608"/>
          </a:xfrm>
        </p:grpSpPr>
        <p:sp>
          <p:nvSpPr>
            <p:cNvPr id="8" name="Freeform 8"/>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532211">
                <a:alpha val="82745"/>
              </a:srgbClr>
            </a:solidFill>
          </p:spPr>
          <p:txBody>
            <a:bodyPr/>
            <a:lstStyle/>
            <a:p/>
          </p:txBody>
        </p:sp>
      </p:grpSp>
      <p:grpSp>
        <p:nvGrpSpPr>
          <p:cNvPr id="9" name="Group 9"/>
          <p:cNvGrpSpPr/>
          <p:nvPr/>
        </p:nvGrpSpPr>
        <p:grpSpPr>
          <a:xfrm rot="5400000">
            <a:off x="1329546" y="5792107"/>
            <a:ext cx="940781" cy="3593421"/>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74902"/>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3932387" y="3014366"/>
            <a:ext cx="5335785" cy="2291154"/>
          </a:xfrm>
          <a:prstGeom prst="rect">
            <a:avLst/>
          </a:prstGeom>
        </p:spPr>
        <p:txBody>
          <a:bodyPr lIns="0" tIns="0" rIns="0" bIns="0" rtlCol="0" anchor="t">
            <a:spAutoFit/>
          </a:bodyPr>
          <a:lstStyle/>
          <a:p>
            <a:pPr marL="927743" lvl="1" indent="-463871">
              <a:lnSpc>
                <a:spcPts val="6015"/>
              </a:lnSpc>
              <a:buFont typeface="Arial"/>
              <a:buChar char="•"/>
            </a:pPr>
            <a:r>
              <a:rPr lang="en-US" sz="4297">
                <a:solidFill>
                  <a:srgbClr val="FFFFFF"/>
                </a:solidFill>
                <a:latin typeface="Poppins"/>
              </a:rPr>
              <a:t>Jams</a:t>
            </a:r>
          </a:p>
          <a:p>
            <a:pPr marL="927743" lvl="1" indent="-463871">
              <a:lnSpc>
                <a:spcPts val="6015"/>
              </a:lnSpc>
              <a:buFont typeface="Arial"/>
              <a:buChar char="•"/>
            </a:pPr>
            <a:r>
              <a:rPr lang="en-US" sz="4297">
                <a:solidFill>
                  <a:srgbClr val="FFFFFF"/>
                </a:solidFill>
                <a:latin typeface="Poppins"/>
              </a:rPr>
              <a:t>Filling</a:t>
            </a:r>
          </a:p>
          <a:p>
            <a:pPr marL="927743" lvl="1" indent="-463871">
              <a:lnSpc>
                <a:spcPts val="6015"/>
              </a:lnSpc>
              <a:buFont typeface="Arial"/>
              <a:buChar char="•"/>
            </a:pPr>
            <a:r>
              <a:rPr lang="en-US" sz="4297">
                <a:solidFill>
                  <a:srgbClr val="FFFFFF"/>
                </a:solidFill>
                <a:latin typeface="Poppins"/>
              </a:rPr>
              <a:t>Others</a:t>
            </a:r>
          </a:p>
        </p:txBody>
      </p:sp>
      <p:sp>
        <p:nvSpPr>
          <p:cNvPr id="15" name="TextBox 15"/>
          <p:cNvSpPr txBox="1"/>
          <p:nvPr/>
        </p:nvSpPr>
        <p:spPr>
          <a:xfrm>
            <a:off x="3229793" y="6205147"/>
            <a:ext cx="7589389" cy="3053153"/>
          </a:xfrm>
          <a:prstGeom prst="rect">
            <a:avLst/>
          </a:prstGeom>
        </p:spPr>
        <p:txBody>
          <a:bodyPr lIns="0" tIns="0" rIns="0" bIns="0" rtlCol="0" anchor="t">
            <a:spAutoFit/>
          </a:bodyPr>
          <a:lstStyle/>
          <a:p>
            <a:pPr marL="927748" lvl="1" indent="-463874">
              <a:lnSpc>
                <a:spcPts val="6015"/>
              </a:lnSpc>
              <a:buFont typeface="Arial"/>
              <a:buChar char="•"/>
            </a:pPr>
            <a:r>
              <a:rPr lang="en-US" sz="4297">
                <a:solidFill>
                  <a:srgbClr val="FFFFFF"/>
                </a:solidFill>
                <a:latin typeface="Poppins"/>
              </a:rPr>
              <a:t>Supermarkets</a:t>
            </a:r>
          </a:p>
          <a:p>
            <a:pPr marL="927748" lvl="1" indent="-463874">
              <a:lnSpc>
                <a:spcPts val="6015"/>
              </a:lnSpc>
              <a:buFont typeface="Arial"/>
              <a:buChar char="•"/>
            </a:pPr>
            <a:r>
              <a:rPr lang="en-US" sz="4297">
                <a:solidFill>
                  <a:srgbClr val="FFFFFF"/>
                </a:solidFill>
                <a:latin typeface="Poppins"/>
              </a:rPr>
              <a:t>Independent Retailers</a:t>
            </a:r>
          </a:p>
          <a:p>
            <a:pPr marL="927748" lvl="1" indent="-463874">
              <a:lnSpc>
                <a:spcPts val="6015"/>
              </a:lnSpc>
              <a:buFont typeface="Arial"/>
              <a:buChar char="•"/>
            </a:pPr>
            <a:r>
              <a:rPr lang="en-US" sz="4297">
                <a:solidFill>
                  <a:srgbClr val="FFFFFF"/>
                </a:solidFill>
                <a:latin typeface="Poppins"/>
              </a:rPr>
              <a:t>Convenience Stores</a:t>
            </a:r>
          </a:p>
          <a:p>
            <a:pPr marL="927748" lvl="1" indent="-463874">
              <a:lnSpc>
                <a:spcPts val="6015"/>
              </a:lnSpc>
              <a:buFont typeface="Arial"/>
              <a:buChar char="•"/>
            </a:pPr>
            <a:r>
              <a:rPr lang="en-US" sz="4297">
                <a:solidFill>
                  <a:srgbClr val="FFFFFF"/>
                </a:solidFill>
                <a:latin typeface="Poppins"/>
              </a:rPr>
              <a:t>Specialty Stores</a:t>
            </a:r>
          </a:p>
        </p:txBody>
      </p:sp>
      <p:sp>
        <p:nvSpPr>
          <p:cNvPr id="16" name="TextBox 16"/>
          <p:cNvSpPr txBox="1"/>
          <p:nvPr/>
        </p:nvSpPr>
        <p:spPr>
          <a:xfrm>
            <a:off x="-43424" y="7147002"/>
            <a:ext cx="3442430" cy="859074"/>
          </a:xfrm>
          <a:prstGeom prst="rect">
            <a:avLst/>
          </a:prstGeom>
        </p:spPr>
        <p:txBody>
          <a:bodyPr lIns="0" tIns="0" rIns="0" bIns="0" rtlCol="0" anchor="t">
            <a:spAutoFit/>
          </a:bodyPr>
          <a:lstStyle/>
          <a:p>
            <a:pPr algn="ctr">
              <a:lnSpc>
                <a:spcPts val="3224"/>
              </a:lnSpc>
            </a:pPr>
            <a:r>
              <a:rPr lang="en-US" sz="3192">
                <a:solidFill>
                  <a:srgbClr val="43B4BE"/>
                </a:solidFill>
                <a:latin typeface="Poppins"/>
              </a:rPr>
              <a:t>Product Type Segment</a:t>
            </a:r>
          </a:p>
        </p:txBody>
      </p:sp>
      <p:sp>
        <p:nvSpPr>
          <p:cNvPr id="17" name="TextBox 17"/>
          <p:cNvSpPr txBox="1"/>
          <p:nvPr/>
        </p:nvSpPr>
        <p:spPr>
          <a:xfrm>
            <a:off x="0" y="3590028"/>
            <a:ext cx="3442430" cy="859074"/>
          </a:xfrm>
          <a:prstGeom prst="rect">
            <a:avLst/>
          </a:prstGeom>
        </p:spPr>
        <p:txBody>
          <a:bodyPr lIns="0" tIns="0" rIns="0" bIns="0" rtlCol="0" anchor="t">
            <a:spAutoFit/>
          </a:bodyPr>
          <a:lstStyle/>
          <a:p>
            <a:pPr algn="ctr">
              <a:lnSpc>
                <a:spcPts val="3224"/>
              </a:lnSpc>
            </a:pPr>
            <a:r>
              <a:rPr lang="en-US" sz="3192">
                <a:solidFill>
                  <a:srgbClr val="43B4BE"/>
                </a:solidFill>
                <a:latin typeface="Poppins"/>
              </a:rPr>
              <a:t>Product Segment</a:t>
            </a:r>
          </a:p>
        </p:txBody>
      </p:sp>
      <p:sp>
        <p:nvSpPr>
          <p:cNvPr id="18" name="TextBox 18"/>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9" name="Picture 19"/>
          <p:cNvPicPr>
            <a:picLocks noChangeAspect="1"/>
          </p:cNvPicPr>
          <p:nvPr/>
        </p:nvPicPr>
        <p:blipFill>
          <a:blip r:embed="rId3"/>
          <a:srcRect l="36500" t="25150" r="35874" b="24564"/>
          <a:stretch>
            <a:fillRect/>
          </a:stretch>
        </p:blipFill>
        <p:spPr>
          <a:xfrm>
            <a:off x="92746" y="102118"/>
            <a:ext cx="1871908" cy="1916613"/>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Fruit Prep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55" b="-9055"/>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C3504D">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C3504D">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C3504D">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653758" y="1823769"/>
            <a:ext cx="7643613" cy="2907030"/>
          </a:xfrm>
          <a:prstGeom prst="rect">
            <a:avLst/>
          </a:prstGeom>
        </p:spPr>
        <p:txBody>
          <a:bodyPr lIns="0" tIns="0" rIns="0" bIns="0" rtlCol="0" anchor="t">
            <a:spAutoFit/>
          </a:bodyPr>
          <a:lstStyle/>
          <a:p>
            <a:pPr marL="777242" lvl="1" indent="-388621">
              <a:lnSpc>
                <a:spcPts val="3780"/>
              </a:lnSpc>
              <a:buFont typeface="Arial"/>
              <a:buChar char="•"/>
            </a:pPr>
            <a:r>
              <a:rPr lang="en-US" sz="3600" spc="115">
                <a:solidFill>
                  <a:srgbClr val="FFFFFF"/>
                </a:solidFill>
                <a:latin typeface="Poppins"/>
              </a:rPr>
              <a:t>Health and Wellness Trends to Increase the Demand Globally</a:t>
            </a:r>
          </a:p>
          <a:p>
            <a:pPr marL="777242" lvl="1" indent="-388621">
              <a:lnSpc>
                <a:spcPts val="3780"/>
              </a:lnSpc>
              <a:buFont typeface="Arial"/>
              <a:buChar char="•"/>
            </a:pPr>
            <a:r>
              <a:rPr lang="en-US" sz="3600" spc="115">
                <a:solidFill>
                  <a:srgbClr val="FFFFFF"/>
                </a:solidFill>
                <a:latin typeface="Poppins"/>
              </a:rPr>
              <a:t>Innovation in Food &amp; Beverage Industry to Propel Market Growth</a:t>
            </a:r>
          </a:p>
        </p:txBody>
      </p:sp>
      <p:sp>
        <p:nvSpPr>
          <p:cNvPr id="19" name="TextBox 19"/>
          <p:cNvSpPr txBox="1"/>
          <p:nvPr/>
        </p:nvSpPr>
        <p:spPr>
          <a:xfrm>
            <a:off x="6765150" y="6292444"/>
            <a:ext cx="7420828" cy="147828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Innovation in Food &amp; Beverage Industry to Propel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724779"/>
            <a:ext cx="15748059" cy="5935345"/>
          </a:xfrm>
          <a:prstGeom prst="rect">
            <a:avLst/>
          </a:prstGeom>
        </p:spPr>
        <p:txBody>
          <a:bodyPr lIns="0" tIns="0" rIns="0" bIns="0" rtlCol="0" anchor="t">
            <a:spAutoFit/>
          </a:bodyPr>
          <a:lstStyle/>
          <a:p>
            <a:pPr marL="798826" lvl="1" indent="-399413">
              <a:lnSpc>
                <a:spcPts val="5179"/>
              </a:lnSpc>
              <a:buFont typeface="Arial"/>
              <a:buChar char="•"/>
            </a:pPr>
            <a:r>
              <a:rPr lang="en-US" sz="3699">
                <a:solidFill>
                  <a:srgbClr val="FFFFFF"/>
                </a:solidFill>
                <a:latin typeface="Poppins"/>
              </a:rPr>
              <a:t>The global fruit prep market will expand significantly by 6.00% CAGR between 2024 to 2031. </a:t>
            </a:r>
          </a:p>
          <a:p>
            <a:pPr marL="798826" lvl="1" indent="-399413">
              <a:lnSpc>
                <a:spcPts val="5179"/>
              </a:lnSpc>
              <a:buFont typeface="Arial"/>
              <a:buChar char="•"/>
            </a:pPr>
            <a:r>
              <a:rPr lang="en-US" sz="3699">
                <a:solidFill>
                  <a:srgbClr val="FFFFFF"/>
                </a:solidFill>
                <a:latin typeface="Poppins"/>
              </a:rPr>
              <a:t>Sales of pulp and purees will increase due to their versatility in food production, ability to maintain fruit’s natural flavors and nutrients, and rising demand for convenient, healthy options. </a:t>
            </a:r>
          </a:p>
          <a:p>
            <a:pPr marL="798826" lvl="1" indent="-399413">
              <a:lnSpc>
                <a:spcPts val="5179"/>
              </a:lnSpc>
              <a:buFont typeface="Arial"/>
              <a:buChar char="•"/>
            </a:pPr>
            <a:r>
              <a:rPr lang="en-US" sz="3699">
                <a:solidFill>
                  <a:srgbClr val="FFFFFF"/>
                </a:solidFill>
                <a:latin typeface="Poppins"/>
              </a:rPr>
              <a:t>Sales of beverages will rise driven by consumer preference for natural, healthier drink options and the growing popularity of functional beverages that incorporate fruit preparations for added health benefits.</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b="-31999"/>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578066" y="1794565"/>
            <a:ext cx="3360269" cy="1955908"/>
          </a:xfrm>
          <a:custGeom>
            <a:rect l="l" t="t" r="r" b="b"/>
            <a:pathLst>
              <a:path w="3360269" h="1955908">
                <a:moveTo>
                  <a:pt x="0" y="0"/>
                </a:moveTo>
                <a:lnTo>
                  <a:pt x="3360269" y="0"/>
                </a:lnTo>
                <a:lnTo>
                  <a:pt x="3360269" y="1955909"/>
                </a:lnTo>
                <a:lnTo>
                  <a:pt x="0" y="1955909"/>
                </a:lnTo>
                <a:lnTo>
                  <a:pt x="0" y="0"/>
                </a:lnTo>
                <a:close/>
              </a:path>
            </a:pathLst>
          </a:custGeom>
          <a:blipFill>
            <a:blip r:embed="rId4"/>
            <a:stretch>
              <a:fillRect/>
            </a:stretch>
          </a:blipFill>
        </p:spPr>
        <p:txBody>
          <a:bodyPr/>
          <a:lstStyle/>
          <a:p/>
        </p:txBody>
      </p:sp>
      <p:sp>
        <p:nvSpPr>
          <p:cNvPr id="5" name="Freeform 5"/>
          <p:cNvSpPr/>
          <p:nvPr/>
        </p:nvSpPr>
        <p:spPr>
          <a:xfrm>
            <a:off x="4777706" y="1794565"/>
            <a:ext cx="4725411" cy="1469344"/>
          </a:xfrm>
          <a:custGeom>
            <a:rect l="l" t="t" r="r" b="b"/>
            <a:pathLst>
              <a:path w="4725411" h="1469344">
                <a:moveTo>
                  <a:pt x="0" y="0"/>
                </a:moveTo>
                <a:lnTo>
                  <a:pt x="4725411" y="0"/>
                </a:lnTo>
                <a:lnTo>
                  <a:pt x="4725411" y="1469345"/>
                </a:lnTo>
                <a:lnTo>
                  <a:pt x="0" y="1469345"/>
                </a:lnTo>
                <a:lnTo>
                  <a:pt x="0" y="0"/>
                </a:lnTo>
                <a:close/>
              </a:path>
            </a:pathLst>
          </a:custGeom>
          <a:blipFill>
            <a:blip r:embed="rId5"/>
            <a:stretch>
              <a:fillRect/>
            </a:stretch>
          </a:blipFill>
        </p:spPr>
        <p:txBody>
          <a:bodyPr/>
          <a:lstStyle/>
          <a:p/>
        </p:txBody>
      </p:sp>
      <p:sp>
        <p:nvSpPr>
          <p:cNvPr id="6" name="Freeform 6"/>
          <p:cNvSpPr/>
          <p:nvPr/>
        </p:nvSpPr>
        <p:spPr>
          <a:xfrm>
            <a:off x="10241483" y="1794565"/>
            <a:ext cx="3696385" cy="1520101"/>
          </a:xfrm>
          <a:custGeom>
            <a:rect l="l" t="t" r="r" b="b"/>
            <a:pathLst>
              <a:path w="3696385" h="1520101">
                <a:moveTo>
                  <a:pt x="0" y="0"/>
                </a:moveTo>
                <a:lnTo>
                  <a:pt x="3696384" y="0"/>
                </a:lnTo>
                <a:lnTo>
                  <a:pt x="3696384" y="1520101"/>
                </a:lnTo>
                <a:lnTo>
                  <a:pt x="0" y="1520101"/>
                </a:lnTo>
                <a:lnTo>
                  <a:pt x="0" y="0"/>
                </a:lnTo>
                <a:close/>
              </a:path>
            </a:pathLst>
          </a:custGeom>
          <a:blipFill>
            <a:blip r:embed="rId6"/>
            <a:stretch>
              <a:fillRect b="-35347"/>
            </a:stretch>
          </a:blipFill>
        </p:spPr>
        <p:txBody>
          <a:bodyPr/>
          <a:lstStyle/>
          <a:p/>
        </p:txBody>
      </p:sp>
      <p:sp>
        <p:nvSpPr>
          <p:cNvPr id="7" name="Freeform 7"/>
          <p:cNvSpPr/>
          <p:nvPr/>
        </p:nvSpPr>
        <p:spPr>
          <a:xfrm>
            <a:off x="14676233" y="1619127"/>
            <a:ext cx="3033701" cy="1820221"/>
          </a:xfrm>
          <a:custGeom>
            <a:rect l="l" t="t" r="r" b="b"/>
            <a:pathLst>
              <a:path w="3033701" h="1820221">
                <a:moveTo>
                  <a:pt x="0" y="0"/>
                </a:moveTo>
                <a:lnTo>
                  <a:pt x="3033701" y="0"/>
                </a:lnTo>
                <a:lnTo>
                  <a:pt x="3033701" y="1820221"/>
                </a:lnTo>
                <a:lnTo>
                  <a:pt x="0" y="1820221"/>
                </a:lnTo>
                <a:lnTo>
                  <a:pt x="0" y="0"/>
                </a:lnTo>
                <a:close/>
              </a:path>
            </a:pathLst>
          </a:custGeom>
          <a:blipFill>
            <a:blip r:embed="rId7"/>
            <a:stretch>
              <a:fillRect/>
            </a:stretch>
          </a:blipFill>
        </p:spPr>
        <p:txBody>
          <a:bodyPr/>
          <a:lstStyle/>
          <a:p/>
        </p:txBody>
      </p:sp>
      <p:sp>
        <p:nvSpPr>
          <p:cNvPr id="8" name="Freeform 8"/>
          <p:cNvSpPr/>
          <p:nvPr/>
        </p:nvSpPr>
        <p:spPr>
          <a:xfrm>
            <a:off x="715711" y="4112462"/>
            <a:ext cx="3222625" cy="2062077"/>
          </a:xfrm>
          <a:custGeom>
            <a:rect l="l" t="t" r="r" b="b"/>
            <a:pathLst>
              <a:path w="3222625" h="2062077">
                <a:moveTo>
                  <a:pt x="0" y="0"/>
                </a:moveTo>
                <a:lnTo>
                  <a:pt x="3222624" y="0"/>
                </a:lnTo>
                <a:lnTo>
                  <a:pt x="3222624" y="2062076"/>
                </a:lnTo>
                <a:lnTo>
                  <a:pt x="0" y="2062076"/>
                </a:lnTo>
                <a:lnTo>
                  <a:pt x="0" y="0"/>
                </a:lnTo>
                <a:close/>
              </a:path>
            </a:pathLst>
          </a:custGeom>
          <a:blipFill>
            <a:blip r:embed="rId8"/>
            <a:stretch>
              <a:fillRect b="-540"/>
            </a:stretch>
          </a:blipFill>
        </p:spPr>
        <p:txBody>
          <a:bodyPr/>
          <a:lstStyle/>
          <a:p/>
        </p:txBody>
      </p:sp>
      <p:sp>
        <p:nvSpPr>
          <p:cNvPr id="9" name="Freeform 9"/>
          <p:cNvSpPr/>
          <p:nvPr/>
        </p:nvSpPr>
        <p:spPr>
          <a:xfrm>
            <a:off x="4777706" y="3314666"/>
            <a:ext cx="4609610" cy="1251993"/>
          </a:xfrm>
          <a:custGeom>
            <a:rect l="l" t="t" r="r" b="b"/>
            <a:pathLst>
              <a:path w="4609610" h="1251993">
                <a:moveTo>
                  <a:pt x="0" y="0"/>
                </a:moveTo>
                <a:lnTo>
                  <a:pt x="4609609" y="0"/>
                </a:lnTo>
                <a:lnTo>
                  <a:pt x="4609609" y="1251993"/>
                </a:lnTo>
                <a:lnTo>
                  <a:pt x="0" y="1251993"/>
                </a:lnTo>
                <a:lnTo>
                  <a:pt x="0" y="0"/>
                </a:lnTo>
                <a:close/>
              </a:path>
            </a:pathLst>
          </a:custGeom>
          <a:blipFill>
            <a:blip r:embed="rId9"/>
            <a:stretch>
              <a:fillRect/>
            </a:stretch>
          </a:blipFill>
        </p:spPr>
        <p:txBody>
          <a:bodyPr/>
          <a:lstStyle/>
          <a:p/>
        </p:txBody>
      </p:sp>
      <p:sp>
        <p:nvSpPr>
          <p:cNvPr id="10" name="Freeform 10"/>
          <p:cNvSpPr/>
          <p:nvPr/>
        </p:nvSpPr>
        <p:spPr>
          <a:xfrm>
            <a:off x="9827517" y="3439348"/>
            <a:ext cx="3351900" cy="1620085"/>
          </a:xfrm>
          <a:custGeom>
            <a:rect l="l" t="t" r="r" b="b"/>
            <a:pathLst>
              <a:path w="3351900" h="1620085">
                <a:moveTo>
                  <a:pt x="0" y="0"/>
                </a:moveTo>
                <a:lnTo>
                  <a:pt x="3351901" y="0"/>
                </a:lnTo>
                <a:lnTo>
                  <a:pt x="3351901" y="1620085"/>
                </a:lnTo>
                <a:lnTo>
                  <a:pt x="0" y="1620085"/>
                </a:lnTo>
                <a:lnTo>
                  <a:pt x="0" y="0"/>
                </a:lnTo>
                <a:close/>
              </a:path>
            </a:pathLst>
          </a:custGeom>
          <a:blipFill>
            <a:blip r:embed="rId10"/>
            <a:stretch>
              <a:fillRect/>
            </a:stretch>
          </a:blipFill>
        </p:spPr>
        <p:txBody>
          <a:bodyPr/>
          <a:lstStyle/>
          <a:p/>
        </p:txBody>
      </p:sp>
      <p:sp>
        <p:nvSpPr>
          <p:cNvPr id="11" name="Freeform 11"/>
          <p:cNvSpPr/>
          <p:nvPr/>
        </p:nvSpPr>
        <p:spPr>
          <a:xfrm>
            <a:off x="14280838" y="3611069"/>
            <a:ext cx="2978461" cy="1911179"/>
          </a:xfrm>
          <a:custGeom>
            <a:rect l="l" t="t" r="r" b="b"/>
            <a:pathLst>
              <a:path w="2978461" h="1911178">
                <a:moveTo>
                  <a:pt x="0" y="0"/>
                </a:moveTo>
                <a:lnTo>
                  <a:pt x="2978461" y="0"/>
                </a:lnTo>
                <a:lnTo>
                  <a:pt x="2978461" y="1911180"/>
                </a:lnTo>
                <a:lnTo>
                  <a:pt x="0" y="1911180"/>
                </a:lnTo>
                <a:lnTo>
                  <a:pt x="0" y="0"/>
                </a:lnTo>
                <a:close/>
              </a:path>
            </a:pathLst>
          </a:custGeom>
          <a:blipFill>
            <a:blip r:embed="rId11"/>
            <a:stretch>
              <a:fillRect/>
            </a:stretch>
          </a:blipFill>
        </p:spPr>
        <p:txBody>
          <a:bodyPr/>
          <a:lstStyle/>
          <a:p/>
        </p:txBody>
      </p:sp>
      <p:sp>
        <p:nvSpPr>
          <p:cNvPr id="12" name="Freeform 12"/>
          <p:cNvSpPr/>
          <p:nvPr/>
        </p:nvSpPr>
        <p:spPr>
          <a:xfrm>
            <a:off x="4663313" y="4919084"/>
            <a:ext cx="4439227" cy="1825112"/>
          </a:xfrm>
          <a:custGeom>
            <a:rect l="l" t="t" r="r" b="b"/>
            <a:pathLst>
              <a:path w="4439227" h="1825112">
                <a:moveTo>
                  <a:pt x="0" y="0"/>
                </a:moveTo>
                <a:lnTo>
                  <a:pt x="4439227" y="0"/>
                </a:lnTo>
                <a:lnTo>
                  <a:pt x="4439227" y="1825112"/>
                </a:lnTo>
                <a:lnTo>
                  <a:pt x="0" y="1825112"/>
                </a:lnTo>
                <a:lnTo>
                  <a:pt x="0" y="0"/>
                </a:lnTo>
                <a:close/>
              </a:path>
            </a:pathLst>
          </a:custGeom>
          <a:blipFill>
            <a:blip r:embed="rId12"/>
            <a:stretch>
              <a:fillRect/>
            </a:stretch>
          </a:blipFill>
        </p:spPr>
        <p:txBody>
          <a:bodyPr/>
          <a:lstStyle/>
          <a:p/>
        </p:txBody>
      </p:sp>
      <p:sp>
        <p:nvSpPr>
          <p:cNvPr id="13" name="Freeform 13"/>
          <p:cNvSpPr/>
          <p:nvPr/>
        </p:nvSpPr>
        <p:spPr>
          <a:xfrm>
            <a:off x="10241483" y="5535291"/>
            <a:ext cx="2354084" cy="1208905"/>
          </a:xfrm>
          <a:custGeom>
            <a:rect l="l" t="t" r="r" b="b"/>
            <a:pathLst>
              <a:path w="2354084" h="1208905">
                <a:moveTo>
                  <a:pt x="0" y="0"/>
                </a:moveTo>
                <a:lnTo>
                  <a:pt x="2354084" y="0"/>
                </a:lnTo>
                <a:lnTo>
                  <a:pt x="2354084" y="1208905"/>
                </a:lnTo>
                <a:lnTo>
                  <a:pt x="0" y="1208905"/>
                </a:lnTo>
                <a:lnTo>
                  <a:pt x="0" y="0"/>
                </a:lnTo>
                <a:close/>
              </a:path>
            </a:pathLst>
          </a:custGeom>
          <a:blipFill>
            <a:blip r:embed="rId13"/>
            <a:stretch>
              <a:fillRect t="-23019" b="-17339"/>
            </a:stretch>
          </a:blipFill>
        </p:spPr>
        <p:txBody>
          <a:bodyPr/>
          <a:lstStyle/>
          <a:p/>
        </p:txBody>
      </p:sp>
      <p:sp>
        <p:nvSpPr>
          <p:cNvPr id="14" name="TextBox 14"/>
          <p:cNvSpPr txBox="1"/>
          <p:nvPr/>
        </p:nvSpPr>
        <p:spPr>
          <a:xfrm>
            <a:off x="5715833" y="474149"/>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zwxeedr4"/>
              </a:rPr>
              <a:t>https://tinyurl.com/zwxeedr4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Fruit Prep Market Report 2024</dc:title>
  <cp:lastModifiedBy>decipher market</cp:lastModifiedBy>
  <cp:revision>2</cp:revision>
  <dcterms:created xsi:type="dcterms:W3CDTF">2006-08-16T00:00:00Z</dcterms:created>
  <dcterms:modified xsi:type="dcterms:W3CDTF">2024-05-11T11:52:41Z</dcterms:modified>
</cp:coreProperties>
</file>