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
      <p:font typeface="Poppins Bold" panose="00000800000000000000" charset="0"/>
      <p:regular r:id="rId1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2n8c23fy"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865" b="-14652"/>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71252"/>
            <a:ext cx="1864499" cy="1914896"/>
          </a:xfrm>
          <a:prstGeom prst="rect">
            <a:avLst/>
          </a:prstGeom>
        </p:spPr>
      </p:pic>
      <p:sp>
        <p:nvSpPr>
          <p:cNvPr id="4" name="TextBox 4"/>
          <p:cNvSpPr txBox="1"/>
          <p:nvPr/>
        </p:nvSpPr>
        <p:spPr>
          <a:xfrm>
            <a:off x="159078" y="4368088"/>
            <a:ext cx="14166521" cy="2909836"/>
          </a:xfrm>
          <a:prstGeom prst="rect">
            <a:avLst/>
          </a:prstGeom>
        </p:spPr>
        <p:txBody>
          <a:bodyPr wrap="square" lIns="0" tIns="0" rIns="0" bIns="0" rtlCol="0" anchor="t">
            <a:spAutoFit/>
          </a:bodyPr>
          <a:lstStyle/>
          <a:p>
            <a:pPr algn="l">
              <a:lnSpc>
                <a:spcPts val="7520"/>
              </a:lnSpc>
            </a:pPr>
            <a:r>
              <a:rPr lang="en-US" sz="8000">
                <a:solidFill>
                  <a:srgbClr val="000000"/>
                </a:solidFill>
                <a:latin typeface="Canva Sans"/>
              </a:rPr>
              <a:t>FROZEN SUSHI </a:t>
            </a:r>
          </a:p>
          <a:p>
            <a:pPr algn="l">
              <a:lnSpc>
                <a:spcPts val="7520"/>
              </a:lnSpc>
            </a:pPr>
            <a:r>
              <a:rPr lang="en-US" sz="8000">
                <a:solidFill>
                  <a:srgbClr val="000000"/>
                </a:solidFill>
                <a:latin typeface="Canva Sans"/>
              </a:rPr>
              <a:t>MARKET REPORT </a:t>
            </a:r>
          </a:p>
          <a:p>
            <a:pPr algn="l">
              <a:lnSpc>
                <a:spcPts val="7520"/>
              </a:lnSpc>
            </a:pPr>
            <a:r>
              <a:rPr lang="en-US" sz="8000">
                <a:solidFill>
                  <a:srgbClr val="000000"/>
                </a:solidFill>
                <a:latin typeface="Canva Sans"/>
              </a:rPr>
              <a:t>2024</a:t>
            </a:r>
          </a:p>
        </p:txBody>
      </p:sp>
      <p:sp>
        <p:nvSpPr>
          <p:cNvPr id="5" name="TextBox 5"/>
          <p:cNvSpPr txBox="1"/>
          <p:nvPr/>
        </p:nvSpPr>
        <p:spPr>
          <a:xfrm>
            <a:off x="-203488" y="9723121"/>
            <a:ext cx="10027118" cy="563879"/>
          </a:xfrm>
          <a:prstGeom prst="rect">
            <a:avLst/>
          </a:prstGeom>
        </p:spPr>
        <p:txBody>
          <a:bodyPr lIns="0" tIns="0" rIns="0" bIns="0" rtlCol="0" anchor="t">
            <a:spAutoFit/>
          </a:bodyPr>
          <a:lstStyle/>
          <a:p>
            <a:pPr algn="ctr">
              <a:lnSpc>
                <a:spcPts val="4620"/>
              </a:lnSpc>
            </a:pPr>
            <a:r>
              <a:rPr lang="en-US" sz="3300">
                <a:solidFill>
                  <a:srgbClr val="000000"/>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3166" b="-83166"/>
            </a:stretch>
          </a:blipFill>
        </p:spPr>
        <p:txBody>
          <a:bodyPr/>
          <a:lstStyle/>
          <a:p/>
        </p:txBody>
      </p:sp>
      <p:grpSp>
        <p:nvGrpSpPr>
          <p:cNvPr id="3" name="Group 3"/>
          <p:cNvGrpSpPr/>
          <p:nvPr/>
        </p:nvGrpSpPr>
        <p:grpSpPr>
          <a:xfrm>
            <a:off x="1278418" y="2015020"/>
            <a:ext cx="16236544" cy="6925980"/>
            <a:chExt cx="4276291" cy="1824126"/>
          </a:xfrm>
        </p:grpSpPr>
        <p:sp>
          <p:nvSpPr>
            <p:cNvPr id="4" name="Freeform 4"/>
            <p:cNvSpPr/>
            <p:nvPr/>
          </p:nvSpPr>
          <p:spPr>
            <a:xfrm>
              <a:off x="0" y="0"/>
              <a:ext cx="4276291" cy="1824126"/>
            </a:xfrm>
            <a:custGeom>
              <a:rect l="l" t="t" r="r" b="b"/>
              <a:pathLst>
                <a:path w="4276291" h="1824126">
                  <a:moveTo>
                    <a:pt x="0" y="0"/>
                  </a:moveTo>
                  <a:lnTo>
                    <a:pt x="4276291" y="0"/>
                  </a:lnTo>
                  <a:lnTo>
                    <a:pt x="4276291" y="1824126"/>
                  </a:lnTo>
                  <a:lnTo>
                    <a:pt x="0" y="1824126"/>
                  </a:lnTo>
                  <a:close/>
                </a:path>
              </a:pathLst>
            </a:custGeom>
            <a:solidFill>
              <a:srgbClr val="000000">
                <a:alpha val="66667"/>
              </a:srgbClr>
            </a:solidFill>
          </p:spPr>
          <p:txBody>
            <a:bodyPr/>
            <a:lstStyle/>
            <a:p/>
          </p:txBody>
        </p:sp>
        <p:sp>
          <p:nvSpPr>
            <p:cNvPr id="5" name="TextBox 5"/>
            <p:cNvSpPr txBox="1"/>
            <p:nvPr/>
          </p:nvSpPr>
          <p:spPr>
            <a:xfrm>
              <a:off x="0" y="-47625"/>
              <a:ext cx="4276291" cy="1871751"/>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1028700" y="1028700"/>
            <a:ext cx="2188594" cy="1972639"/>
          </a:xfrm>
          <a:prstGeom prst="rect">
            <a:avLst/>
          </a:prstGeom>
        </p:spPr>
      </p:pic>
      <p:sp>
        <p:nvSpPr>
          <p:cNvPr id="7" name="TextBox 7"/>
          <p:cNvSpPr txBox="1"/>
          <p:nvPr/>
        </p:nvSpPr>
        <p:spPr>
          <a:xfrm>
            <a:off x="1710335" y="3263670"/>
            <a:ext cx="15548966" cy="5441316"/>
          </a:xfrm>
          <a:prstGeom prst="rect">
            <a:avLst/>
          </a:prstGeom>
        </p:spPr>
        <p:txBody>
          <a:bodyPr lIns="0" tIns="0" rIns="0" bIns="0" rtlCol="0" anchor="t">
            <a:spAutoFit/>
          </a:bodyPr>
          <a:lstStyle/>
          <a:p>
            <a:pPr algn="l">
              <a:lnSpc>
                <a:spcPts val="6159"/>
              </a:lnSpc>
              <a:spcBef>
                <a:spcPct val="0"/>
              </a:spcBef>
            </a:pPr>
            <a:r>
              <a:rPr lang="en-US" sz="4399">
                <a:solidFill>
                  <a:srgbClr val="FFFFFF"/>
                </a:solidFill>
                <a:latin typeface="Canva Sans"/>
              </a:rPr>
              <a:t>The frozen sushi market has witnessed significant growth in recent years, fueled by evolving consumer preferences, technological advancements in food preservation, and the globalization of culinary tastes. Frozen sushi offers convenience, longer shelf life, and accessibility, catering to busy lifestyles and expanding consumer demographics.</a:t>
            </a:r>
          </a:p>
        </p:txBody>
      </p:sp>
      <p:sp>
        <p:nvSpPr>
          <p:cNvPr id="8" name="TextBox 8"/>
          <p:cNvSpPr txBox="1"/>
          <p:nvPr/>
        </p:nvSpPr>
        <p:spPr>
          <a:xfrm>
            <a:off x="5332786" y="2287858"/>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308660" y="6082872"/>
            <a:ext cx="8219279" cy="2382939"/>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412F27">
                <a:alpha val="80784"/>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631765" y="6420911"/>
            <a:ext cx="1917114" cy="1914718"/>
          </a:xfrm>
          <a:custGeom>
            <a:rect l="l" t="t" r="r" b="b"/>
            <a:pathLst>
              <a:path w="1917114" h="1914718">
                <a:moveTo>
                  <a:pt x="0" y="0"/>
                </a:moveTo>
                <a:lnTo>
                  <a:pt x="1917114" y="0"/>
                </a:lnTo>
                <a:lnTo>
                  <a:pt x="1917114" y="1914717"/>
                </a:lnTo>
                <a:lnTo>
                  <a:pt x="0" y="1914717"/>
                </a:lnTo>
                <a:lnTo>
                  <a:pt x="0" y="0"/>
                </a:lnTo>
                <a:close/>
              </a:path>
            </a:pathLst>
          </a:custGeom>
          <a:blipFill>
            <a:blip r:embed="rId3"/>
            <a:stretch>
              <a:fillRect/>
            </a:stretch>
          </a:blipFill>
        </p:spPr>
        <p:txBody>
          <a:bodyPr/>
          <a:lstStyle/>
          <a:p/>
        </p:txBody>
      </p:sp>
      <p:grpSp>
        <p:nvGrpSpPr>
          <p:cNvPr id="7" name="Group 7"/>
          <p:cNvGrpSpPr/>
          <p:nvPr/>
        </p:nvGrpSpPr>
        <p:grpSpPr>
          <a:xfrm>
            <a:off x="563602" y="6329901"/>
            <a:ext cx="1888880" cy="1888880"/>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308660" y="3450475"/>
            <a:ext cx="8219279" cy="2382939"/>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412F27">
                <a:alpha val="80784"/>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631765" y="3788514"/>
            <a:ext cx="1917114" cy="1914718"/>
          </a:xfrm>
          <a:custGeom>
            <a:rect l="l" t="t" r="r" b="b"/>
            <a:pathLst>
              <a:path w="1917114" h="1914718">
                <a:moveTo>
                  <a:pt x="0" y="0"/>
                </a:moveTo>
                <a:lnTo>
                  <a:pt x="1917114" y="0"/>
                </a:lnTo>
                <a:lnTo>
                  <a:pt x="1917114" y="1914718"/>
                </a:lnTo>
                <a:lnTo>
                  <a:pt x="0" y="1914718"/>
                </a:lnTo>
                <a:lnTo>
                  <a:pt x="0" y="0"/>
                </a:lnTo>
                <a:close/>
              </a:path>
            </a:pathLst>
          </a:custGeom>
          <a:blipFill>
            <a:blip r:embed="rId3"/>
            <a:stretch>
              <a:fillRect/>
            </a:stretch>
          </a:blipFill>
        </p:spPr>
        <p:txBody>
          <a:bodyPr/>
          <a:lstStyle/>
          <a:p/>
        </p:txBody>
      </p:sp>
      <p:grpSp>
        <p:nvGrpSpPr>
          <p:cNvPr id="15" name="Group 15"/>
          <p:cNvGrpSpPr/>
          <p:nvPr/>
        </p:nvGrpSpPr>
        <p:grpSpPr>
          <a:xfrm>
            <a:off x="563602" y="3697505"/>
            <a:ext cx="1888880" cy="1888880"/>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839665" y="6928575"/>
            <a:ext cx="1383687" cy="1049323"/>
          </a:xfrm>
          <a:prstGeom prst="rect">
            <a:avLst/>
          </a:prstGeom>
        </p:spPr>
        <p:txBody>
          <a:bodyPr lIns="0" tIns="0" rIns="0" bIns="0" rtlCol="0" anchor="t">
            <a:spAutoFit/>
          </a:bodyPr>
          <a:lstStyle/>
          <a:p>
            <a:pPr algn="ctr">
              <a:lnSpc>
                <a:spcPts val="2567"/>
              </a:lnSpc>
            </a:pPr>
            <a:r>
              <a:rPr lang="en-US" sz="4074">
                <a:solidFill>
                  <a:srgbClr val="1E3048"/>
                </a:solidFill>
                <a:latin typeface="Canva Sans Bold"/>
              </a:rPr>
              <a:t>2024- 2031</a:t>
            </a:r>
          </a:p>
        </p:txBody>
      </p:sp>
      <p:sp>
        <p:nvSpPr>
          <p:cNvPr id="19" name="TextBox 19"/>
          <p:cNvSpPr txBox="1"/>
          <p:nvPr/>
        </p:nvSpPr>
        <p:spPr>
          <a:xfrm>
            <a:off x="2968028" y="6551734"/>
            <a:ext cx="4637868" cy="1426165"/>
          </a:xfrm>
          <a:prstGeom prst="rect">
            <a:avLst/>
          </a:prstGeom>
        </p:spPr>
        <p:txBody>
          <a:bodyPr lIns="0" tIns="0" rIns="0" bIns="0" rtlCol="0" anchor="t">
            <a:spAutoFit/>
          </a:bodyPr>
          <a:lstStyle/>
          <a:p>
            <a:pPr algn="ctr">
              <a:lnSpc>
                <a:spcPts val="5625"/>
              </a:lnSpc>
            </a:pPr>
            <a:r>
              <a:rPr lang="en-US" sz="4573">
                <a:solidFill>
                  <a:srgbClr val="FFFFFF"/>
                </a:solidFill>
                <a:latin typeface="Canva Sans"/>
              </a:rPr>
              <a:t>CAGR</a:t>
            </a:r>
          </a:p>
          <a:p>
            <a:pPr algn="ctr">
              <a:lnSpc>
                <a:spcPts val="5625"/>
              </a:lnSpc>
            </a:pPr>
            <a:r>
              <a:rPr lang="en-US" sz="4573">
                <a:solidFill>
                  <a:srgbClr val="FFFFFF"/>
                </a:solidFill>
                <a:latin typeface="Canva Sans"/>
              </a:rPr>
              <a:t>6.00%</a:t>
            </a:r>
          </a:p>
        </p:txBody>
      </p:sp>
      <p:sp>
        <p:nvSpPr>
          <p:cNvPr id="20" name="TextBox 20"/>
          <p:cNvSpPr txBox="1"/>
          <p:nvPr/>
        </p:nvSpPr>
        <p:spPr>
          <a:xfrm>
            <a:off x="5162248" y="453444"/>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16199" y="4551299"/>
            <a:ext cx="1383687" cy="400366"/>
          </a:xfrm>
          <a:prstGeom prst="rect">
            <a:avLst/>
          </a:prstGeom>
        </p:spPr>
        <p:txBody>
          <a:bodyPr lIns="0" tIns="0" rIns="0" bIns="0" rtlCol="0" anchor="t">
            <a:spAutoFit/>
          </a:bodyPr>
          <a:lstStyle/>
          <a:p>
            <a:pPr algn="ctr">
              <a:lnSpc>
                <a:spcPts val="2567"/>
              </a:lnSpc>
            </a:pPr>
            <a:r>
              <a:rPr lang="en-US" sz="4074">
                <a:solidFill>
                  <a:srgbClr val="1E3048"/>
                </a:solidFill>
                <a:latin typeface="Canva Sans Bold"/>
              </a:rPr>
              <a:t>2024</a:t>
            </a:r>
          </a:p>
        </p:txBody>
      </p:sp>
      <p:sp>
        <p:nvSpPr>
          <p:cNvPr id="22" name="TextBox 22"/>
          <p:cNvSpPr txBox="1"/>
          <p:nvPr/>
        </p:nvSpPr>
        <p:spPr>
          <a:xfrm>
            <a:off x="2452482" y="3919337"/>
            <a:ext cx="5783926" cy="1426165"/>
          </a:xfrm>
          <a:prstGeom prst="rect">
            <a:avLst/>
          </a:prstGeom>
        </p:spPr>
        <p:txBody>
          <a:bodyPr lIns="0" tIns="0" rIns="0" bIns="0" rtlCol="0" anchor="t">
            <a:spAutoFit/>
          </a:bodyPr>
          <a:lstStyle/>
          <a:p>
            <a:pPr algn="ctr">
              <a:lnSpc>
                <a:spcPts val="5625"/>
              </a:lnSpc>
            </a:pPr>
            <a:r>
              <a:rPr lang="en-US" sz="4573">
                <a:solidFill>
                  <a:srgbClr val="FFFFFF"/>
                </a:solidFill>
                <a:latin typeface="Canva Sans"/>
              </a:rPr>
              <a:t>MARKET SIZE</a:t>
            </a:r>
          </a:p>
          <a:p>
            <a:pPr algn="ctr">
              <a:lnSpc>
                <a:spcPts val="5625"/>
              </a:lnSpc>
            </a:pPr>
            <a:r>
              <a:rPr lang="en-US" sz="4573">
                <a:solidFill>
                  <a:srgbClr val="FFFFFF"/>
                </a:solidFill>
                <a:latin typeface="Canva Sans"/>
              </a:rPr>
              <a:t>USD 815.2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2141179" y="2873808"/>
            <a:ext cx="6920909" cy="2920080"/>
            <a:chExt cx="9446996" cy="3985890"/>
          </a:xfrm>
        </p:grpSpPr>
        <p:sp>
          <p:nvSpPr>
            <p:cNvPr id="4" name="Freeform 4"/>
            <p:cNvSpPr/>
            <p:nvPr/>
          </p:nvSpPr>
          <p:spPr>
            <a:xfrm>
              <a:off x="0" y="0"/>
              <a:ext cx="9446996" cy="3985890"/>
            </a:xfrm>
            <a:custGeom>
              <a:rect l="l" t="t" r="r" b="b"/>
              <a:pathLst>
                <a:path w="9446996" h="3985890">
                  <a:moveTo>
                    <a:pt x="9322536" y="3985890"/>
                  </a:moveTo>
                  <a:lnTo>
                    <a:pt x="124460" y="3985890"/>
                  </a:lnTo>
                  <a:cubicBezTo>
                    <a:pt x="55880" y="3985890"/>
                    <a:pt x="0" y="3930010"/>
                    <a:pt x="0" y="3861430"/>
                  </a:cubicBezTo>
                  <a:lnTo>
                    <a:pt x="0" y="124460"/>
                  </a:lnTo>
                  <a:cubicBezTo>
                    <a:pt x="0" y="55880"/>
                    <a:pt x="55880" y="0"/>
                    <a:pt x="124460" y="0"/>
                  </a:cubicBezTo>
                  <a:lnTo>
                    <a:pt x="9322536" y="0"/>
                  </a:lnTo>
                  <a:cubicBezTo>
                    <a:pt x="9391116" y="0"/>
                    <a:pt x="9446996" y="55880"/>
                    <a:pt x="9446996" y="124460"/>
                  </a:cubicBezTo>
                  <a:lnTo>
                    <a:pt x="9446996" y="3861430"/>
                  </a:lnTo>
                  <a:cubicBezTo>
                    <a:pt x="9446996" y="3930010"/>
                    <a:pt x="9391116" y="3985890"/>
                    <a:pt x="9322536" y="3985890"/>
                  </a:cubicBezTo>
                  <a:close/>
                </a:path>
              </a:pathLst>
            </a:custGeom>
            <a:solidFill>
              <a:srgbClr val="000000">
                <a:alpha val="72941"/>
              </a:srgbClr>
            </a:solidFill>
          </p:spPr>
          <p:txBody>
            <a:bodyPr/>
            <a:lstStyle/>
            <a:p/>
          </p:txBody>
        </p:sp>
      </p:grpSp>
      <p:grpSp>
        <p:nvGrpSpPr>
          <p:cNvPr id="5" name="Group 5"/>
          <p:cNvGrpSpPr/>
          <p:nvPr/>
        </p:nvGrpSpPr>
        <p:grpSpPr>
          <a:xfrm rot="5400000">
            <a:off x="1127124" y="2651640"/>
            <a:ext cx="827966" cy="3162510"/>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183454" y="6054215"/>
            <a:ext cx="6960546" cy="2920080"/>
            <a:chExt cx="9501101" cy="3985890"/>
          </a:xfrm>
        </p:grpSpPr>
        <p:sp>
          <p:nvSpPr>
            <p:cNvPr id="8" name="Freeform 8"/>
            <p:cNvSpPr/>
            <p:nvPr/>
          </p:nvSpPr>
          <p:spPr>
            <a:xfrm>
              <a:off x="0" y="0"/>
              <a:ext cx="9501101" cy="3985890"/>
            </a:xfrm>
            <a:custGeom>
              <a:rect l="l" t="t" r="r" b="b"/>
              <a:pathLst>
                <a:path w="9501101" h="3985890">
                  <a:moveTo>
                    <a:pt x="9376641" y="3985890"/>
                  </a:moveTo>
                  <a:lnTo>
                    <a:pt x="124460" y="3985890"/>
                  </a:lnTo>
                  <a:cubicBezTo>
                    <a:pt x="55880" y="3985890"/>
                    <a:pt x="0" y="3930010"/>
                    <a:pt x="0" y="3861430"/>
                  </a:cubicBezTo>
                  <a:lnTo>
                    <a:pt x="0" y="124460"/>
                  </a:lnTo>
                  <a:cubicBezTo>
                    <a:pt x="0" y="55880"/>
                    <a:pt x="55880" y="0"/>
                    <a:pt x="124460" y="0"/>
                  </a:cubicBezTo>
                  <a:lnTo>
                    <a:pt x="9376641" y="0"/>
                  </a:lnTo>
                  <a:cubicBezTo>
                    <a:pt x="9445221" y="0"/>
                    <a:pt x="9501101" y="55880"/>
                    <a:pt x="9501101" y="124460"/>
                  </a:cubicBezTo>
                  <a:lnTo>
                    <a:pt x="9501101" y="3861430"/>
                  </a:lnTo>
                  <a:cubicBezTo>
                    <a:pt x="9501101" y="3930010"/>
                    <a:pt x="9445221" y="3985890"/>
                    <a:pt x="9376641" y="3985890"/>
                  </a:cubicBezTo>
                  <a:close/>
                </a:path>
              </a:pathLst>
            </a:custGeom>
            <a:solidFill>
              <a:srgbClr val="000000">
                <a:alpha val="72941"/>
              </a:srgbClr>
            </a:solidFill>
          </p:spPr>
          <p:txBody>
            <a:bodyPr/>
            <a:lstStyle/>
            <a:p/>
          </p:txBody>
        </p:sp>
      </p:grpSp>
      <p:grpSp>
        <p:nvGrpSpPr>
          <p:cNvPr id="9" name="Group 9"/>
          <p:cNvGrpSpPr/>
          <p:nvPr/>
        </p:nvGrpSpPr>
        <p:grpSpPr>
          <a:xfrm rot="5400000">
            <a:off x="1169399" y="5832047"/>
            <a:ext cx="827966" cy="3162510"/>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1478" y="0"/>
            <a:ext cx="18331779" cy="1025450"/>
            <a:chExt cx="25648962" cy="1434762"/>
          </a:xfrm>
        </p:grpSpPr>
        <p:sp>
          <p:nvSpPr>
            <p:cNvPr id="12" name="Freeform 12"/>
            <p:cNvSpPr/>
            <p:nvPr/>
          </p:nvSpPr>
          <p:spPr>
            <a:xfrm>
              <a:off x="0" y="0"/>
              <a:ext cx="25648962" cy="1434762"/>
            </a:xfrm>
            <a:custGeom>
              <a:rect l="l" t="t" r="r" b="b"/>
              <a:pathLst>
                <a:path w="25648962" h="1434762">
                  <a:moveTo>
                    <a:pt x="25524501" y="1434762"/>
                  </a:moveTo>
                  <a:lnTo>
                    <a:pt x="124460" y="1434762"/>
                  </a:lnTo>
                  <a:cubicBezTo>
                    <a:pt x="55880" y="1434762"/>
                    <a:pt x="0" y="1378882"/>
                    <a:pt x="0" y="1310302"/>
                  </a:cubicBezTo>
                  <a:lnTo>
                    <a:pt x="0" y="124460"/>
                  </a:lnTo>
                  <a:cubicBezTo>
                    <a:pt x="0" y="55880"/>
                    <a:pt x="55880" y="0"/>
                    <a:pt x="124460" y="0"/>
                  </a:cubicBezTo>
                  <a:lnTo>
                    <a:pt x="25524501" y="0"/>
                  </a:lnTo>
                  <a:cubicBezTo>
                    <a:pt x="25593081" y="0"/>
                    <a:pt x="25648962" y="55880"/>
                    <a:pt x="25648962" y="124460"/>
                  </a:cubicBezTo>
                  <a:lnTo>
                    <a:pt x="25648962" y="1310302"/>
                  </a:lnTo>
                  <a:cubicBezTo>
                    <a:pt x="25648962" y="1378882"/>
                    <a:pt x="25593081" y="1434762"/>
                    <a:pt x="25524501" y="1434762"/>
                  </a:cubicBezTo>
                  <a:close/>
                </a:path>
              </a:pathLst>
            </a:custGeom>
            <a:solidFill>
              <a:srgbClr val="000000">
                <a:alpha val="37647"/>
              </a:srgbClr>
            </a:solidFill>
          </p:spPr>
          <p:txBody>
            <a:bodyPr/>
            <a:lstStyle/>
            <a:p/>
          </p:txBody>
        </p:sp>
      </p:grpSp>
      <p:sp>
        <p:nvSpPr>
          <p:cNvPr id="13" name="TextBox 13"/>
          <p:cNvSpPr txBox="1"/>
          <p:nvPr/>
        </p:nvSpPr>
        <p:spPr>
          <a:xfrm>
            <a:off x="986401" y="20281"/>
            <a:ext cx="17301600" cy="880112"/>
          </a:xfrm>
          <a:prstGeom prst="rect">
            <a:avLst/>
          </a:prstGeom>
        </p:spPr>
        <p:txBody>
          <a:bodyPr lIns="0" tIns="0" rIns="0" bIns="0" rtlCol="0" anchor="t">
            <a:spAutoFit/>
          </a:bodyPr>
          <a:lstStyle/>
          <a:p>
            <a:pPr algn="ctr">
              <a:lnSpc>
                <a:spcPts val="7139"/>
              </a:lnSpc>
            </a:pPr>
            <a:r>
              <a:rPr lang="en-US" sz="5099">
                <a:solidFill>
                  <a:srgbClr val="FFFFFF"/>
                </a:solidFill>
                <a:latin typeface="Canva Sans"/>
              </a:rPr>
              <a:t>REVENUE MARKET SHARE BY SEGMENTS 2024</a:t>
            </a:r>
          </a:p>
        </p:txBody>
      </p:sp>
      <p:pic>
        <p:nvPicPr>
          <p:cNvPr id="14" name="Picture 14"/>
          <p:cNvPicPr>
            <a:picLocks noChangeAspect="1"/>
          </p:cNvPicPr>
          <p:nvPr/>
        </p:nvPicPr>
        <p:blipFill>
          <a:blip r:embed="rId3"/>
          <a:srcRect l="36500" t="25150" r="35874" b="24564"/>
          <a:stretch>
            <a:fillRect/>
          </a:stretch>
        </p:blipFill>
        <p:spPr>
          <a:xfrm>
            <a:off x="-40148" y="-57913"/>
            <a:ext cx="1871908" cy="1916613"/>
          </a:xfrm>
          <a:prstGeom prst="rect">
            <a:avLst/>
          </a:prstGeom>
        </p:spPr>
      </p:pic>
      <p:grpSp>
        <p:nvGrpSpPr>
          <p:cNvPr id="15" name="Group 15"/>
          <p:cNvGrpSpPr/>
          <p:nvPr/>
        </p:nvGrpSpPr>
        <p:grpSpPr>
          <a:xfrm>
            <a:off x="11369753" y="4493222"/>
            <a:ext cx="6960546" cy="2920080"/>
            <a:chExt cx="9501101" cy="3985890"/>
          </a:xfrm>
        </p:grpSpPr>
        <p:sp>
          <p:nvSpPr>
            <p:cNvPr id="16" name="Freeform 16"/>
            <p:cNvSpPr/>
            <p:nvPr/>
          </p:nvSpPr>
          <p:spPr>
            <a:xfrm>
              <a:off x="0" y="0"/>
              <a:ext cx="9501101" cy="3985890"/>
            </a:xfrm>
            <a:custGeom>
              <a:rect l="l" t="t" r="r" b="b"/>
              <a:pathLst>
                <a:path w="9501101" h="3985890">
                  <a:moveTo>
                    <a:pt x="9376641" y="3985890"/>
                  </a:moveTo>
                  <a:lnTo>
                    <a:pt x="124460" y="3985890"/>
                  </a:lnTo>
                  <a:cubicBezTo>
                    <a:pt x="55880" y="3985890"/>
                    <a:pt x="0" y="3930010"/>
                    <a:pt x="0" y="3861430"/>
                  </a:cubicBezTo>
                  <a:lnTo>
                    <a:pt x="0" y="124460"/>
                  </a:lnTo>
                  <a:cubicBezTo>
                    <a:pt x="0" y="55880"/>
                    <a:pt x="55880" y="0"/>
                    <a:pt x="124460" y="0"/>
                  </a:cubicBezTo>
                  <a:lnTo>
                    <a:pt x="9376641" y="0"/>
                  </a:lnTo>
                  <a:cubicBezTo>
                    <a:pt x="9445221" y="0"/>
                    <a:pt x="9501101" y="55880"/>
                    <a:pt x="9501101" y="124460"/>
                  </a:cubicBezTo>
                  <a:lnTo>
                    <a:pt x="9501101" y="3861430"/>
                  </a:lnTo>
                  <a:cubicBezTo>
                    <a:pt x="9501101" y="3930010"/>
                    <a:pt x="9445221" y="3985890"/>
                    <a:pt x="9376641" y="3985890"/>
                  </a:cubicBezTo>
                  <a:close/>
                </a:path>
              </a:pathLst>
            </a:custGeom>
            <a:solidFill>
              <a:srgbClr val="000000">
                <a:alpha val="72941"/>
              </a:srgbClr>
            </a:solidFill>
          </p:spPr>
          <p:txBody>
            <a:bodyPr/>
            <a:lstStyle/>
            <a:p/>
          </p:txBody>
        </p:sp>
      </p:grpSp>
      <p:grpSp>
        <p:nvGrpSpPr>
          <p:cNvPr id="17" name="Group 17"/>
          <p:cNvGrpSpPr/>
          <p:nvPr/>
        </p:nvGrpSpPr>
        <p:grpSpPr>
          <a:xfrm rot="5400000">
            <a:off x="10355699" y="4271054"/>
            <a:ext cx="827966" cy="3162510"/>
            <a:chExt cx="3130550" cy="11957493"/>
          </a:xfrm>
        </p:grpSpPr>
        <p:sp>
          <p:nvSpPr>
            <p:cNvPr id="18" name="Freeform 18"/>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9" name="TextBox 19"/>
          <p:cNvSpPr txBox="1"/>
          <p:nvPr/>
        </p:nvSpPr>
        <p:spPr>
          <a:xfrm>
            <a:off x="3122362" y="3490195"/>
            <a:ext cx="5766656" cy="1696831"/>
          </a:xfrm>
          <a:prstGeom prst="rect">
            <a:avLst/>
          </a:prstGeom>
        </p:spPr>
        <p:txBody>
          <a:bodyPr lIns="0" tIns="0" rIns="0" bIns="0" rtlCol="0" anchor="t">
            <a:spAutoFit/>
          </a:bodyPr>
          <a:lstStyle/>
          <a:p>
            <a:pPr marL="826103" lvl="1" indent="-413051" algn="l">
              <a:lnSpc>
                <a:spcPts val="4438"/>
              </a:lnSpc>
              <a:buFont typeface="Arial"/>
              <a:buChar char="•"/>
            </a:pPr>
            <a:r>
              <a:rPr lang="en-US" sz="3826">
                <a:solidFill>
                  <a:srgbClr val="FFFFFF"/>
                </a:solidFill>
                <a:latin typeface="Canva Sans"/>
              </a:rPr>
              <a:t>Nigiri</a:t>
            </a:r>
          </a:p>
          <a:p>
            <a:pPr marL="826103" lvl="1" indent="-413051" algn="l">
              <a:lnSpc>
                <a:spcPts val="4438"/>
              </a:lnSpc>
              <a:buFont typeface="Arial"/>
              <a:buChar char="•"/>
            </a:pPr>
            <a:r>
              <a:rPr lang="en-US" sz="3826">
                <a:solidFill>
                  <a:srgbClr val="FFFFFF"/>
                </a:solidFill>
                <a:latin typeface="Canva Sans"/>
              </a:rPr>
              <a:t>Maki Rolls</a:t>
            </a:r>
          </a:p>
          <a:p>
            <a:pPr marL="826103" lvl="1" indent="-413051" algn="l">
              <a:lnSpc>
                <a:spcPts val="4438"/>
              </a:lnSpc>
              <a:buFont typeface="Arial"/>
              <a:buChar char="•"/>
            </a:pPr>
            <a:r>
              <a:rPr lang="en-US" sz="3826">
                <a:solidFill>
                  <a:srgbClr val="FFFFFF"/>
                </a:solidFill>
                <a:latin typeface="Canva Sans"/>
              </a:rPr>
              <a:t>Uramaki</a:t>
            </a:r>
          </a:p>
        </p:txBody>
      </p:sp>
      <p:sp>
        <p:nvSpPr>
          <p:cNvPr id="20" name="TextBox 20"/>
          <p:cNvSpPr txBox="1"/>
          <p:nvPr/>
        </p:nvSpPr>
        <p:spPr>
          <a:xfrm>
            <a:off x="2127" y="4083310"/>
            <a:ext cx="2849971" cy="346795"/>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Type Segment</a:t>
            </a:r>
          </a:p>
        </p:txBody>
      </p:sp>
      <p:sp>
        <p:nvSpPr>
          <p:cNvPr id="21" name="TextBox 21"/>
          <p:cNvSpPr txBox="1"/>
          <p:nvPr/>
        </p:nvSpPr>
        <p:spPr>
          <a:xfrm>
            <a:off x="2127" y="7098397"/>
            <a:ext cx="2849971" cy="677434"/>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End User Segment</a:t>
            </a:r>
          </a:p>
        </p:txBody>
      </p:sp>
      <p:sp>
        <p:nvSpPr>
          <p:cNvPr id="22" name="TextBox 22"/>
          <p:cNvSpPr txBox="1"/>
          <p:nvPr/>
        </p:nvSpPr>
        <p:spPr>
          <a:xfrm>
            <a:off x="2852098" y="6108295"/>
            <a:ext cx="6377481" cy="2821443"/>
          </a:xfrm>
          <a:prstGeom prst="rect">
            <a:avLst/>
          </a:prstGeom>
        </p:spPr>
        <p:txBody>
          <a:bodyPr lIns="0" tIns="0" rIns="0" bIns="0" rtlCol="0" anchor="t">
            <a:spAutoFit/>
          </a:bodyPr>
          <a:lstStyle/>
          <a:p>
            <a:pPr marL="826103" lvl="1" indent="-413051" algn="l">
              <a:lnSpc>
                <a:spcPts val="4438"/>
              </a:lnSpc>
              <a:buFont typeface="Arial"/>
              <a:buChar char="•"/>
            </a:pPr>
            <a:r>
              <a:rPr lang="en-US" sz="3826">
                <a:solidFill>
                  <a:srgbClr val="FFFFFF"/>
                </a:solidFill>
                <a:latin typeface="Canva Sans"/>
              </a:rPr>
              <a:t>Households</a:t>
            </a:r>
          </a:p>
          <a:p>
            <a:pPr marL="826103" lvl="1" indent="-413051" algn="l">
              <a:lnSpc>
                <a:spcPts val="4438"/>
              </a:lnSpc>
              <a:buFont typeface="Arial"/>
              <a:buChar char="•"/>
            </a:pPr>
            <a:r>
              <a:rPr lang="en-US" sz="3826">
                <a:solidFill>
                  <a:srgbClr val="FFFFFF"/>
                </a:solidFill>
                <a:latin typeface="Canva Sans"/>
              </a:rPr>
              <a:t>Restaurants</a:t>
            </a:r>
          </a:p>
          <a:p>
            <a:pPr marL="826103" lvl="1" indent="-413051" algn="l">
              <a:lnSpc>
                <a:spcPts val="4438"/>
              </a:lnSpc>
              <a:buFont typeface="Arial"/>
              <a:buChar char="•"/>
            </a:pPr>
            <a:r>
              <a:rPr lang="en-US" sz="3826">
                <a:solidFill>
                  <a:srgbClr val="FFFFFF"/>
                </a:solidFill>
                <a:latin typeface="Canva Sans"/>
              </a:rPr>
              <a:t>Hotels</a:t>
            </a:r>
          </a:p>
          <a:p>
            <a:pPr marL="826103" lvl="1" indent="-413051" algn="l">
              <a:lnSpc>
                <a:spcPts val="4438"/>
              </a:lnSpc>
              <a:buFont typeface="Arial"/>
              <a:buChar char="•"/>
            </a:pPr>
            <a:r>
              <a:rPr lang="en-US" sz="3826">
                <a:solidFill>
                  <a:srgbClr val="FFFFFF"/>
                </a:solidFill>
                <a:latin typeface="Canva Sans"/>
              </a:rPr>
              <a:t>Food Processing Industry</a:t>
            </a:r>
          </a:p>
        </p:txBody>
      </p:sp>
      <p:sp>
        <p:nvSpPr>
          <p:cNvPr id="23" name="TextBox 23"/>
          <p:cNvSpPr txBox="1"/>
          <p:nvPr/>
        </p:nvSpPr>
        <p:spPr>
          <a:xfrm>
            <a:off x="9229579" y="5537404"/>
            <a:ext cx="2849971" cy="677434"/>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Distribution Channel </a:t>
            </a:r>
          </a:p>
        </p:txBody>
      </p:sp>
      <p:sp>
        <p:nvSpPr>
          <p:cNvPr id="24" name="TextBox 24"/>
          <p:cNvSpPr txBox="1"/>
          <p:nvPr/>
        </p:nvSpPr>
        <p:spPr>
          <a:xfrm>
            <a:off x="12346250" y="4547302"/>
            <a:ext cx="5766656" cy="2821443"/>
          </a:xfrm>
          <a:prstGeom prst="rect">
            <a:avLst/>
          </a:prstGeom>
        </p:spPr>
        <p:txBody>
          <a:bodyPr lIns="0" tIns="0" rIns="0" bIns="0" rtlCol="0" anchor="t">
            <a:spAutoFit/>
          </a:bodyPr>
          <a:lstStyle/>
          <a:p>
            <a:pPr marL="826103" lvl="1" indent="-413051" algn="l">
              <a:lnSpc>
                <a:spcPts val="4438"/>
              </a:lnSpc>
              <a:buFont typeface="Arial"/>
              <a:buChar char="•"/>
            </a:pPr>
            <a:r>
              <a:rPr lang="en-US" sz="3826">
                <a:solidFill>
                  <a:srgbClr val="FFFFFF"/>
                </a:solidFill>
                <a:latin typeface="Canva Sans"/>
              </a:rPr>
              <a:t>Supermarket/Hypermarket</a:t>
            </a:r>
          </a:p>
          <a:p>
            <a:pPr marL="826103" lvl="1" indent="-413051" algn="l">
              <a:lnSpc>
                <a:spcPts val="4438"/>
              </a:lnSpc>
              <a:buFont typeface="Arial"/>
              <a:buChar char="•"/>
            </a:pPr>
            <a:r>
              <a:rPr lang="en-US" sz="3826">
                <a:solidFill>
                  <a:srgbClr val="FFFFFF"/>
                </a:solidFill>
                <a:latin typeface="Canva Sans"/>
              </a:rPr>
              <a:t>Retail Stores</a:t>
            </a:r>
          </a:p>
          <a:p>
            <a:pPr marL="826103" lvl="1" indent="-413051" algn="l">
              <a:lnSpc>
                <a:spcPts val="4438"/>
              </a:lnSpc>
              <a:buFont typeface="Arial"/>
              <a:buChar char="•"/>
            </a:pPr>
            <a:r>
              <a:rPr lang="en-US" sz="3826">
                <a:solidFill>
                  <a:srgbClr val="FFFFFF"/>
                </a:solidFill>
                <a:latin typeface="Canva Sans"/>
              </a:rPr>
              <a:t>Convenience Stores</a:t>
            </a:r>
          </a:p>
          <a:p>
            <a:pPr marL="826103" lvl="1" indent="-413051" algn="l">
              <a:lnSpc>
                <a:spcPts val="4438"/>
              </a:lnSpc>
              <a:buFont typeface="Arial"/>
              <a:buChar char="•"/>
            </a:pPr>
            <a:r>
              <a:rPr lang="en-US" sz="3826">
                <a:solidFill>
                  <a:srgbClr val="FFFFFF"/>
                </a:solidFill>
                <a:latin typeface="Canva Sans"/>
              </a:rPr>
              <a:t>Online Platforms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397695" y="20859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788305" y="4219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402874" y="20859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804031" y="25061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804031" y="36130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804031" y="47199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804031" y="58944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804031" y="73067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278000" y="8926769"/>
            <a:ext cx="17732001" cy="596388"/>
          </a:xfrm>
          <a:prstGeom prst="rect">
            <a:avLst/>
          </a:prstGeom>
        </p:spPr>
        <p:txBody>
          <a:bodyPr lIns="0" tIns="0" rIns="0" bIns="0" rtlCol="0" anchor="t">
            <a:spAutoFit/>
          </a:bodyPr>
          <a:lstStyle/>
          <a:p>
            <a:pPr algn="l">
              <a:lnSpc>
                <a:spcPts val="4928"/>
              </a:lnSpc>
              <a:spcBef>
                <a:spcPct val="0"/>
              </a:spcBef>
            </a:pPr>
            <a:r>
              <a:rPr lang="en-US" sz="3520" spc="352">
                <a:solidFill>
                  <a:srgbClr val="000000"/>
                </a:solidFill>
                <a:latin typeface="Canva Sans"/>
              </a:rPr>
              <a:t>North America Frozen Sushi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686579"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686579"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45304"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45304"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07533"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07533"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51846"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Drivers</a:t>
            </a:r>
          </a:p>
        </p:txBody>
      </p:sp>
      <p:sp>
        <p:nvSpPr>
          <p:cNvPr id="17" name="TextBox 17"/>
          <p:cNvSpPr txBox="1"/>
          <p:nvPr/>
        </p:nvSpPr>
        <p:spPr>
          <a:xfrm>
            <a:off x="3063847"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440594" y="1932354"/>
            <a:ext cx="7927764" cy="2680335"/>
          </a:xfrm>
          <a:prstGeom prst="rect">
            <a:avLst/>
          </a:prstGeom>
        </p:spPr>
        <p:txBody>
          <a:bodyPr lIns="0" tIns="0" rIns="0" bIns="0" rtlCol="0" anchor="t">
            <a:spAutoFit/>
          </a:bodyPr>
          <a:lstStyle/>
          <a:p>
            <a:pPr marL="647705" lvl="1" indent="-323852" algn="l">
              <a:lnSpc>
                <a:spcPts val="3570"/>
              </a:lnSpc>
              <a:buFont typeface="Arial"/>
              <a:buChar char="•"/>
            </a:pPr>
            <a:r>
              <a:rPr lang="en-US" sz="3000" spc="96">
                <a:solidFill>
                  <a:srgbClr val="FFFFFF"/>
                </a:solidFill>
                <a:latin typeface="Canva Sans"/>
              </a:rPr>
              <a:t>Rising Demand for Shelf-Stable &amp; Preservative-free Fish to Increase the Demand Globally</a:t>
            </a:r>
          </a:p>
          <a:p>
            <a:pPr marL="647705" lvl="1" indent="-323852" algn="l">
              <a:lnSpc>
                <a:spcPts val="3570"/>
              </a:lnSpc>
              <a:buFont typeface="Arial"/>
              <a:buChar char="•"/>
            </a:pPr>
            <a:r>
              <a:rPr lang="en-US" sz="3000" spc="96">
                <a:solidFill>
                  <a:srgbClr val="FFFFFF"/>
                </a:solidFill>
                <a:latin typeface="Canva Sans"/>
              </a:rPr>
              <a:t>Technological innovation and advancement to Propel Market Growth</a:t>
            </a:r>
          </a:p>
        </p:txBody>
      </p:sp>
      <p:sp>
        <p:nvSpPr>
          <p:cNvPr id="19" name="TextBox 19"/>
          <p:cNvSpPr txBox="1"/>
          <p:nvPr/>
        </p:nvSpPr>
        <p:spPr>
          <a:xfrm>
            <a:off x="6694062" y="6544525"/>
            <a:ext cx="7420828" cy="889635"/>
          </a:xfrm>
          <a:prstGeom prst="rect">
            <a:avLst/>
          </a:prstGeom>
        </p:spPr>
        <p:txBody>
          <a:bodyPr lIns="0" tIns="0" rIns="0" bIns="0" rtlCol="0" anchor="t">
            <a:spAutoFit/>
          </a:bodyPr>
          <a:lstStyle/>
          <a:p>
            <a:pPr algn="l">
              <a:lnSpc>
                <a:spcPts val="3569"/>
              </a:lnSpc>
            </a:pPr>
            <a:r>
              <a:rPr lang="en-US" sz="3000" spc="96">
                <a:solidFill>
                  <a:srgbClr val="FFFFFF"/>
                </a:solidFill>
                <a:latin typeface="Canva Sans"/>
              </a:rPr>
              <a:t>Loss of Quality during Storage of Frozen Fish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196195" y="1033035"/>
            <a:ext cx="15877515" cy="8613242"/>
            <a:chExt cx="4519799" cy="2451903"/>
          </a:xfrm>
        </p:grpSpPr>
        <p:sp>
          <p:nvSpPr>
            <p:cNvPr id="4" name="Freeform 4"/>
            <p:cNvSpPr/>
            <p:nvPr/>
          </p:nvSpPr>
          <p:spPr>
            <a:xfrm>
              <a:off x="0" y="0"/>
              <a:ext cx="4519799" cy="2451903"/>
            </a:xfrm>
            <a:custGeom>
              <a:rect l="l" t="t" r="r" b="b"/>
              <a:pathLst>
                <a:path w="4519799" h="2451903">
                  <a:moveTo>
                    <a:pt x="0" y="0"/>
                  </a:moveTo>
                  <a:lnTo>
                    <a:pt x="4519799" y="0"/>
                  </a:lnTo>
                  <a:lnTo>
                    <a:pt x="4519799" y="2451903"/>
                  </a:lnTo>
                  <a:lnTo>
                    <a:pt x="0" y="2451903"/>
                  </a:lnTo>
                  <a:close/>
                </a:path>
              </a:pathLst>
            </a:custGeom>
            <a:solidFill>
              <a:srgbClr val="000000">
                <a:alpha val="62745"/>
              </a:srgbClr>
            </a:solidFill>
          </p:spPr>
          <p:txBody>
            <a:bodyPr/>
            <a:lstStyle/>
            <a:p/>
          </p:txBody>
        </p:sp>
        <p:sp>
          <p:nvSpPr>
            <p:cNvPr id="5" name="TextBox 5"/>
            <p:cNvSpPr txBox="1"/>
            <p:nvPr/>
          </p:nvSpPr>
          <p:spPr>
            <a:xfrm>
              <a:off x="0" y="-38100"/>
              <a:ext cx="4519799" cy="2490003"/>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47471" y="243338"/>
            <a:ext cx="1654028" cy="1976915"/>
          </a:xfrm>
          <a:prstGeom prst="rect">
            <a:avLst/>
          </a:prstGeom>
        </p:spPr>
      </p:pic>
      <p:sp>
        <p:nvSpPr>
          <p:cNvPr id="7" name="TextBox 7"/>
          <p:cNvSpPr txBox="1"/>
          <p:nvPr/>
        </p:nvSpPr>
        <p:spPr>
          <a:xfrm>
            <a:off x="1474485" y="2392507"/>
            <a:ext cx="15392057" cy="6955155"/>
          </a:xfrm>
          <a:prstGeom prst="rect">
            <a:avLst/>
          </a:prstGeom>
        </p:spPr>
        <p:txBody>
          <a:bodyPr lIns="0" tIns="0" rIns="0" bIns="0" rtlCol="0" anchor="t">
            <a:spAutoFit/>
          </a:bodyPr>
          <a:lstStyle/>
          <a:p>
            <a:pPr marL="712472" lvl="1" indent="-356236" algn="l">
              <a:lnSpc>
                <a:spcPts val="4620"/>
              </a:lnSpc>
              <a:buFont typeface="Arial"/>
              <a:buChar char="•"/>
            </a:pPr>
            <a:r>
              <a:rPr lang="en-US" sz="3300">
                <a:solidFill>
                  <a:srgbClr val="FFFFFF"/>
                </a:solidFill>
                <a:latin typeface="Canva Sans"/>
              </a:rPr>
              <a:t>The global Frozen Sushi market will expand significantly by 6.00% CAGR between 2024 to 2031.</a:t>
            </a:r>
          </a:p>
          <a:p>
            <a:pPr marL="712472" lvl="1" indent="-356236" algn="l">
              <a:lnSpc>
                <a:spcPts val="4620"/>
              </a:lnSpc>
              <a:buFont typeface="Arial"/>
              <a:buChar char="•"/>
            </a:pPr>
            <a:r>
              <a:rPr lang="en-US" sz="3300">
                <a:solidFill>
                  <a:srgbClr val="FFFFFF"/>
                </a:solidFill>
                <a:latin typeface="Canva Sans"/>
              </a:rPr>
              <a:t>The Nigirisegment is set to its convenience and longer shelf life. Consumers seek authentic taste and quality despite being frozen.</a:t>
            </a:r>
          </a:p>
          <a:p>
            <a:pPr marL="712472" lvl="1" indent="-356236" algn="l">
              <a:lnSpc>
                <a:spcPts val="4620"/>
              </a:lnSpc>
              <a:buFont typeface="Arial"/>
              <a:buChar char="•"/>
            </a:pPr>
            <a:r>
              <a:rPr lang="en-US" sz="3300">
                <a:solidFill>
                  <a:srgbClr val="FFFFFF"/>
                </a:solidFill>
                <a:latin typeface="Canva Sans"/>
              </a:rPr>
              <a:t> Increasing demand for ready-to-eat options and expanding distribution channels contribute to the segment's promising outlook, driving innovation and diversity in product offerings.</a:t>
            </a:r>
          </a:p>
          <a:p>
            <a:pPr marL="712472" lvl="1" indent="-356236" algn="l">
              <a:lnSpc>
                <a:spcPts val="4620"/>
              </a:lnSpc>
              <a:buFont typeface="Arial"/>
              <a:buChar char="•"/>
            </a:pPr>
            <a:r>
              <a:rPr lang="en-US" sz="3300">
                <a:solidFill>
                  <a:srgbClr val="FFFFFF"/>
                </a:solidFill>
                <a:latin typeface="Canva Sans"/>
              </a:rPr>
              <a:t>Growing demand for healthy, ready-to-eat options, technological advancements in freezing techniques, and global sushi consumption trends also contribute to market growth. </a:t>
            </a:r>
          </a:p>
          <a:p>
            <a:pPr marL="712472" lvl="1" indent="-356236" algn="l">
              <a:lnSpc>
                <a:spcPts val="4620"/>
              </a:lnSpc>
              <a:buFont typeface="Arial"/>
              <a:buChar char="•"/>
            </a:pPr>
            <a:r>
              <a:rPr lang="en-US" sz="3300">
                <a:solidFill>
                  <a:srgbClr val="FFFFFF"/>
                </a:solidFill>
                <a:latin typeface="Canva Sans"/>
              </a:rPr>
              <a:t>Rising awareness of sustainability practices further influences purchasing decisions.</a:t>
            </a:r>
          </a:p>
        </p:txBody>
      </p:sp>
      <p:sp>
        <p:nvSpPr>
          <p:cNvPr id="8" name="TextBox 8"/>
          <p:cNvSpPr txBox="1"/>
          <p:nvPr/>
        </p:nvSpPr>
        <p:spPr>
          <a:xfrm>
            <a:off x="4341966" y="1307996"/>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1217" y="-52084"/>
            <a:ext cx="1837067" cy="1984756"/>
          </a:xfrm>
          <a:prstGeom prst="rect">
            <a:avLst/>
          </a:prstGeom>
        </p:spPr>
      </p:pic>
      <p:sp>
        <p:nvSpPr>
          <p:cNvPr id="3" name="Freeform 3"/>
          <p:cNvSpPr/>
          <p:nvPr/>
        </p:nvSpPr>
        <p:spPr>
          <a:xfrm>
            <a:off x="0" y="5960117"/>
            <a:ext cx="18288000" cy="4326883"/>
          </a:xfrm>
          <a:custGeom>
            <a:rect l="l" t="t" r="r" b="b"/>
            <a:pathLst>
              <a:path w="18288000" h="4326883">
                <a:moveTo>
                  <a:pt x="0" y="0"/>
                </a:moveTo>
                <a:lnTo>
                  <a:pt x="18288000" y="0"/>
                </a:lnTo>
                <a:lnTo>
                  <a:pt x="18288000" y="4326883"/>
                </a:lnTo>
                <a:lnTo>
                  <a:pt x="0" y="4326883"/>
                </a:lnTo>
                <a:lnTo>
                  <a:pt x="0" y="0"/>
                </a:lnTo>
                <a:close/>
              </a:path>
            </a:pathLst>
          </a:custGeom>
          <a:blipFill>
            <a:blip r:embed="rId3"/>
            <a:stretch>
              <a:fillRect l="-2010" t="-87407" r="-2010" b="-51378"/>
            </a:stretch>
          </a:blipFill>
        </p:spPr>
        <p:txBody>
          <a:bodyPr/>
          <a:lstStyle/>
          <a:p/>
        </p:txBody>
      </p:sp>
      <p:sp>
        <p:nvSpPr>
          <p:cNvPr id="4" name="Freeform 4"/>
          <p:cNvSpPr/>
          <p:nvPr/>
        </p:nvSpPr>
        <p:spPr>
          <a:xfrm>
            <a:off x="455954" y="2212743"/>
            <a:ext cx="5188331" cy="1237639"/>
          </a:xfrm>
          <a:custGeom>
            <a:rect l="l" t="t" r="r" b="b"/>
            <a:pathLst>
              <a:path w="5188331" h="1237639">
                <a:moveTo>
                  <a:pt x="0" y="0"/>
                </a:moveTo>
                <a:lnTo>
                  <a:pt x="5188331" y="0"/>
                </a:lnTo>
                <a:lnTo>
                  <a:pt x="5188331" y="1237639"/>
                </a:lnTo>
                <a:lnTo>
                  <a:pt x="0" y="1237639"/>
                </a:lnTo>
                <a:lnTo>
                  <a:pt x="0" y="0"/>
                </a:lnTo>
                <a:close/>
              </a:path>
            </a:pathLst>
          </a:custGeom>
          <a:blipFill>
            <a:blip r:embed="rId4"/>
            <a:stretch>
              <a:fillRect/>
            </a:stretch>
          </a:blipFill>
        </p:spPr>
        <p:txBody>
          <a:bodyPr/>
          <a:lstStyle/>
          <a:p/>
        </p:txBody>
      </p:sp>
      <p:sp>
        <p:nvSpPr>
          <p:cNvPr id="5" name="Freeform 5"/>
          <p:cNvSpPr/>
          <p:nvPr/>
        </p:nvSpPr>
        <p:spPr>
          <a:xfrm>
            <a:off x="173376" y="4260712"/>
            <a:ext cx="5470909" cy="1765576"/>
          </a:xfrm>
          <a:custGeom>
            <a:rect l="l" t="t" r="r" b="b"/>
            <a:pathLst>
              <a:path w="5470909" h="1765576">
                <a:moveTo>
                  <a:pt x="0" y="0"/>
                </a:moveTo>
                <a:lnTo>
                  <a:pt x="5470909" y="0"/>
                </a:lnTo>
                <a:lnTo>
                  <a:pt x="5470909" y="1765576"/>
                </a:lnTo>
                <a:lnTo>
                  <a:pt x="0" y="1765576"/>
                </a:lnTo>
                <a:lnTo>
                  <a:pt x="0" y="0"/>
                </a:lnTo>
                <a:close/>
              </a:path>
            </a:pathLst>
          </a:custGeom>
          <a:blipFill>
            <a:blip r:embed="rId5"/>
            <a:stretch>
              <a:fillRect/>
            </a:stretch>
          </a:blipFill>
        </p:spPr>
        <p:txBody>
          <a:bodyPr/>
          <a:lstStyle/>
          <a:p/>
        </p:txBody>
      </p:sp>
      <p:sp>
        <p:nvSpPr>
          <p:cNvPr id="6" name="Freeform 6"/>
          <p:cNvSpPr/>
          <p:nvPr/>
        </p:nvSpPr>
        <p:spPr>
          <a:xfrm>
            <a:off x="6843530" y="1801164"/>
            <a:ext cx="2459548" cy="2459548"/>
          </a:xfrm>
          <a:custGeom>
            <a:rect l="l" t="t" r="r" b="b"/>
            <a:pathLst>
              <a:path w="2459548" h="2459548">
                <a:moveTo>
                  <a:pt x="0" y="0"/>
                </a:moveTo>
                <a:lnTo>
                  <a:pt x="2459548" y="0"/>
                </a:lnTo>
                <a:lnTo>
                  <a:pt x="2459548" y="2459548"/>
                </a:lnTo>
                <a:lnTo>
                  <a:pt x="0" y="2459548"/>
                </a:lnTo>
                <a:lnTo>
                  <a:pt x="0" y="0"/>
                </a:lnTo>
                <a:close/>
              </a:path>
            </a:pathLst>
          </a:custGeom>
          <a:blipFill>
            <a:blip r:embed="rId6"/>
            <a:stretch>
              <a:fillRect/>
            </a:stretch>
          </a:blipFill>
        </p:spPr>
        <p:txBody>
          <a:bodyPr/>
          <a:lstStyle/>
          <a:p/>
        </p:txBody>
      </p:sp>
      <p:sp>
        <p:nvSpPr>
          <p:cNvPr id="7" name="Freeform 7"/>
          <p:cNvSpPr/>
          <p:nvPr/>
        </p:nvSpPr>
        <p:spPr>
          <a:xfrm>
            <a:off x="10128956" y="1932672"/>
            <a:ext cx="4340123" cy="2443033"/>
          </a:xfrm>
          <a:custGeom>
            <a:rect l="l" t="t" r="r" b="b"/>
            <a:pathLst>
              <a:path w="4340123" h="2443033">
                <a:moveTo>
                  <a:pt x="0" y="0"/>
                </a:moveTo>
                <a:lnTo>
                  <a:pt x="4340123" y="0"/>
                </a:lnTo>
                <a:lnTo>
                  <a:pt x="4340123" y="2443033"/>
                </a:lnTo>
                <a:lnTo>
                  <a:pt x="0" y="2443033"/>
                </a:lnTo>
                <a:lnTo>
                  <a:pt x="0" y="0"/>
                </a:lnTo>
                <a:close/>
              </a:path>
            </a:pathLst>
          </a:custGeom>
          <a:blipFill>
            <a:blip r:embed="rId7"/>
            <a:stretch>
              <a:fillRect/>
            </a:stretch>
          </a:blipFill>
        </p:spPr>
        <p:txBody>
          <a:bodyPr/>
          <a:lstStyle/>
          <a:p/>
        </p:txBody>
      </p:sp>
      <p:sp>
        <p:nvSpPr>
          <p:cNvPr id="8" name="Freeform 8"/>
          <p:cNvSpPr/>
          <p:nvPr/>
        </p:nvSpPr>
        <p:spPr>
          <a:xfrm>
            <a:off x="6815867" y="4375705"/>
            <a:ext cx="4974421" cy="1865995"/>
          </a:xfrm>
          <a:custGeom>
            <a:rect l="l" t="t" r="r" b="b"/>
            <a:pathLst>
              <a:path w="4974421" h="1865995">
                <a:moveTo>
                  <a:pt x="0" y="0"/>
                </a:moveTo>
                <a:lnTo>
                  <a:pt x="4974422" y="0"/>
                </a:lnTo>
                <a:lnTo>
                  <a:pt x="4974422" y="1865995"/>
                </a:lnTo>
                <a:lnTo>
                  <a:pt x="0" y="1865995"/>
                </a:lnTo>
                <a:lnTo>
                  <a:pt x="0" y="0"/>
                </a:lnTo>
                <a:close/>
              </a:path>
            </a:pathLst>
          </a:custGeom>
          <a:blipFill>
            <a:blip r:embed="rId8"/>
            <a:stretch>
              <a:fillRect b="-7092"/>
            </a:stretch>
          </a:blipFill>
        </p:spPr>
        <p:txBody>
          <a:bodyPr/>
          <a:lstStyle/>
          <a:p/>
        </p:txBody>
      </p:sp>
      <p:sp>
        <p:nvSpPr>
          <p:cNvPr id="9" name="Freeform 9"/>
          <p:cNvSpPr/>
          <p:nvPr/>
        </p:nvSpPr>
        <p:spPr>
          <a:xfrm>
            <a:off x="12511143" y="4626383"/>
            <a:ext cx="5209566" cy="1615317"/>
          </a:xfrm>
          <a:custGeom>
            <a:rect l="l" t="t" r="r" b="b"/>
            <a:pathLst>
              <a:path w="5209566" h="1615317">
                <a:moveTo>
                  <a:pt x="0" y="0"/>
                </a:moveTo>
                <a:lnTo>
                  <a:pt x="5209566" y="0"/>
                </a:lnTo>
                <a:lnTo>
                  <a:pt x="5209566" y="1615317"/>
                </a:lnTo>
                <a:lnTo>
                  <a:pt x="0" y="1615317"/>
                </a:lnTo>
                <a:lnTo>
                  <a:pt x="0" y="0"/>
                </a:lnTo>
                <a:close/>
              </a:path>
            </a:pathLst>
          </a:custGeom>
          <a:blipFill>
            <a:blip r:embed="rId9"/>
            <a:stretch>
              <a:fillRect t="-5281" b="-6161"/>
            </a:stretch>
          </a:blipFill>
        </p:spPr>
        <p:txBody>
          <a:bodyPr/>
          <a:lstStyle/>
          <a:p/>
        </p:txBody>
      </p:sp>
      <p:sp>
        <p:nvSpPr>
          <p:cNvPr id="10" name="TextBox 10"/>
          <p:cNvSpPr txBox="1"/>
          <p:nvPr/>
        </p:nvSpPr>
        <p:spPr>
          <a:xfrm>
            <a:off x="5874911" y="608824"/>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2n8c23fy"/>
              </a:rPr>
              <a:t>https://tinyurl.com/2n8c23fy</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Frozen Sushi Market Report 2024</dc:title>
  <cp:lastModifiedBy>decipher market</cp:lastModifiedBy>
  <cp:revision>2</cp:revision>
  <dcterms:created xsi:type="dcterms:W3CDTF">2006-08-16T00:00:00Z</dcterms:created>
  <dcterms:modified xsi:type="dcterms:W3CDTF">2024-05-11T11:39:27Z</dcterms:modified>
</cp:coreProperties>
</file>