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9.jpeg" /><Relationship Id="rId11" Type="http://schemas.openxmlformats.org/officeDocument/2006/relationships/image" Target="../media/image20.jpeg" /><Relationship Id="rId12" Type="http://schemas.openxmlformats.org/officeDocument/2006/relationships/image" Target="../media/image21.jpeg"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15.jpeg" /><Relationship Id="rId7" Type="http://schemas.openxmlformats.org/officeDocument/2006/relationships/image" Target="../media/image16.jpeg" /><Relationship Id="rId8" Type="http://schemas.openxmlformats.org/officeDocument/2006/relationships/image" Target="../media/image17.jpeg" /><Relationship Id="rId9" Type="http://schemas.openxmlformats.org/officeDocument/2006/relationships/image" Target="../media/image1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ycysfxpc"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p:txBody>
      </p:sp>
      <p:sp>
        <p:nvSpPr>
          <p:cNvPr id="3" name="Freeform 3"/>
          <p:cNvSpPr/>
          <p:nvPr/>
        </p:nvSpPr>
        <p:spPr>
          <a:xfrm>
            <a:off x="-228600" y="913296"/>
            <a:ext cx="11347689" cy="8460407"/>
          </a:xfrm>
          <a:custGeom>
            <a:rect l="l" t="t" r="r" b="b"/>
            <a:pathLst>
              <a:path w="11347689" h="8460407">
                <a:moveTo>
                  <a:pt x="0" y="0"/>
                </a:moveTo>
                <a:lnTo>
                  <a:pt x="11347689" y="0"/>
                </a:lnTo>
                <a:lnTo>
                  <a:pt x="11347689" y="8460407"/>
                </a:lnTo>
                <a:lnTo>
                  <a:pt x="0" y="8460407"/>
                </a:lnTo>
                <a:lnTo>
                  <a:pt x="0" y="0"/>
                </a:lnTo>
                <a:close/>
              </a:path>
            </a:pathLst>
          </a:custGeom>
          <a:blipFill>
            <a:blip r:embed="rId3"/>
            <a:stretch>
              <a:fillRect/>
            </a:stretch>
          </a:blipFill>
        </p:spPr>
        <p:txBody>
          <a:bodyPr/>
          <a:lstStyle/>
          <a:p/>
        </p:txBody>
      </p:sp>
      <p:sp>
        <p:nvSpPr>
          <p:cNvPr id="4" name="Freeform 4"/>
          <p:cNvSpPr/>
          <p:nvPr/>
        </p:nvSpPr>
        <p:spPr>
          <a:xfrm flipH="1">
            <a:off x="6664" y="8962485"/>
            <a:ext cx="8315066" cy="1358238"/>
          </a:xfrm>
          <a:custGeom>
            <a:rect l="l" t="t" r="r" b="b"/>
            <a:pathLst>
              <a:path w="8315066" h="1358238">
                <a:moveTo>
                  <a:pt x="8315066" y="0"/>
                </a:moveTo>
                <a:lnTo>
                  <a:pt x="0" y="0"/>
                </a:lnTo>
                <a:lnTo>
                  <a:pt x="0" y="1358238"/>
                </a:lnTo>
                <a:lnTo>
                  <a:pt x="8315066" y="1358238"/>
                </a:lnTo>
                <a:lnTo>
                  <a:pt x="8315066" y="0"/>
                </a:lnTo>
                <a:close/>
              </a:path>
            </a:pathLst>
          </a:custGeom>
          <a:blipFill>
            <a:blip r:embed="rId4"/>
            <a:stretch>
              <a:fillRect/>
            </a:stretch>
          </a:blipFill>
        </p:spPr>
        <p:txBody>
          <a:bodyPr/>
          <a:lstStyle/>
          <a:p/>
        </p:txBody>
      </p:sp>
      <p:sp>
        <p:nvSpPr>
          <p:cNvPr id="5" name="TextBox 5"/>
          <p:cNvSpPr txBox="1"/>
          <p:nvPr/>
        </p:nvSpPr>
        <p:spPr>
          <a:xfrm>
            <a:off x="11119089" y="3117304"/>
            <a:ext cx="7991181" cy="4052391"/>
          </a:xfrm>
          <a:prstGeom prst="rect">
            <a:avLst/>
          </a:prstGeom>
        </p:spPr>
        <p:txBody>
          <a:bodyPr wrap="square" lIns="0" tIns="0" rIns="0" bIns="0" rtlCol="0" anchor="t">
            <a:spAutoFit/>
          </a:bodyPr>
          <a:lstStyle/>
          <a:p>
            <a:pPr>
              <a:lnSpc>
                <a:spcPts val="7874"/>
              </a:lnSpc>
            </a:pPr>
            <a:r>
              <a:rPr lang="en-US" sz="6600">
                <a:solidFill>
                  <a:srgbClr val="000000"/>
                </a:solidFill>
                <a:latin typeface="Canva Sans Bold"/>
              </a:rPr>
              <a:t>GLOBAL </a:t>
            </a:r>
          </a:p>
          <a:p>
            <a:pPr>
              <a:lnSpc>
                <a:spcPts val="7874"/>
              </a:lnSpc>
            </a:pPr>
            <a:r>
              <a:rPr lang="en-US" sz="6600">
                <a:solidFill>
                  <a:srgbClr val="000000"/>
                </a:solidFill>
                <a:latin typeface="Canva Sans Bold"/>
              </a:rPr>
              <a:t>FROZEN FISH</a:t>
            </a:r>
          </a:p>
          <a:p>
            <a:pPr>
              <a:lnSpc>
                <a:spcPts val="7874"/>
              </a:lnSpc>
            </a:pPr>
            <a:r>
              <a:rPr lang="en-US" sz="6600">
                <a:solidFill>
                  <a:srgbClr val="000000"/>
                </a:solidFill>
                <a:latin typeface="Canva Sans Bold"/>
              </a:rPr>
              <a:t>MARKET REPORT </a:t>
            </a:r>
          </a:p>
          <a:p>
            <a:pPr>
              <a:lnSpc>
                <a:spcPts val="7874"/>
              </a:lnSpc>
            </a:pPr>
            <a:r>
              <a:rPr lang="en-US" sz="6600">
                <a:solidFill>
                  <a:srgbClr val="000000"/>
                </a:solidFill>
                <a:latin typeface="Canva Sans Bold"/>
              </a:rPr>
              <a:t>2024</a:t>
            </a:r>
          </a:p>
        </p:txBody>
      </p:sp>
      <p:sp>
        <p:nvSpPr>
          <p:cNvPr id="6" name="TextBox 6"/>
          <p:cNvSpPr txBox="1"/>
          <p:nvPr/>
        </p:nvSpPr>
        <p:spPr>
          <a:xfrm>
            <a:off x="9144000" y="9220531"/>
            <a:ext cx="8155837"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r="-28939"/>
            </a:stretch>
          </a:blipFill>
        </p:spPr>
        <p:txBody>
          <a:bodyPr/>
          <a:lstStyle/>
          <a:p/>
        </p:txBody>
      </p:sp>
      <p:grpSp>
        <p:nvGrpSpPr>
          <p:cNvPr id="3" name="Group 3"/>
          <p:cNvGrpSpPr/>
          <p:nvPr/>
        </p:nvGrpSpPr>
        <p:grpSpPr>
          <a:xfrm>
            <a:off x="1022756" y="1324827"/>
            <a:ext cx="16236544" cy="7588805"/>
            <a:chExt cx="4276291" cy="1998698"/>
          </a:xfrm>
        </p:grpSpPr>
        <p:sp>
          <p:nvSpPr>
            <p:cNvPr id="4" name="Freeform 4"/>
            <p:cNvSpPr/>
            <p:nvPr/>
          </p:nvSpPr>
          <p:spPr>
            <a:xfrm>
              <a:off x="0" y="0"/>
              <a:ext cx="4276291" cy="1998698"/>
            </a:xfrm>
            <a:custGeom>
              <a:rect l="l" t="t" r="r" b="b"/>
              <a:pathLst>
                <a:path w="4276291" h="1998698">
                  <a:moveTo>
                    <a:pt x="0" y="0"/>
                  </a:moveTo>
                  <a:lnTo>
                    <a:pt x="4276291" y="0"/>
                  </a:lnTo>
                  <a:lnTo>
                    <a:pt x="4276291" y="1998698"/>
                  </a:lnTo>
                  <a:lnTo>
                    <a:pt x="0" y="1998698"/>
                  </a:lnTo>
                  <a:close/>
                </a:path>
              </a:pathLst>
            </a:custGeom>
            <a:solidFill>
              <a:srgbClr val="000000">
                <a:alpha val="64706"/>
              </a:srgbClr>
            </a:solidFill>
          </p:spPr>
          <p:txBody>
            <a:bodyPr/>
            <a:lstStyle/>
            <a:p/>
          </p:txBody>
        </p:sp>
        <p:sp>
          <p:nvSpPr>
            <p:cNvPr id="5" name="TextBox 5"/>
            <p:cNvSpPr txBox="1"/>
            <p:nvPr/>
          </p:nvSpPr>
          <p:spPr>
            <a:xfrm>
              <a:off x="0" y="-47625"/>
              <a:ext cx="4276291" cy="2046323"/>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0051" y="2693485"/>
            <a:ext cx="15421953" cy="5793105"/>
          </a:xfrm>
          <a:prstGeom prst="rect">
            <a:avLst/>
          </a:prstGeom>
        </p:spPr>
        <p:txBody>
          <a:bodyPr lIns="0" tIns="0" rIns="0" bIns="0" rtlCol="0" anchor="t">
            <a:spAutoFit/>
          </a:bodyPr>
          <a:lstStyle/>
          <a:p>
            <a:pPr>
              <a:lnSpc>
                <a:spcPts val="4619"/>
              </a:lnSpc>
              <a:spcBef>
                <a:spcPct val="0"/>
              </a:spcBef>
            </a:pPr>
            <a:r>
              <a:rPr lang="en-US" sz="3299">
                <a:solidFill>
                  <a:srgbClr val="FFFFFF"/>
                </a:solidFill>
                <a:latin typeface="Montserrat"/>
                <a:ea typeface="Montserrat"/>
              </a:rPr>
              <a:t>Frozen fish refers to seafood that has been subjected to low temperatures to preserve its freshness, quality, and nutritional value. Typically caught from oceans, rivers, or aquaculture farms, fish are rapidly frozen soon after harvest to prevent bacterial growth and enzymatic degradation. This process involves lowering the temperature of the fish to below -18°C (0°F) to halt biological processes, preserving its texture, flavor, and nutrients. Frozen fish offers consumers a convenient, year-round source of seafood, retaining much of its taste and nutritional benefits. It is a vital component of the global food industry, providing access to diverse fish species regardless of season or location.</a:t>
            </a:r>
          </a:p>
        </p:txBody>
      </p:sp>
      <p:sp>
        <p:nvSpPr>
          <p:cNvPr id="7" name="TextBox 7"/>
          <p:cNvSpPr txBox="1"/>
          <p:nvPr/>
        </p:nvSpPr>
        <p:spPr>
          <a:xfrm>
            <a:off x="5077124" y="158300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3333" b="0"/>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3239" y="5767808"/>
            <a:ext cx="8836967" cy="2675384"/>
            <a:chExt cx="860407" cy="260488"/>
          </a:xfrm>
        </p:grpSpPr>
        <p:sp>
          <p:nvSpPr>
            <p:cNvPr id="7" name="Freeform 7"/>
            <p:cNvSpPr/>
            <p:nvPr/>
          </p:nvSpPr>
          <p:spPr>
            <a:xfrm>
              <a:off x="0" y="0"/>
              <a:ext cx="860407" cy="260488"/>
            </a:xfrm>
            <a:custGeom>
              <a:rect l="l" t="t" r="r" b="b"/>
              <a:pathLst>
                <a:path w="860407" h="260488">
                  <a:moveTo>
                    <a:pt x="87608" y="0"/>
                  </a:moveTo>
                  <a:lnTo>
                    <a:pt x="772799" y="0"/>
                  </a:lnTo>
                  <a:cubicBezTo>
                    <a:pt x="821184" y="0"/>
                    <a:pt x="860407" y="39224"/>
                    <a:pt x="860407" y="87608"/>
                  </a:cubicBezTo>
                  <a:lnTo>
                    <a:pt x="860407" y="172879"/>
                  </a:lnTo>
                  <a:cubicBezTo>
                    <a:pt x="860407" y="221264"/>
                    <a:pt x="821184" y="260488"/>
                    <a:pt x="772799" y="260488"/>
                  </a:cubicBezTo>
                  <a:lnTo>
                    <a:pt x="87608" y="260488"/>
                  </a:lnTo>
                  <a:cubicBezTo>
                    <a:pt x="39224" y="260488"/>
                    <a:pt x="0" y="221264"/>
                    <a:pt x="0" y="172879"/>
                  </a:cubicBezTo>
                  <a:lnTo>
                    <a:pt x="0" y="87608"/>
                  </a:lnTo>
                  <a:cubicBezTo>
                    <a:pt x="0" y="39224"/>
                    <a:pt x="39224" y="0"/>
                    <a:pt x="87608" y="0"/>
                  </a:cubicBezTo>
                  <a:close/>
                </a:path>
              </a:pathLst>
            </a:custGeom>
            <a:solidFill>
              <a:srgbClr val="2E2E2D"/>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607017" y="6096525"/>
            <a:ext cx="2158448" cy="2155750"/>
          </a:xfrm>
          <a:custGeom>
            <a:rect l="l" t="t" r="r" b="b"/>
            <a:pathLst>
              <a:path w="2158448" h="2155750">
                <a:moveTo>
                  <a:pt x="0" y="0"/>
                </a:moveTo>
                <a:lnTo>
                  <a:pt x="2158448" y="0"/>
                </a:lnTo>
                <a:lnTo>
                  <a:pt x="2158448" y="2155750"/>
                </a:lnTo>
                <a:lnTo>
                  <a:pt x="0" y="2155750"/>
                </a:lnTo>
                <a:lnTo>
                  <a:pt x="0" y="0"/>
                </a:lnTo>
                <a:close/>
              </a:path>
            </a:pathLst>
          </a:custGeom>
          <a:blipFill>
            <a:blip r:embed="rId3"/>
            <a:stretch>
              <a:fillRect/>
            </a:stretch>
          </a:blipFill>
        </p:spPr>
        <p:txBody>
          <a:bodyPr/>
          <a:lstStyle/>
          <a:p/>
        </p:txBody>
      </p:sp>
      <p:grpSp>
        <p:nvGrpSpPr>
          <p:cNvPr id="10" name="Group 10"/>
          <p:cNvGrpSpPr/>
          <p:nvPr/>
        </p:nvGrpSpPr>
        <p:grpSpPr>
          <a:xfrm>
            <a:off x="556694" y="6010256"/>
            <a:ext cx="2126660" cy="2126660"/>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243239" y="2844701"/>
            <a:ext cx="8836967" cy="2675384"/>
            <a:chExt cx="860407" cy="260488"/>
          </a:xfrm>
        </p:grpSpPr>
        <p:sp>
          <p:nvSpPr>
            <p:cNvPr id="14" name="Freeform 14"/>
            <p:cNvSpPr/>
            <p:nvPr/>
          </p:nvSpPr>
          <p:spPr>
            <a:xfrm>
              <a:off x="0" y="0"/>
              <a:ext cx="860407" cy="260488"/>
            </a:xfrm>
            <a:custGeom>
              <a:rect l="l" t="t" r="r" b="b"/>
              <a:pathLst>
                <a:path w="860407" h="260488">
                  <a:moveTo>
                    <a:pt x="87608" y="0"/>
                  </a:moveTo>
                  <a:lnTo>
                    <a:pt x="772799" y="0"/>
                  </a:lnTo>
                  <a:cubicBezTo>
                    <a:pt x="821184" y="0"/>
                    <a:pt x="860407" y="39224"/>
                    <a:pt x="860407" y="87608"/>
                  </a:cubicBezTo>
                  <a:lnTo>
                    <a:pt x="860407" y="172879"/>
                  </a:lnTo>
                  <a:cubicBezTo>
                    <a:pt x="860407" y="221264"/>
                    <a:pt x="821184" y="260488"/>
                    <a:pt x="772799" y="260488"/>
                  </a:cubicBezTo>
                  <a:lnTo>
                    <a:pt x="87608" y="260488"/>
                  </a:lnTo>
                  <a:cubicBezTo>
                    <a:pt x="39224" y="260488"/>
                    <a:pt x="0" y="221264"/>
                    <a:pt x="0" y="172879"/>
                  </a:cubicBezTo>
                  <a:lnTo>
                    <a:pt x="0" y="87608"/>
                  </a:lnTo>
                  <a:cubicBezTo>
                    <a:pt x="0" y="39224"/>
                    <a:pt x="39224" y="0"/>
                    <a:pt x="87608" y="0"/>
                  </a:cubicBezTo>
                  <a:close/>
                </a:path>
              </a:pathLst>
            </a:custGeom>
            <a:solidFill>
              <a:srgbClr val="2E2E2D"/>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07017" y="3173418"/>
            <a:ext cx="2158448" cy="2155750"/>
          </a:xfrm>
          <a:custGeom>
            <a:rect l="l" t="t" r="r" b="b"/>
            <a:pathLst>
              <a:path w="2158448" h="2155750">
                <a:moveTo>
                  <a:pt x="0" y="0"/>
                </a:moveTo>
                <a:lnTo>
                  <a:pt x="2158448" y="0"/>
                </a:lnTo>
                <a:lnTo>
                  <a:pt x="2158448" y="2155750"/>
                </a:lnTo>
                <a:lnTo>
                  <a:pt x="0" y="2155750"/>
                </a:lnTo>
                <a:lnTo>
                  <a:pt x="0" y="0"/>
                </a:lnTo>
                <a:close/>
              </a:path>
            </a:pathLst>
          </a:custGeom>
          <a:blipFill>
            <a:blip r:embed="rId3"/>
            <a:stretch>
              <a:fillRect/>
            </a:stretch>
          </a:blipFill>
        </p:spPr>
        <p:txBody>
          <a:bodyPr/>
          <a:lstStyle/>
          <a:p/>
        </p:txBody>
      </p:sp>
      <p:grpSp>
        <p:nvGrpSpPr>
          <p:cNvPr id="17" name="Group 17"/>
          <p:cNvGrpSpPr/>
          <p:nvPr/>
        </p:nvGrpSpPr>
        <p:grpSpPr>
          <a:xfrm>
            <a:off x="556694" y="3087149"/>
            <a:ext cx="2126660" cy="2126660"/>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841088" y="6565288"/>
            <a:ext cx="1557871" cy="1298023"/>
          </a:xfrm>
          <a:prstGeom prst="rect">
            <a:avLst/>
          </a:prstGeom>
        </p:spPr>
        <p:txBody>
          <a:bodyPr lIns="0" tIns="0" rIns="0" bIns="0" rtlCol="0" anchor="t">
            <a:spAutoFit/>
          </a:bodyPr>
          <a:lstStyle/>
          <a:p>
            <a:pPr algn="ctr">
              <a:lnSpc>
                <a:spcPts val="3119"/>
              </a:lnSpc>
            </a:pPr>
            <a:r>
              <a:rPr lang="en-US" sz="4587">
                <a:solidFill>
                  <a:srgbClr val="1E3048"/>
                </a:solidFill>
                <a:latin typeface="Poppins Bold"/>
              </a:rPr>
              <a:t>2024- 2031</a:t>
            </a:r>
          </a:p>
        </p:txBody>
      </p:sp>
      <p:sp>
        <p:nvSpPr>
          <p:cNvPr id="22" name="TextBox 22"/>
          <p:cNvSpPr txBox="1"/>
          <p:nvPr/>
        </p:nvSpPr>
        <p:spPr>
          <a:xfrm>
            <a:off x="2765465" y="6163391"/>
            <a:ext cx="5937498" cy="1750868"/>
          </a:xfrm>
          <a:prstGeom prst="rect">
            <a:avLst/>
          </a:prstGeom>
        </p:spPr>
        <p:txBody>
          <a:bodyPr lIns="0" tIns="0" rIns="0" bIns="0" rtlCol="0" anchor="t">
            <a:spAutoFit/>
          </a:bodyPr>
          <a:lstStyle/>
          <a:p>
            <a:pPr algn="ctr">
              <a:lnSpc>
                <a:spcPts val="6884"/>
              </a:lnSpc>
            </a:pPr>
            <a:r>
              <a:rPr lang="en-US" sz="4917">
                <a:solidFill>
                  <a:srgbClr val="FFFFFF"/>
                </a:solidFill>
                <a:latin typeface="Poppins"/>
              </a:rPr>
              <a:t>CAGR</a:t>
            </a:r>
          </a:p>
          <a:p>
            <a:pPr algn="ctr">
              <a:lnSpc>
                <a:spcPts val="6884"/>
              </a:lnSpc>
              <a:spcBef>
                <a:spcPct val="0"/>
              </a:spcBef>
            </a:pPr>
            <a:r>
              <a:rPr lang="en-US" sz="4917">
                <a:solidFill>
                  <a:srgbClr val="FFFFFF"/>
                </a:solidFill>
                <a:latin typeface="Poppins"/>
              </a:rPr>
              <a:t>8.00%</a:t>
            </a:r>
          </a:p>
        </p:txBody>
      </p:sp>
      <p:sp>
        <p:nvSpPr>
          <p:cNvPr id="23" name="TextBox 23"/>
          <p:cNvSpPr txBox="1"/>
          <p:nvPr/>
        </p:nvSpPr>
        <p:spPr>
          <a:xfrm>
            <a:off x="841088" y="3991904"/>
            <a:ext cx="1557871" cy="507650"/>
          </a:xfrm>
          <a:prstGeom prst="rect">
            <a:avLst/>
          </a:prstGeom>
        </p:spPr>
        <p:txBody>
          <a:bodyPr lIns="0" tIns="0" rIns="0" bIns="0" rtlCol="0" anchor="t">
            <a:spAutoFit/>
          </a:bodyPr>
          <a:lstStyle/>
          <a:p>
            <a:pPr algn="ctr">
              <a:lnSpc>
                <a:spcPts val="3119"/>
              </a:lnSpc>
            </a:pPr>
            <a:r>
              <a:rPr lang="en-US" sz="4587">
                <a:solidFill>
                  <a:srgbClr val="1E3048"/>
                </a:solidFill>
                <a:latin typeface="Poppins Bold"/>
              </a:rPr>
              <a:t>2024</a:t>
            </a:r>
          </a:p>
        </p:txBody>
      </p:sp>
      <p:sp>
        <p:nvSpPr>
          <p:cNvPr id="24" name="TextBox 24"/>
          <p:cNvSpPr txBox="1"/>
          <p:nvPr/>
        </p:nvSpPr>
        <p:spPr>
          <a:xfrm>
            <a:off x="2765465" y="3240284"/>
            <a:ext cx="5937498" cy="1750868"/>
          </a:xfrm>
          <a:prstGeom prst="rect">
            <a:avLst/>
          </a:prstGeom>
        </p:spPr>
        <p:txBody>
          <a:bodyPr lIns="0" tIns="0" rIns="0" bIns="0" rtlCol="0" anchor="t">
            <a:spAutoFit/>
          </a:bodyPr>
          <a:lstStyle/>
          <a:p>
            <a:pPr algn="ctr">
              <a:lnSpc>
                <a:spcPts val="6884"/>
              </a:lnSpc>
            </a:pPr>
            <a:r>
              <a:rPr lang="en-US" sz="4917">
                <a:solidFill>
                  <a:srgbClr val="FFFFFF"/>
                </a:solidFill>
                <a:latin typeface="Poppins"/>
              </a:rPr>
              <a:t>MARKET SIZE</a:t>
            </a:r>
          </a:p>
          <a:p>
            <a:pPr algn="ctr">
              <a:lnSpc>
                <a:spcPts val="6884"/>
              </a:lnSpc>
              <a:spcBef>
                <a:spcPct val="0"/>
              </a:spcBef>
            </a:pPr>
            <a:r>
              <a:rPr lang="en-US" sz="4917">
                <a:solidFill>
                  <a:srgbClr val="FFFFFF"/>
                </a:solidFill>
                <a:latin typeface="Poppins"/>
              </a:rPr>
              <a:t>USD 27518.2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70620" y="2035326"/>
            <a:ext cx="6727679" cy="3285943"/>
            <a:chExt cx="9064276" cy="4427187"/>
          </a:xfrm>
        </p:grpSpPr>
        <p:sp>
          <p:nvSpPr>
            <p:cNvPr id="7" name="Freeform 7"/>
            <p:cNvSpPr/>
            <p:nvPr/>
          </p:nvSpPr>
          <p:spPr>
            <a:xfrm>
              <a:off x="0" y="0"/>
              <a:ext cx="9064276" cy="4427187"/>
            </a:xfrm>
            <a:custGeom>
              <a:rect l="l" t="t" r="r" b="b"/>
              <a:pathLst>
                <a:path w="9064276" h="4427187">
                  <a:moveTo>
                    <a:pt x="8939816" y="4427187"/>
                  </a:moveTo>
                  <a:lnTo>
                    <a:pt x="124460" y="4427187"/>
                  </a:lnTo>
                  <a:cubicBezTo>
                    <a:pt x="55880" y="4427187"/>
                    <a:pt x="0" y="4371307"/>
                    <a:pt x="0" y="4302727"/>
                  </a:cubicBezTo>
                  <a:lnTo>
                    <a:pt x="0" y="124460"/>
                  </a:lnTo>
                  <a:cubicBezTo>
                    <a:pt x="0" y="55880"/>
                    <a:pt x="55880" y="0"/>
                    <a:pt x="124460" y="0"/>
                  </a:cubicBezTo>
                  <a:lnTo>
                    <a:pt x="8939816" y="0"/>
                  </a:lnTo>
                  <a:cubicBezTo>
                    <a:pt x="9008396" y="0"/>
                    <a:pt x="9064276" y="55880"/>
                    <a:pt x="9064276" y="124460"/>
                  </a:cubicBezTo>
                  <a:lnTo>
                    <a:pt x="9064276" y="4302727"/>
                  </a:lnTo>
                  <a:cubicBezTo>
                    <a:pt x="9064276" y="4371307"/>
                    <a:pt x="9008396" y="4427187"/>
                    <a:pt x="8939816" y="4427187"/>
                  </a:cubicBezTo>
                  <a:close/>
                </a:path>
              </a:pathLst>
            </a:custGeom>
            <a:solidFill>
              <a:srgbClr val="000000"/>
            </a:solidFill>
          </p:spPr>
          <p:txBody>
            <a:bodyPr/>
            <a:lstStyle/>
            <a:p/>
          </p:txBody>
        </p:sp>
      </p:grpSp>
      <p:grpSp>
        <p:nvGrpSpPr>
          <p:cNvPr id="8" name="Group 8"/>
          <p:cNvGrpSpPr/>
          <p:nvPr/>
        </p:nvGrpSpPr>
        <p:grpSpPr>
          <a:xfrm rot="5400000">
            <a:off x="1246263" y="2050311"/>
            <a:ext cx="763447" cy="3255973"/>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70620" y="5972357"/>
            <a:ext cx="6727679" cy="3285943"/>
            <a:chExt cx="9064276" cy="4427187"/>
          </a:xfrm>
        </p:grpSpPr>
        <p:sp>
          <p:nvSpPr>
            <p:cNvPr id="11" name="Freeform 11"/>
            <p:cNvSpPr/>
            <p:nvPr/>
          </p:nvSpPr>
          <p:spPr>
            <a:xfrm>
              <a:off x="0" y="0"/>
              <a:ext cx="9064276" cy="4427187"/>
            </a:xfrm>
            <a:custGeom>
              <a:rect l="l" t="t" r="r" b="b"/>
              <a:pathLst>
                <a:path w="9064276" h="4427187">
                  <a:moveTo>
                    <a:pt x="8939816" y="4427187"/>
                  </a:moveTo>
                  <a:lnTo>
                    <a:pt x="124460" y="4427187"/>
                  </a:lnTo>
                  <a:cubicBezTo>
                    <a:pt x="55880" y="4427187"/>
                    <a:pt x="0" y="4371307"/>
                    <a:pt x="0" y="4302727"/>
                  </a:cubicBezTo>
                  <a:lnTo>
                    <a:pt x="0" y="124460"/>
                  </a:lnTo>
                  <a:cubicBezTo>
                    <a:pt x="0" y="55880"/>
                    <a:pt x="55880" y="0"/>
                    <a:pt x="124460" y="0"/>
                  </a:cubicBezTo>
                  <a:lnTo>
                    <a:pt x="8939816" y="0"/>
                  </a:lnTo>
                  <a:cubicBezTo>
                    <a:pt x="9008396" y="0"/>
                    <a:pt x="9064276" y="55880"/>
                    <a:pt x="9064276" y="124460"/>
                  </a:cubicBezTo>
                  <a:lnTo>
                    <a:pt x="9064276" y="4302727"/>
                  </a:lnTo>
                  <a:cubicBezTo>
                    <a:pt x="9064276" y="4371307"/>
                    <a:pt x="9008396" y="4427187"/>
                    <a:pt x="8939816" y="4427187"/>
                  </a:cubicBezTo>
                  <a:close/>
                </a:path>
              </a:pathLst>
            </a:custGeom>
            <a:solidFill>
              <a:srgbClr val="9F5C43"/>
            </a:solidFill>
          </p:spPr>
          <p:txBody>
            <a:bodyPr/>
            <a:lstStyle/>
            <a:p/>
          </p:txBody>
        </p:sp>
      </p:grpSp>
      <p:grpSp>
        <p:nvGrpSpPr>
          <p:cNvPr id="12" name="Group 12"/>
          <p:cNvGrpSpPr/>
          <p:nvPr/>
        </p:nvGrpSpPr>
        <p:grpSpPr>
          <a:xfrm rot="5400000">
            <a:off x="1246263" y="5987342"/>
            <a:ext cx="763447" cy="3255973"/>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602801" y="2822642"/>
            <a:ext cx="4838777" cy="1216025"/>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Raw</a:t>
            </a:r>
          </a:p>
          <a:p>
            <a:pPr marL="755647" lvl="1" indent="-377824">
              <a:lnSpc>
                <a:spcPts val="4899"/>
              </a:lnSpc>
              <a:buFont typeface="Arial"/>
              <a:buChar char="•"/>
            </a:pPr>
            <a:r>
              <a:rPr lang="en-US" sz="3499">
                <a:solidFill>
                  <a:srgbClr val="FFFFFF"/>
                </a:solidFill>
                <a:latin typeface="Montserrat"/>
              </a:rPr>
              <a:t>Processed</a:t>
            </a:r>
          </a:p>
        </p:txBody>
      </p:sp>
      <p:sp>
        <p:nvSpPr>
          <p:cNvPr id="16" name="TextBox 16"/>
          <p:cNvSpPr txBox="1"/>
          <p:nvPr/>
        </p:nvSpPr>
        <p:spPr>
          <a:xfrm>
            <a:off x="198212" y="3531785"/>
            <a:ext cx="2793543" cy="340649"/>
          </a:xfrm>
          <a:prstGeom prst="rect">
            <a:avLst/>
          </a:prstGeom>
        </p:spPr>
        <p:txBody>
          <a:bodyPr lIns="0" tIns="0" rIns="0" bIns="0" rtlCol="0" anchor="t">
            <a:spAutoFit/>
          </a:bodyPr>
          <a:lstStyle/>
          <a:p>
            <a:pPr algn="ctr">
              <a:lnSpc>
                <a:spcPts val="2616"/>
              </a:lnSpc>
            </a:pPr>
            <a:r>
              <a:rPr lang="en-US" sz="2590">
                <a:solidFill>
                  <a:srgbClr val="43B4BE"/>
                </a:solidFill>
                <a:latin typeface="Montserrat Classic"/>
              </a:rPr>
              <a:t>Form Segment</a:t>
            </a:r>
          </a:p>
        </p:txBody>
      </p:sp>
      <p:sp>
        <p:nvSpPr>
          <p:cNvPr id="17" name="TextBox 17"/>
          <p:cNvSpPr txBox="1"/>
          <p:nvPr/>
        </p:nvSpPr>
        <p:spPr>
          <a:xfrm>
            <a:off x="3255973" y="6264243"/>
            <a:ext cx="5185605" cy="2454275"/>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Supermarkets/ Hypermarkets</a:t>
            </a:r>
          </a:p>
          <a:p>
            <a:pPr marL="755647" lvl="1" indent="-377824">
              <a:lnSpc>
                <a:spcPts val="4899"/>
              </a:lnSpc>
              <a:buFont typeface="Arial"/>
              <a:buChar char="•"/>
            </a:pPr>
            <a:r>
              <a:rPr lang="en-US" sz="3499">
                <a:solidFill>
                  <a:srgbClr val="FFFFFF"/>
                </a:solidFill>
                <a:latin typeface="Montserrat"/>
              </a:rPr>
              <a:t>Convenience Stores</a:t>
            </a:r>
          </a:p>
          <a:p>
            <a:pPr marL="755647" lvl="1" indent="-377824">
              <a:lnSpc>
                <a:spcPts val="4899"/>
              </a:lnSpc>
              <a:buFont typeface="Arial"/>
              <a:buChar char="•"/>
            </a:pPr>
            <a:r>
              <a:rPr lang="en-US" sz="3499">
                <a:solidFill>
                  <a:srgbClr val="FFFFFF"/>
                </a:solidFill>
                <a:latin typeface="Montserrat"/>
              </a:rPr>
              <a:t>Specialty Stores</a:t>
            </a:r>
          </a:p>
        </p:txBody>
      </p:sp>
      <p:sp>
        <p:nvSpPr>
          <p:cNvPr id="18" name="TextBox 18"/>
          <p:cNvSpPr txBox="1"/>
          <p:nvPr/>
        </p:nvSpPr>
        <p:spPr>
          <a:xfrm>
            <a:off x="198212" y="7330647"/>
            <a:ext cx="2793543" cy="666405"/>
          </a:xfrm>
          <a:prstGeom prst="rect">
            <a:avLst/>
          </a:prstGeom>
        </p:spPr>
        <p:txBody>
          <a:bodyPr lIns="0" tIns="0" rIns="0" bIns="0" rtlCol="0" anchor="t">
            <a:spAutoFit/>
          </a:bodyPr>
          <a:lstStyle/>
          <a:p>
            <a:pPr algn="ctr">
              <a:lnSpc>
                <a:spcPts val="2616"/>
              </a:lnSpc>
            </a:pPr>
            <a:r>
              <a:rPr lang="en-US" sz="2590">
                <a:solidFill>
                  <a:srgbClr val="43B4BE"/>
                </a:solidFill>
                <a:latin typeface="Montserrat Classic"/>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2"/>
          <p:cNvSpPr txBox="1"/>
          <p:nvPr/>
        </p:nvSpPr>
        <p:spPr>
          <a:xfrm>
            <a:off x="9961488" y="5363560"/>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 </a:t>
            </a:r>
          </a:p>
        </p:txBody>
      </p:sp>
      <p:sp>
        <p:nvSpPr>
          <p:cNvPr id="3" name="TextBox 3"/>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Frozen Fish Market Revenue share for 2024</a:t>
            </a:r>
          </a:p>
        </p:txBody>
      </p:sp>
      <p:sp>
        <p:nvSpPr>
          <p:cNvPr id="4" name="Freeform 4"/>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55" b="-9055"/>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9E3A27"/>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E3A27"/>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E3A27"/>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633590" y="2102749"/>
            <a:ext cx="7627780" cy="2343150"/>
          </a:xfrm>
          <a:prstGeom prst="rect">
            <a:avLst/>
          </a:prstGeom>
        </p:spPr>
        <p:txBody>
          <a:bodyPr lIns="0" tIns="0" rIns="0" bIns="0" rtlCol="0" anchor="t">
            <a:spAutoFit/>
          </a:bodyPr>
          <a:lstStyle/>
          <a:p>
            <a:pPr marL="755651" lvl="1" indent="-377825">
              <a:lnSpc>
                <a:spcPts val="3675"/>
              </a:lnSpc>
              <a:buFont typeface="Arial"/>
              <a:buChar char="•"/>
            </a:pPr>
            <a:r>
              <a:rPr lang="en-US" sz="3500" spc="112">
                <a:solidFill>
                  <a:srgbClr val="FFFFFF"/>
                </a:solidFill>
                <a:latin typeface="Barlow"/>
              </a:rPr>
              <a:t>Health Conscious Consumer Trends to Increase the Demand Globally</a:t>
            </a:r>
          </a:p>
          <a:p>
            <a:pPr marL="755651" lvl="1" indent="-377825">
              <a:lnSpc>
                <a:spcPts val="3675"/>
              </a:lnSpc>
              <a:buFont typeface="Arial"/>
              <a:buChar char="•"/>
            </a:pPr>
            <a:r>
              <a:rPr lang="en-US" sz="3500" spc="112">
                <a:solidFill>
                  <a:srgbClr val="FFFFFF"/>
                </a:solidFill>
                <a:latin typeface="Barlow"/>
              </a:rPr>
              <a:t>Convenience and Accessibility to Propel Market Growth</a:t>
            </a:r>
          </a:p>
        </p:txBody>
      </p:sp>
      <p:sp>
        <p:nvSpPr>
          <p:cNvPr id="18" name="TextBox 18"/>
          <p:cNvSpPr txBox="1"/>
          <p:nvPr/>
        </p:nvSpPr>
        <p:spPr>
          <a:xfrm>
            <a:off x="6911977" y="6482797"/>
            <a:ext cx="7071007" cy="1104900"/>
          </a:xfrm>
          <a:prstGeom prst="rect">
            <a:avLst/>
          </a:prstGeom>
        </p:spPr>
        <p:txBody>
          <a:bodyPr lIns="0" tIns="0" rIns="0" bIns="0" rtlCol="0" anchor="t">
            <a:spAutoFit/>
          </a:bodyPr>
          <a:lstStyle/>
          <a:p>
            <a:pPr>
              <a:lnSpc>
                <a:spcPts val="4200"/>
              </a:lnSpc>
            </a:pPr>
            <a:r>
              <a:rPr lang="en-US" sz="4000" spc="128">
                <a:solidFill>
                  <a:srgbClr val="FFFFFF"/>
                </a:solidFill>
                <a:latin typeface="Barlow"/>
              </a:rPr>
              <a:t>Perceived Quality Concerns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028700" y="1055203"/>
            <a:ext cx="16230600" cy="8203097"/>
            <a:chExt cx="4274726" cy="2160487"/>
          </a:xfrm>
        </p:grpSpPr>
        <p:sp>
          <p:nvSpPr>
            <p:cNvPr id="4" name="Freeform 4"/>
            <p:cNvSpPr/>
            <p:nvPr/>
          </p:nvSpPr>
          <p:spPr>
            <a:xfrm>
              <a:off x="0" y="0"/>
              <a:ext cx="4274726" cy="2160487"/>
            </a:xfrm>
            <a:custGeom>
              <a:rect l="l" t="t" r="r" b="b"/>
              <a:pathLst>
                <a:path w="4274726" h="2160487">
                  <a:moveTo>
                    <a:pt x="0" y="0"/>
                  </a:moveTo>
                  <a:lnTo>
                    <a:pt x="4274726" y="0"/>
                  </a:lnTo>
                  <a:lnTo>
                    <a:pt x="4274726" y="2160487"/>
                  </a:lnTo>
                  <a:lnTo>
                    <a:pt x="0" y="2160487"/>
                  </a:lnTo>
                  <a:close/>
                </a:path>
              </a:pathLst>
            </a:custGeom>
            <a:solidFill>
              <a:srgbClr val="302C17">
                <a:alpha val="74902"/>
              </a:srgbClr>
            </a:solidFill>
          </p:spPr>
          <p:txBody>
            <a:bodyPr/>
            <a:lstStyle/>
            <a:p/>
          </p:txBody>
        </p:sp>
        <p:sp>
          <p:nvSpPr>
            <p:cNvPr id="5" name="TextBox 5"/>
            <p:cNvSpPr txBox="1"/>
            <p:nvPr/>
          </p:nvSpPr>
          <p:spPr>
            <a:xfrm>
              <a:off x="0" y="-38100"/>
              <a:ext cx="4274726" cy="219858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199548" y="2708767"/>
            <a:ext cx="15888903" cy="5887720"/>
          </a:xfrm>
          <a:prstGeom prst="rect">
            <a:avLst/>
          </a:prstGeom>
        </p:spPr>
        <p:txBody>
          <a:bodyPr lIns="0" tIns="0" rIns="0" bIns="0" rtlCol="0" anchor="t">
            <a:spAutoFit/>
          </a:bodyPr>
          <a:lstStyle/>
          <a:p>
            <a:pPr marL="798826" lvl="1" indent="-399413">
              <a:lnSpc>
                <a:spcPts val="5179"/>
              </a:lnSpc>
              <a:buFont typeface="Arial"/>
              <a:buChar char="•"/>
            </a:pPr>
            <a:r>
              <a:rPr lang="en-US" sz="3699">
                <a:solidFill>
                  <a:srgbClr val="FFFFFF"/>
                </a:solidFill>
                <a:latin typeface="Montserrat"/>
              </a:rPr>
              <a:t>The global frozen fish market will expand significantly by 8.00% CAGR between 2024 to 2031. </a:t>
            </a:r>
          </a:p>
          <a:p>
            <a:pPr marL="798826" lvl="1" indent="-399413">
              <a:lnSpc>
                <a:spcPts val="5179"/>
              </a:lnSpc>
              <a:buFont typeface="Arial"/>
              <a:buChar char="•"/>
            </a:pPr>
            <a:r>
              <a:rPr lang="en-US" sz="3699">
                <a:solidFill>
                  <a:srgbClr val="FFFFFF"/>
                </a:solidFill>
                <a:latin typeface="Montserrat"/>
              </a:rPr>
              <a:t>Sales of salmon are expected to increase due to its popularity as a versatile and nutritious seafood option, coupled with growing consumer awareness of its health benefits and culinary appeal.</a:t>
            </a:r>
          </a:p>
          <a:p>
            <a:pPr marL="798826" lvl="1" indent="-399413">
              <a:lnSpc>
                <a:spcPts val="5179"/>
              </a:lnSpc>
              <a:buFont typeface="Arial"/>
              <a:buChar char="•"/>
            </a:pPr>
            <a:r>
              <a:rPr lang="en-US" sz="3699">
                <a:solidFill>
                  <a:srgbClr val="FFFFFF"/>
                </a:solidFill>
                <a:latin typeface="Montserrat"/>
              </a:rPr>
              <a:t> Sales of conventional frozen fish are likely to increase due to their widespread availability, affordability, established supply chains, and stringent quality control measures, ensuring consistency and reliability.</a:t>
            </a:r>
          </a:p>
        </p:txBody>
      </p:sp>
      <p:sp>
        <p:nvSpPr>
          <p:cNvPr id="7" name="TextBox 7"/>
          <p:cNvSpPr txBox="1"/>
          <p:nvPr/>
        </p:nvSpPr>
        <p:spPr>
          <a:xfrm>
            <a:off x="4522848" y="1366408"/>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3123010"/>
            <a:ext cx="8701202" cy="7163990"/>
          </a:xfrm>
          <a:custGeom>
            <a:rect l="l" t="t" r="r" b="b"/>
            <a:pathLst>
              <a:path w="8701202" h="7163989">
                <a:moveTo>
                  <a:pt x="0" y="0"/>
                </a:moveTo>
                <a:lnTo>
                  <a:pt x="8701202" y="0"/>
                </a:lnTo>
                <a:lnTo>
                  <a:pt x="8701202" y="7163990"/>
                </a:lnTo>
                <a:lnTo>
                  <a:pt x="0" y="7163990"/>
                </a:lnTo>
                <a:lnTo>
                  <a:pt x="0" y="0"/>
                </a:lnTo>
                <a:close/>
              </a:path>
            </a:pathLst>
          </a:custGeom>
          <a:blipFill>
            <a:blip r:embed="rId2"/>
            <a:stretch>
              <a:fillRect/>
            </a:stretch>
          </a:blipFill>
        </p:spPr>
        <p:txBody>
          <a:bodyPr/>
          <a:lstStyle/>
          <a:p/>
        </p:txBody>
      </p:sp>
      <p:sp>
        <p:nvSpPr>
          <p:cNvPr id="3" name="Freeform 3"/>
          <p:cNvSpPr/>
          <p:nvPr/>
        </p:nvSpPr>
        <p:spPr>
          <a:xfrm>
            <a:off x="503286" y="1982858"/>
            <a:ext cx="5517279" cy="1762173"/>
          </a:xfrm>
          <a:custGeom>
            <a:rect l="l" t="t" r="r" b="b"/>
            <a:pathLst>
              <a:path w="5517279" h="1762173">
                <a:moveTo>
                  <a:pt x="0" y="0"/>
                </a:moveTo>
                <a:lnTo>
                  <a:pt x="5517279" y="0"/>
                </a:lnTo>
                <a:lnTo>
                  <a:pt x="5517279" y="1762173"/>
                </a:lnTo>
                <a:lnTo>
                  <a:pt x="0" y="1762173"/>
                </a:lnTo>
                <a:lnTo>
                  <a:pt x="0" y="0"/>
                </a:lnTo>
                <a:close/>
              </a:path>
            </a:pathLst>
          </a:custGeom>
          <a:blipFill>
            <a:blip r:embed="rId3"/>
            <a:stretch>
              <a:fillRect/>
            </a:stretch>
          </a:blipFill>
        </p:spPr>
        <p:txBody>
          <a:bodyPr/>
          <a:lstStyle/>
          <a:p/>
        </p:txBody>
      </p:sp>
      <p:sp>
        <p:nvSpPr>
          <p:cNvPr id="4" name="Freeform 4"/>
          <p:cNvSpPr/>
          <p:nvPr/>
        </p:nvSpPr>
        <p:spPr>
          <a:xfrm>
            <a:off x="6969228" y="1388096"/>
            <a:ext cx="4441549" cy="2118846"/>
          </a:xfrm>
          <a:custGeom>
            <a:rect l="l" t="t" r="r" b="b"/>
            <a:pathLst>
              <a:path w="4441549" h="2118846">
                <a:moveTo>
                  <a:pt x="0" y="0"/>
                </a:moveTo>
                <a:lnTo>
                  <a:pt x="4441549" y="0"/>
                </a:lnTo>
                <a:lnTo>
                  <a:pt x="4441549" y="2118847"/>
                </a:lnTo>
                <a:lnTo>
                  <a:pt x="0" y="2118847"/>
                </a:lnTo>
                <a:lnTo>
                  <a:pt x="0" y="0"/>
                </a:lnTo>
                <a:close/>
              </a:path>
            </a:pathLst>
          </a:custGeom>
          <a:blipFill>
            <a:blip r:embed="rId4"/>
            <a:stretch>
              <a:fillRect t="-59694" b="-49926"/>
            </a:stretch>
          </a:blipFill>
        </p:spPr>
        <p:txBody>
          <a:bodyPr/>
          <a:lstStyle/>
          <a:p/>
        </p:txBody>
      </p:sp>
      <p:sp>
        <p:nvSpPr>
          <p:cNvPr id="5" name="Freeform 5"/>
          <p:cNvSpPr/>
          <p:nvPr/>
        </p:nvSpPr>
        <p:spPr>
          <a:xfrm>
            <a:off x="12363277" y="1858700"/>
            <a:ext cx="5186233" cy="1514741"/>
          </a:xfrm>
          <a:custGeom>
            <a:rect l="l" t="t" r="r" b="b"/>
            <a:pathLst>
              <a:path w="5186233" h="1514741">
                <a:moveTo>
                  <a:pt x="0" y="0"/>
                </a:moveTo>
                <a:lnTo>
                  <a:pt x="5186234" y="0"/>
                </a:lnTo>
                <a:lnTo>
                  <a:pt x="5186234" y="1514741"/>
                </a:lnTo>
                <a:lnTo>
                  <a:pt x="0" y="1514741"/>
                </a:lnTo>
                <a:lnTo>
                  <a:pt x="0" y="0"/>
                </a:lnTo>
                <a:close/>
              </a:path>
            </a:pathLst>
          </a:custGeom>
          <a:blipFill>
            <a:blip r:embed="rId5"/>
            <a:stretch>
              <a:fillRect/>
            </a:stretch>
          </a:blipFill>
        </p:spPr>
        <p:txBody>
          <a:bodyPr/>
          <a:lstStyle/>
          <a:p/>
        </p:txBody>
      </p:sp>
      <p:sp>
        <p:nvSpPr>
          <p:cNvPr id="6" name="Freeform 6"/>
          <p:cNvSpPr/>
          <p:nvPr/>
        </p:nvSpPr>
        <p:spPr>
          <a:xfrm>
            <a:off x="8701202" y="3506943"/>
            <a:ext cx="4278187" cy="1697500"/>
          </a:xfrm>
          <a:custGeom>
            <a:rect l="l" t="t" r="r" b="b"/>
            <a:pathLst>
              <a:path w="4278187" h="1697500">
                <a:moveTo>
                  <a:pt x="0" y="0"/>
                </a:moveTo>
                <a:lnTo>
                  <a:pt x="4278188" y="0"/>
                </a:lnTo>
                <a:lnTo>
                  <a:pt x="4278188" y="1697500"/>
                </a:lnTo>
                <a:lnTo>
                  <a:pt x="0" y="1697500"/>
                </a:lnTo>
                <a:lnTo>
                  <a:pt x="0" y="0"/>
                </a:lnTo>
                <a:close/>
              </a:path>
            </a:pathLst>
          </a:custGeom>
          <a:blipFill>
            <a:blip r:embed="rId6"/>
            <a:stretch>
              <a:fillRect/>
            </a:stretch>
          </a:blipFill>
        </p:spPr>
        <p:txBody>
          <a:bodyPr/>
          <a:lstStyle/>
          <a:p/>
        </p:txBody>
      </p:sp>
      <p:sp>
        <p:nvSpPr>
          <p:cNvPr id="7" name="Freeform 7"/>
          <p:cNvSpPr/>
          <p:nvPr/>
        </p:nvSpPr>
        <p:spPr>
          <a:xfrm>
            <a:off x="13754126" y="3506943"/>
            <a:ext cx="3991333" cy="2115406"/>
          </a:xfrm>
          <a:custGeom>
            <a:rect l="l" t="t" r="r" b="b"/>
            <a:pathLst>
              <a:path w="3991333" h="2115406">
                <a:moveTo>
                  <a:pt x="0" y="0"/>
                </a:moveTo>
                <a:lnTo>
                  <a:pt x="3991333" y="0"/>
                </a:lnTo>
                <a:lnTo>
                  <a:pt x="3991333" y="2115406"/>
                </a:lnTo>
                <a:lnTo>
                  <a:pt x="0" y="2115406"/>
                </a:lnTo>
                <a:lnTo>
                  <a:pt x="0" y="0"/>
                </a:lnTo>
                <a:close/>
              </a:path>
            </a:pathLst>
          </a:custGeom>
          <a:blipFill>
            <a:blip r:embed="rId7"/>
            <a:stretch>
              <a:fillRect/>
            </a:stretch>
          </a:blipFill>
        </p:spPr>
        <p:txBody>
          <a:bodyPr/>
          <a:lstStyle/>
          <a:p/>
        </p:txBody>
      </p:sp>
      <p:sp>
        <p:nvSpPr>
          <p:cNvPr id="8" name="Freeform 8"/>
          <p:cNvSpPr/>
          <p:nvPr/>
        </p:nvSpPr>
        <p:spPr>
          <a:xfrm>
            <a:off x="8884980" y="5753664"/>
            <a:ext cx="3687187" cy="1902683"/>
          </a:xfrm>
          <a:custGeom>
            <a:rect l="l" t="t" r="r" b="b"/>
            <a:pathLst>
              <a:path w="3687187" h="1902683">
                <a:moveTo>
                  <a:pt x="0" y="0"/>
                </a:moveTo>
                <a:lnTo>
                  <a:pt x="3687187" y="0"/>
                </a:lnTo>
                <a:lnTo>
                  <a:pt x="3687187" y="1902682"/>
                </a:lnTo>
                <a:lnTo>
                  <a:pt x="0" y="1902682"/>
                </a:lnTo>
                <a:lnTo>
                  <a:pt x="0" y="0"/>
                </a:lnTo>
                <a:close/>
              </a:path>
            </a:pathLst>
          </a:custGeom>
          <a:blipFill>
            <a:blip r:embed="rId8"/>
            <a:stretch>
              <a:fillRect/>
            </a:stretch>
          </a:blipFill>
        </p:spPr>
        <p:txBody>
          <a:bodyPr/>
          <a:lstStyle/>
          <a:p/>
        </p:txBody>
      </p:sp>
      <p:sp>
        <p:nvSpPr>
          <p:cNvPr id="9" name="Freeform 9"/>
          <p:cNvSpPr/>
          <p:nvPr/>
        </p:nvSpPr>
        <p:spPr>
          <a:xfrm>
            <a:off x="12979390" y="5622349"/>
            <a:ext cx="3428242" cy="1912919"/>
          </a:xfrm>
          <a:custGeom>
            <a:rect l="l" t="t" r="r" b="b"/>
            <a:pathLst>
              <a:path w="3428242" h="1912919">
                <a:moveTo>
                  <a:pt x="0" y="0"/>
                </a:moveTo>
                <a:lnTo>
                  <a:pt x="3428242" y="0"/>
                </a:lnTo>
                <a:lnTo>
                  <a:pt x="3428242" y="1912918"/>
                </a:lnTo>
                <a:lnTo>
                  <a:pt x="0" y="1912918"/>
                </a:lnTo>
                <a:lnTo>
                  <a:pt x="0" y="0"/>
                </a:lnTo>
                <a:close/>
              </a:path>
            </a:pathLst>
          </a:custGeom>
          <a:blipFill>
            <a:blip r:embed="rId9"/>
            <a:stretch>
              <a:fillRect t="-36477" b="-42737"/>
            </a:stretch>
          </a:blipFill>
        </p:spPr>
        <p:txBody>
          <a:bodyPr/>
          <a:lstStyle/>
          <a:p/>
        </p:txBody>
      </p:sp>
      <p:sp>
        <p:nvSpPr>
          <p:cNvPr id="10" name="Freeform 10"/>
          <p:cNvSpPr/>
          <p:nvPr/>
        </p:nvSpPr>
        <p:spPr>
          <a:xfrm>
            <a:off x="8602406" y="8208796"/>
            <a:ext cx="3969761" cy="1607161"/>
          </a:xfrm>
          <a:custGeom>
            <a:rect l="l" t="t" r="r" b="b"/>
            <a:pathLst>
              <a:path w="3969760" h="1607161">
                <a:moveTo>
                  <a:pt x="0" y="0"/>
                </a:moveTo>
                <a:lnTo>
                  <a:pt x="3969761" y="0"/>
                </a:lnTo>
                <a:lnTo>
                  <a:pt x="3969761" y="1607161"/>
                </a:lnTo>
                <a:lnTo>
                  <a:pt x="0" y="1607161"/>
                </a:lnTo>
                <a:lnTo>
                  <a:pt x="0" y="0"/>
                </a:lnTo>
                <a:close/>
              </a:path>
            </a:pathLst>
          </a:custGeom>
          <a:blipFill>
            <a:blip r:embed="rId10"/>
            <a:stretch>
              <a:fillRect/>
            </a:stretch>
          </a:blipFill>
        </p:spPr>
        <p:txBody>
          <a:bodyPr/>
          <a:lstStyle/>
          <a:p/>
        </p:txBody>
      </p:sp>
      <p:sp>
        <p:nvSpPr>
          <p:cNvPr id="11" name="Freeform 11"/>
          <p:cNvSpPr/>
          <p:nvPr/>
        </p:nvSpPr>
        <p:spPr>
          <a:xfrm>
            <a:off x="15995793" y="7296221"/>
            <a:ext cx="2106616" cy="2990779"/>
          </a:xfrm>
          <a:custGeom>
            <a:rect l="l" t="t" r="r" b="b"/>
            <a:pathLst>
              <a:path w="2106616" h="2990779">
                <a:moveTo>
                  <a:pt x="0" y="0"/>
                </a:moveTo>
                <a:lnTo>
                  <a:pt x="2106616" y="0"/>
                </a:lnTo>
                <a:lnTo>
                  <a:pt x="2106616" y="2990779"/>
                </a:lnTo>
                <a:lnTo>
                  <a:pt x="0" y="2990779"/>
                </a:lnTo>
                <a:lnTo>
                  <a:pt x="0" y="0"/>
                </a:lnTo>
                <a:close/>
              </a:path>
            </a:pathLst>
          </a:custGeom>
          <a:blipFill>
            <a:blip r:embed="rId11"/>
            <a:stretch>
              <a:fillRect/>
            </a:stretch>
          </a:blipFill>
        </p:spPr>
        <p:txBody>
          <a:bodyPr/>
          <a:lstStyle/>
          <a:p/>
        </p:txBody>
      </p:sp>
      <p:sp>
        <p:nvSpPr>
          <p:cNvPr id="12" name="Freeform 12"/>
          <p:cNvSpPr/>
          <p:nvPr/>
        </p:nvSpPr>
        <p:spPr>
          <a:xfrm>
            <a:off x="12572167" y="7950150"/>
            <a:ext cx="3296675" cy="2124454"/>
          </a:xfrm>
          <a:custGeom>
            <a:rect l="l" t="t" r="r" b="b"/>
            <a:pathLst>
              <a:path w="3296674" h="2124454">
                <a:moveTo>
                  <a:pt x="0" y="0"/>
                </a:moveTo>
                <a:lnTo>
                  <a:pt x="3296675" y="0"/>
                </a:lnTo>
                <a:lnTo>
                  <a:pt x="3296675" y="2124454"/>
                </a:lnTo>
                <a:lnTo>
                  <a:pt x="0" y="2124454"/>
                </a:lnTo>
                <a:lnTo>
                  <a:pt x="0" y="0"/>
                </a:lnTo>
                <a:close/>
              </a:path>
            </a:pathLst>
          </a:custGeom>
          <a:blipFill>
            <a:blip r:embed="rId12"/>
            <a:stretch>
              <a:fillRect/>
            </a:stretch>
          </a:blipFill>
        </p:spPr>
        <p:txBody>
          <a:bodyPr/>
          <a:lstStyle/>
          <a:p/>
        </p:txBody>
      </p:sp>
      <p:sp>
        <p:nvSpPr>
          <p:cNvPr id="13" name="TextBox 13"/>
          <p:cNvSpPr txBox="1"/>
          <p:nvPr/>
        </p:nvSpPr>
        <p:spPr>
          <a:xfrm>
            <a:off x="5715833" y="530846"/>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cysfxpc"/>
              </a:rPr>
              <a:t>https://tinyurl.com/ycysfxpc</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Frozen Fish Market Report 2024</dc:title>
  <cp:lastModifiedBy>decipher market</cp:lastModifiedBy>
  <cp:revision>2</cp:revision>
  <dcterms:created xsi:type="dcterms:W3CDTF">2006-08-16T00:00:00Z</dcterms:created>
  <dcterms:modified xsi:type="dcterms:W3CDTF">2024-04-18T11:06:43Z</dcterms:modified>
</cp:coreProperties>
</file>