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Bold" panose="00000800000000000000"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tinyurl.com/ed7xpy2r"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0" y="0"/>
            <a:ext cx="9998776" cy="10287000"/>
            <a:chExt cx="3072432" cy="3160998"/>
          </a:xfrm>
        </p:grpSpPr>
        <p:sp>
          <p:nvSpPr>
            <p:cNvPr id="4" name="Freeform 4"/>
            <p:cNvSpPr/>
            <p:nvPr/>
          </p:nvSpPr>
          <p:spPr>
            <a:xfrm>
              <a:off x="0" y="0"/>
              <a:ext cx="3072432" cy="3160998"/>
            </a:xfrm>
            <a:custGeom>
              <a:rect l="l" t="t" r="r" b="b"/>
              <a:pathLst>
                <a:path w="3072432" h="3160998">
                  <a:moveTo>
                    <a:pt x="0" y="0"/>
                  </a:moveTo>
                  <a:lnTo>
                    <a:pt x="3072432" y="0"/>
                  </a:lnTo>
                  <a:lnTo>
                    <a:pt x="3072432" y="3160998"/>
                  </a:lnTo>
                  <a:lnTo>
                    <a:pt x="0" y="3160998"/>
                  </a:lnTo>
                  <a:close/>
                </a:path>
              </a:pathLst>
            </a:custGeom>
            <a:solidFill>
              <a:srgbClr val="45593B">
                <a:alpha val="89804"/>
              </a:srgbClr>
            </a:solidFill>
          </p:spPr>
          <p:txBody>
            <a:bodyPr/>
            <a:lstStyle/>
            <a:p/>
          </p:txBody>
        </p:sp>
      </p:grpSp>
      <p:sp>
        <p:nvSpPr>
          <p:cNvPr id="5" name="TextBox 5"/>
          <p:cNvSpPr txBox="1"/>
          <p:nvPr/>
        </p:nvSpPr>
        <p:spPr>
          <a:xfrm>
            <a:off x="191221" y="3231275"/>
            <a:ext cx="9616334" cy="4006097"/>
          </a:xfrm>
          <a:prstGeom prst="rect">
            <a:avLst/>
          </a:prstGeom>
        </p:spPr>
        <p:txBody>
          <a:bodyPr lIns="0" tIns="0" rIns="0" bIns="0" rtlCol="0" anchor="t">
            <a:spAutoFit/>
          </a:bodyPr>
          <a:lstStyle/>
          <a:p>
            <a:pPr algn="just">
              <a:lnSpc>
                <a:spcPts val="7781"/>
              </a:lnSpc>
            </a:pPr>
            <a:r>
              <a:rPr lang="en-US" sz="7704">
                <a:solidFill>
                  <a:srgbClr val="FFFFFF"/>
                </a:solidFill>
                <a:latin typeface="Canva Sans"/>
              </a:rPr>
              <a:t>GLOBAL</a:t>
            </a:r>
          </a:p>
          <a:p>
            <a:pPr algn="just">
              <a:lnSpc>
                <a:spcPts val="7781"/>
              </a:lnSpc>
            </a:pPr>
            <a:r>
              <a:rPr lang="en-US" sz="7704">
                <a:solidFill>
                  <a:srgbClr val="FFFFFF"/>
                </a:solidFill>
                <a:latin typeface="Canva Sans"/>
              </a:rPr>
              <a:t>FROZEN COCKTAILS</a:t>
            </a:r>
          </a:p>
          <a:p>
            <a:pPr algn="just">
              <a:lnSpc>
                <a:spcPts val="7781"/>
              </a:lnSpc>
            </a:pPr>
            <a:r>
              <a:rPr lang="en-US" sz="7704">
                <a:solidFill>
                  <a:srgbClr val="FFFFFF"/>
                </a:solidFill>
                <a:latin typeface="Canva Sans"/>
              </a:rPr>
              <a:t>MARKET REPORT</a:t>
            </a:r>
          </a:p>
          <a:p>
            <a:pPr algn="just">
              <a:lnSpc>
                <a:spcPts val="7781"/>
              </a:lnSpc>
            </a:pPr>
            <a:r>
              <a:rPr lang="en-US" sz="7704">
                <a:solidFill>
                  <a:srgbClr val="FFFFFF"/>
                </a:solidFill>
                <a:latin typeface="Canva Sans"/>
              </a:rPr>
              <a:t>2024</a:t>
            </a:r>
          </a:p>
        </p:txBody>
      </p:sp>
      <p:sp>
        <p:nvSpPr>
          <p:cNvPr id="6" name="TextBox 6"/>
          <p:cNvSpPr txBox="1"/>
          <p:nvPr/>
        </p:nvSpPr>
        <p:spPr>
          <a:xfrm>
            <a:off x="1028700" y="9356167"/>
            <a:ext cx="7867191" cy="679451"/>
          </a:xfrm>
          <a:prstGeom prst="rect">
            <a:avLst/>
          </a:prstGeom>
        </p:spPr>
        <p:txBody>
          <a:bodyPr lIns="0" tIns="0" rIns="0" bIns="0" rtlCol="0" anchor="t">
            <a:spAutoFit/>
          </a:bodyPr>
          <a:lstStyle/>
          <a:p>
            <a:pPr algn="ctr">
              <a:lnSpc>
                <a:spcPts val="5599"/>
              </a:lnSpc>
            </a:pPr>
            <a:r>
              <a:rPr lang="en-US" sz="3999">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TextBox 3"/>
          <p:cNvSpPr txBox="1"/>
          <p:nvPr/>
        </p:nvSpPr>
        <p:spPr>
          <a:xfrm>
            <a:off x="8793927" y="847607"/>
            <a:ext cx="8090324" cy="972820"/>
          </a:xfrm>
          <a:prstGeom prst="rect">
            <a:avLst/>
          </a:prstGeom>
        </p:spPr>
        <p:txBody>
          <a:bodyPr lIns="0" tIns="0" rIns="0" bIns="0" rtlCol="0" anchor="t">
            <a:spAutoFit/>
          </a:bodyPr>
          <a:lstStyle/>
          <a:p>
            <a:pPr algn="ctr">
              <a:lnSpc>
                <a:spcPts val="7489"/>
              </a:lnSpc>
            </a:pPr>
            <a:r>
              <a:rPr lang="en-US" sz="6999">
                <a:solidFill>
                  <a:srgbClr val="FFFFFF"/>
                </a:solidFill>
                <a:latin typeface="Canva Sans"/>
              </a:rPr>
              <a:t>INTRODUCTION</a:t>
            </a:r>
          </a:p>
        </p:txBody>
      </p:sp>
      <p:sp>
        <p:nvSpPr>
          <p:cNvPr id="4" name="TextBox 4"/>
          <p:cNvSpPr txBox="1"/>
          <p:nvPr/>
        </p:nvSpPr>
        <p:spPr>
          <a:xfrm>
            <a:off x="8447491" y="2721766"/>
            <a:ext cx="9694029" cy="6381750"/>
          </a:xfrm>
          <a:prstGeom prst="rect">
            <a:avLst/>
          </a:prstGeom>
        </p:spPr>
        <p:txBody>
          <a:bodyPr lIns="0" tIns="0" rIns="0" bIns="0" rtlCol="0" anchor="t">
            <a:spAutoFit/>
          </a:bodyPr>
          <a:lstStyle/>
          <a:p>
            <a:pPr>
              <a:lnSpc>
                <a:spcPts val="4200"/>
              </a:lnSpc>
              <a:spcBef>
                <a:spcPct val="0"/>
              </a:spcBef>
            </a:pPr>
            <a:r>
              <a:rPr lang="en-US" sz="3000">
                <a:solidFill>
                  <a:srgbClr val="FFFFFF"/>
                </a:solidFill>
                <a:latin typeface="Canva Sans Bold"/>
              </a:rPr>
              <a:t>Frozen cocktails are intoxicated beverages that include a mixture of non-fruity flavors, fruit juices, and alcohol. The rising popularity of frozen cocktails among the millennials and the significant expansion in the purchase of frozen beverages has contributed to expanding its market growth. The frozen cocktail is a steadily increasing source of profitability as a stimulating and tasty drink. Additionally, the frozen cocktail dispenser machine needs minimal ingredients and has the possibility to make a highly profitable product delivery, thereby boosting its market expansion. </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072" b="-10445"/>
            </a:stretch>
          </a:blipFill>
        </p:spPr>
        <p:txBody>
          <a:bodyPr/>
          <a:lstStyle/>
          <a:p/>
        </p:txBody>
      </p:sp>
      <p:grpSp>
        <p:nvGrpSpPr>
          <p:cNvPr id="3" name="Group 3"/>
          <p:cNvGrpSpPr/>
          <p:nvPr/>
        </p:nvGrpSpPr>
        <p:grpSpPr>
          <a:xfrm>
            <a:off x="429962" y="6116998"/>
            <a:ext cx="7872706" cy="2383455"/>
            <a:chExt cx="860407" cy="260488"/>
          </a:xfrm>
        </p:grpSpPr>
        <p:sp>
          <p:nvSpPr>
            <p:cNvPr id="4" name="Freeform 4"/>
            <p:cNvSpPr/>
            <p:nvPr/>
          </p:nvSpPr>
          <p:spPr>
            <a:xfrm>
              <a:off x="0" y="0"/>
              <a:ext cx="860407" cy="260488"/>
            </a:xfrm>
            <a:custGeom>
              <a:rect l="l" t="t" r="r" b="b"/>
              <a:pathLst>
                <a:path w="860407" h="260488">
                  <a:moveTo>
                    <a:pt x="98339" y="0"/>
                  </a:moveTo>
                  <a:lnTo>
                    <a:pt x="762069" y="0"/>
                  </a:lnTo>
                  <a:cubicBezTo>
                    <a:pt x="816380" y="0"/>
                    <a:pt x="860407" y="44028"/>
                    <a:pt x="860407" y="98339"/>
                  </a:cubicBezTo>
                  <a:lnTo>
                    <a:pt x="860407" y="162149"/>
                  </a:lnTo>
                  <a:cubicBezTo>
                    <a:pt x="860407" y="188230"/>
                    <a:pt x="850047" y="213243"/>
                    <a:pt x="831604" y="231685"/>
                  </a:cubicBezTo>
                  <a:cubicBezTo>
                    <a:pt x="813162" y="250127"/>
                    <a:pt x="788150" y="260488"/>
                    <a:pt x="762069" y="260488"/>
                  </a:cubicBezTo>
                  <a:lnTo>
                    <a:pt x="98339" y="260488"/>
                  </a:lnTo>
                  <a:cubicBezTo>
                    <a:pt x="44028" y="260488"/>
                    <a:pt x="0" y="216460"/>
                    <a:pt x="0" y="162149"/>
                  </a:cubicBezTo>
                  <a:lnTo>
                    <a:pt x="0" y="98339"/>
                  </a:lnTo>
                  <a:cubicBezTo>
                    <a:pt x="0" y="44028"/>
                    <a:pt x="44028" y="0"/>
                    <a:pt x="98339" y="0"/>
                  </a:cubicBezTo>
                  <a:close/>
                </a:path>
              </a:pathLst>
            </a:custGeom>
            <a:solidFill>
              <a:srgbClr val="73750E"/>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54046" y="6409846"/>
            <a:ext cx="1922925" cy="1920521"/>
          </a:xfrm>
          <a:custGeom>
            <a:rect l="l" t="t" r="r" b="b"/>
            <a:pathLst>
              <a:path w="1922925" h="1920521">
                <a:moveTo>
                  <a:pt x="0" y="0"/>
                </a:moveTo>
                <a:lnTo>
                  <a:pt x="1922925" y="0"/>
                </a:lnTo>
                <a:lnTo>
                  <a:pt x="1922925" y="1920522"/>
                </a:lnTo>
                <a:lnTo>
                  <a:pt x="0" y="1920522"/>
                </a:lnTo>
                <a:lnTo>
                  <a:pt x="0" y="0"/>
                </a:lnTo>
                <a:close/>
              </a:path>
            </a:pathLst>
          </a:custGeom>
          <a:blipFill>
            <a:blip r:embed="rId3"/>
            <a:stretch>
              <a:fillRect/>
            </a:stretch>
          </a:blipFill>
        </p:spPr>
        <p:txBody>
          <a:bodyPr/>
          <a:lstStyle/>
          <a:p/>
        </p:txBody>
      </p:sp>
      <p:grpSp>
        <p:nvGrpSpPr>
          <p:cNvPr id="7" name="Group 7"/>
          <p:cNvGrpSpPr/>
          <p:nvPr/>
        </p:nvGrpSpPr>
        <p:grpSpPr>
          <a:xfrm>
            <a:off x="709214" y="6332991"/>
            <a:ext cx="1894605" cy="1894605"/>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429962" y="3440242"/>
            <a:ext cx="7872706" cy="2383455"/>
            <a:chExt cx="860407" cy="260488"/>
          </a:xfrm>
        </p:grpSpPr>
        <p:sp>
          <p:nvSpPr>
            <p:cNvPr id="11" name="Freeform 11"/>
            <p:cNvSpPr/>
            <p:nvPr/>
          </p:nvSpPr>
          <p:spPr>
            <a:xfrm>
              <a:off x="0" y="0"/>
              <a:ext cx="860407" cy="260488"/>
            </a:xfrm>
            <a:custGeom>
              <a:rect l="l" t="t" r="r" b="b"/>
              <a:pathLst>
                <a:path w="860407" h="260488">
                  <a:moveTo>
                    <a:pt x="98339" y="0"/>
                  </a:moveTo>
                  <a:lnTo>
                    <a:pt x="762069" y="0"/>
                  </a:lnTo>
                  <a:cubicBezTo>
                    <a:pt x="816380" y="0"/>
                    <a:pt x="860407" y="44028"/>
                    <a:pt x="860407" y="98339"/>
                  </a:cubicBezTo>
                  <a:lnTo>
                    <a:pt x="860407" y="162149"/>
                  </a:lnTo>
                  <a:cubicBezTo>
                    <a:pt x="860407" y="188230"/>
                    <a:pt x="850047" y="213243"/>
                    <a:pt x="831604" y="231685"/>
                  </a:cubicBezTo>
                  <a:cubicBezTo>
                    <a:pt x="813162" y="250127"/>
                    <a:pt x="788150" y="260488"/>
                    <a:pt x="762069" y="260488"/>
                  </a:cubicBezTo>
                  <a:lnTo>
                    <a:pt x="98339" y="260488"/>
                  </a:lnTo>
                  <a:cubicBezTo>
                    <a:pt x="44028" y="260488"/>
                    <a:pt x="0" y="216460"/>
                    <a:pt x="0" y="162149"/>
                  </a:cubicBezTo>
                  <a:lnTo>
                    <a:pt x="0" y="98339"/>
                  </a:lnTo>
                  <a:cubicBezTo>
                    <a:pt x="0" y="44028"/>
                    <a:pt x="44028" y="0"/>
                    <a:pt x="98339" y="0"/>
                  </a:cubicBezTo>
                  <a:close/>
                </a:path>
              </a:pathLst>
            </a:custGeom>
            <a:solidFill>
              <a:srgbClr val="73750E"/>
            </a:solidFill>
          </p:spPr>
          <p:txBody>
            <a:bodyPr/>
            <a:lstStyle/>
            <a:p/>
          </p:txBody>
        </p:sp>
        <p:sp>
          <p:nvSpPr>
            <p:cNvPr id="12" name="TextBox 12"/>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3" name="Freeform 13"/>
          <p:cNvSpPr/>
          <p:nvPr/>
        </p:nvSpPr>
        <p:spPr>
          <a:xfrm>
            <a:off x="754046" y="3733090"/>
            <a:ext cx="1922925" cy="1920521"/>
          </a:xfrm>
          <a:custGeom>
            <a:rect l="l" t="t" r="r" b="b"/>
            <a:pathLst>
              <a:path w="1922925" h="1920521">
                <a:moveTo>
                  <a:pt x="0" y="0"/>
                </a:moveTo>
                <a:lnTo>
                  <a:pt x="1922925" y="0"/>
                </a:lnTo>
                <a:lnTo>
                  <a:pt x="1922925" y="1920522"/>
                </a:lnTo>
                <a:lnTo>
                  <a:pt x="0" y="1920522"/>
                </a:lnTo>
                <a:lnTo>
                  <a:pt x="0" y="0"/>
                </a:lnTo>
                <a:close/>
              </a:path>
            </a:pathLst>
          </a:custGeom>
          <a:blipFill>
            <a:blip r:embed="rId3"/>
            <a:stretch>
              <a:fillRect/>
            </a:stretch>
          </a:blipFill>
        </p:spPr>
        <p:txBody>
          <a:bodyPr/>
          <a:lstStyle/>
          <a:p/>
        </p:txBody>
      </p:sp>
      <p:grpSp>
        <p:nvGrpSpPr>
          <p:cNvPr id="14" name="Group 14"/>
          <p:cNvGrpSpPr/>
          <p:nvPr/>
        </p:nvGrpSpPr>
        <p:grpSpPr>
          <a:xfrm>
            <a:off x="709214" y="3656235"/>
            <a:ext cx="1894605" cy="1894605"/>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7" name="TextBox 17"/>
          <p:cNvSpPr txBox="1"/>
          <p:nvPr/>
        </p:nvSpPr>
        <p:spPr>
          <a:xfrm>
            <a:off x="962576" y="6772046"/>
            <a:ext cx="1387881" cy="1315812"/>
          </a:xfrm>
          <a:prstGeom prst="rect">
            <a:avLst/>
          </a:prstGeom>
        </p:spPr>
        <p:txBody>
          <a:bodyPr lIns="0" tIns="0" rIns="0" bIns="0" rtlCol="0" anchor="t">
            <a:spAutoFit/>
          </a:bodyPr>
          <a:lstStyle/>
          <a:p>
            <a:pPr algn="ctr">
              <a:lnSpc>
                <a:spcPts val="3269"/>
              </a:lnSpc>
            </a:pPr>
            <a:r>
              <a:rPr lang="en-US" sz="4086">
                <a:solidFill>
                  <a:srgbClr val="1E3048"/>
                </a:solidFill>
                <a:latin typeface="Poppins Bold"/>
              </a:rPr>
              <a:t>2023- 2030</a:t>
            </a:r>
          </a:p>
        </p:txBody>
      </p:sp>
      <p:sp>
        <p:nvSpPr>
          <p:cNvPr id="18" name="TextBox 18"/>
          <p:cNvSpPr txBox="1"/>
          <p:nvPr/>
        </p:nvSpPr>
        <p:spPr>
          <a:xfrm>
            <a:off x="2501116" y="6489130"/>
            <a:ext cx="5289617" cy="1580538"/>
          </a:xfrm>
          <a:prstGeom prst="rect">
            <a:avLst/>
          </a:prstGeom>
        </p:spPr>
        <p:txBody>
          <a:bodyPr lIns="0" tIns="0" rIns="0" bIns="0" rtlCol="0" anchor="t">
            <a:spAutoFit/>
          </a:bodyPr>
          <a:lstStyle/>
          <a:p>
            <a:pPr algn="ctr">
              <a:lnSpc>
                <a:spcPts val="6181"/>
              </a:lnSpc>
            </a:pPr>
            <a:r>
              <a:rPr lang="en-US" sz="4415">
                <a:solidFill>
                  <a:srgbClr val="FFFFFF"/>
                </a:solidFill>
                <a:latin typeface="Poppins"/>
              </a:rPr>
              <a:t>CAGR</a:t>
            </a:r>
          </a:p>
          <a:p>
            <a:pPr algn="ctr">
              <a:lnSpc>
                <a:spcPts val="6181"/>
              </a:lnSpc>
              <a:spcBef>
                <a:spcPct val="0"/>
              </a:spcBef>
            </a:pPr>
            <a:r>
              <a:rPr lang="en-US" sz="4415">
                <a:solidFill>
                  <a:srgbClr val="FFFFFF"/>
                </a:solidFill>
                <a:latin typeface="Poppins"/>
              </a:rPr>
              <a:t>5.80%</a:t>
            </a:r>
          </a:p>
        </p:txBody>
      </p:sp>
      <p:sp>
        <p:nvSpPr>
          <p:cNvPr id="19" name="TextBox 19"/>
          <p:cNvSpPr txBox="1"/>
          <p:nvPr/>
        </p:nvSpPr>
        <p:spPr>
          <a:xfrm>
            <a:off x="5653861" y="700088"/>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0" name="TextBox 20"/>
          <p:cNvSpPr txBox="1"/>
          <p:nvPr/>
        </p:nvSpPr>
        <p:spPr>
          <a:xfrm>
            <a:off x="962576" y="4407052"/>
            <a:ext cx="1387881" cy="500817"/>
          </a:xfrm>
          <a:prstGeom prst="rect">
            <a:avLst/>
          </a:prstGeom>
        </p:spPr>
        <p:txBody>
          <a:bodyPr lIns="0" tIns="0" rIns="0" bIns="0" rtlCol="0" anchor="t">
            <a:spAutoFit/>
          </a:bodyPr>
          <a:lstStyle/>
          <a:p>
            <a:pPr marL="0" lvl="0" indent="0" algn="ctr">
              <a:lnSpc>
                <a:spcPts val="3269"/>
              </a:lnSpc>
              <a:spcBef>
                <a:spcPct val="0"/>
              </a:spcBef>
            </a:pPr>
            <a:r>
              <a:rPr lang="en-US" sz="4086" u="none" strike="noStrike">
                <a:solidFill>
                  <a:srgbClr val="1E3048"/>
                </a:solidFill>
                <a:latin typeface="Poppins Bold"/>
              </a:rPr>
              <a:t>2023</a:t>
            </a:r>
          </a:p>
        </p:txBody>
      </p:sp>
      <p:sp>
        <p:nvSpPr>
          <p:cNvPr id="21" name="TextBox 21"/>
          <p:cNvSpPr txBox="1"/>
          <p:nvPr/>
        </p:nvSpPr>
        <p:spPr>
          <a:xfrm>
            <a:off x="2350457" y="3846384"/>
            <a:ext cx="5559110" cy="1518820"/>
          </a:xfrm>
          <a:prstGeom prst="rect">
            <a:avLst/>
          </a:prstGeom>
        </p:spPr>
        <p:txBody>
          <a:bodyPr lIns="0" tIns="0" rIns="0" bIns="0" rtlCol="0" anchor="t">
            <a:spAutoFit/>
          </a:bodyPr>
          <a:lstStyle/>
          <a:p>
            <a:pPr algn="ctr">
              <a:lnSpc>
                <a:spcPts val="5997"/>
              </a:lnSpc>
            </a:pPr>
            <a:r>
              <a:rPr lang="en-US" sz="4284">
                <a:solidFill>
                  <a:srgbClr val="FFFFFF"/>
                </a:solidFill>
                <a:latin typeface="Poppins"/>
              </a:rPr>
              <a:t>MARKET SIZE </a:t>
            </a:r>
          </a:p>
          <a:p>
            <a:pPr algn="ctr">
              <a:lnSpc>
                <a:spcPts val="5997"/>
              </a:lnSpc>
              <a:spcBef>
                <a:spcPct val="0"/>
              </a:spcBef>
            </a:pPr>
            <a:r>
              <a:rPr lang="en-US" sz="4284">
                <a:solidFill>
                  <a:srgbClr val="FFFFFF"/>
                </a:solidFill>
                <a:latin typeface="Poppins"/>
              </a:rPr>
              <a:t>USD 1.3 billion </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204" b="-17350"/>
            </a:stretch>
          </a:blipFill>
        </p:spPr>
        <p:txBody>
          <a:bodyPr/>
          <a:lstStyle/>
          <a:p/>
        </p:txBody>
      </p:sp>
      <p:grpSp>
        <p:nvGrpSpPr>
          <p:cNvPr id="3" name="Group 3"/>
          <p:cNvGrpSpPr/>
          <p:nvPr/>
        </p:nvGrpSpPr>
        <p:grpSpPr>
          <a:xfrm>
            <a:off x="3515102" y="1556951"/>
            <a:ext cx="4873511" cy="3966558"/>
            <a:chExt cx="5358640" cy="4361405"/>
          </a:xfrm>
        </p:grpSpPr>
        <p:sp>
          <p:nvSpPr>
            <p:cNvPr id="4" name="Freeform 4"/>
            <p:cNvSpPr/>
            <p:nvPr/>
          </p:nvSpPr>
          <p:spPr>
            <a:xfrm>
              <a:off x="0" y="0"/>
              <a:ext cx="5358640" cy="4361405"/>
            </a:xfrm>
            <a:custGeom>
              <a:rect l="l" t="t" r="r" b="b"/>
              <a:pathLst>
                <a:path w="5358640" h="4361405">
                  <a:moveTo>
                    <a:pt x="5234180" y="4361405"/>
                  </a:moveTo>
                  <a:lnTo>
                    <a:pt x="124460" y="4361405"/>
                  </a:lnTo>
                  <a:cubicBezTo>
                    <a:pt x="55880" y="4361405"/>
                    <a:pt x="0" y="4305525"/>
                    <a:pt x="0" y="4236945"/>
                  </a:cubicBezTo>
                  <a:lnTo>
                    <a:pt x="0" y="124460"/>
                  </a:lnTo>
                  <a:cubicBezTo>
                    <a:pt x="0" y="55880"/>
                    <a:pt x="55880" y="0"/>
                    <a:pt x="124460" y="0"/>
                  </a:cubicBezTo>
                  <a:lnTo>
                    <a:pt x="5234181" y="0"/>
                  </a:lnTo>
                  <a:cubicBezTo>
                    <a:pt x="5302760" y="0"/>
                    <a:pt x="5358640" y="55880"/>
                    <a:pt x="5358640" y="124460"/>
                  </a:cubicBezTo>
                  <a:lnTo>
                    <a:pt x="5358640" y="4236945"/>
                  </a:lnTo>
                  <a:cubicBezTo>
                    <a:pt x="5358640" y="4305525"/>
                    <a:pt x="5302760" y="4361405"/>
                    <a:pt x="5234181" y="4361405"/>
                  </a:cubicBezTo>
                  <a:close/>
                </a:path>
              </a:pathLst>
            </a:custGeom>
            <a:solidFill>
              <a:srgbClr val="7C8A29">
                <a:alpha val="89804"/>
              </a:srgbClr>
            </a:solidFill>
          </p:spPr>
          <p:txBody>
            <a:bodyPr/>
            <a:lstStyle/>
            <a:p/>
          </p:txBody>
        </p:sp>
      </p:grpSp>
      <p:grpSp>
        <p:nvGrpSpPr>
          <p:cNvPr id="5" name="Group 5"/>
          <p:cNvGrpSpPr/>
          <p:nvPr/>
        </p:nvGrpSpPr>
        <p:grpSpPr>
          <a:xfrm rot="5400000">
            <a:off x="1527600" y="1085509"/>
            <a:ext cx="1287965" cy="4396744"/>
            <a:chExt cx="3130550" cy="10686797"/>
          </a:xfrm>
        </p:grpSpPr>
        <p:sp>
          <p:nvSpPr>
            <p:cNvPr id="6" name="Freeform 6"/>
            <p:cNvSpPr/>
            <p:nvPr/>
          </p:nvSpPr>
          <p:spPr>
            <a:xfrm>
              <a:off x="0" y="0"/>
              <a:ext cx="3130550" cy="10686797"/>
            </a:xfrm>
            <a:custGeom>
              <a:rect l="l" t="t" r="r" b="b"/>
              <a:pathLst>
                <a:path w="3130550" h="10686797">
                  <a:moveTo>
                    <a:pt x="0" y="1123950"/>
                  </a:moveTo>
                  <a:lnTo>
                    <a:pt x="0" y="10686797"/>
                  </a:lnTo>
                  <a:lnTo>
                    <a:pt x="3130550" y="10686797"/>
                  </a:lnTo>
                  <a:lnTo>
                    <a:pt x="3130550" y="0"/>
                  </a:lnTo>
                  <a:close/>
                </a:path>
              </a:pathLst>
            </a:custGeom>
            <a:solidFill>
              <a:srgbClr val="F8F8F8"/>
            </a:solidFill>
          </p:spPr>
          <p:txBody>
            <a:bodyPr/>
            <a:lstStyle/>
            <a:p/>
          </p:txBody>
        </p:sp>
      </p:grpSp>
      <p:grpSp>
        <p:nvGrpSpPr>
          <p:cNvPr id="7" name="Group 7"/>
          <p:cNvGrpSpPr/>
          <p:nvPr/>
        </p:nvGrpSpPr>
        <p:grpSpPr>
          <a:xfrm>
            <a:off x="0" y="42479"/>
            <a:ext cx="18288000" cy="1257300"/>
            <a:chExt cx="4816593" cy="331141"/>
          </a:xfrm>
        </p:grpSpPr>
        <p:sp>
          <p:nvSpPr>
            <p:cNvPr id="8" name="Freeform 8"/>
            <p:cNvSpPr/>
            <p:nvPr/>
          </p:nvSpPr>
          <p:spPr>
            <a:xfrm>
              <a:off x="0" y="0"/>
              <a:ext cx="4816592" cy="331141"/>
            </a:xfrm>
            <a:custGeom>
              <a:rect l="l" t="t" r="r" b="b"/>
              <a:pathLst>
                <a:path w="4816592" h="331141">
                  <a:moveTo>
                    <a:pt x="0" y="0"/>
                  </a:moveTo>
                  <a:lnTo>
                    <a:pt x="4816592" y="0"/>
                  </a:lnTo>
                  <a:lnTo>
                    <a:pt x="4816592" y="331141"/>
                  </a:lnTo>
                  <a:lnTo>
                    <a:pt x="0" y="331141"/>
                  </a:lnTo>
                  <a:close/>
                </a:path>
              </a:pathLst>
            </a:custGeom>
            <a:solidFill>
              <a:srgbClr val="000000">
                <a:alpha val="60000"/>
              </a:srgbClr>
            </a:solidFill>
          </p:spPr>
          <p:txBody>
            <a:bodyPr/>
            <a:lstStyle/>
            <a:p/>
          </p:txBody>
        </p:sp>
        <p:sp>
          <p:nvSpPr>
            <p:cNvPr id="9" name="TextBox 9"/>
            <p:cNvSpPr txBox="1"/>
            <p:nvPr/>
          </p:nvSpPr>
          <p:spPr>
            <a:xfrm>
              <a:off x="0" y="-38100"/>
              <a:ext cx="4816593" cy="369241"/>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342864" y="3051473"/>
            <a:ext cx="4203823" cy="531490"/>
          </a:xfrm>
          <a:prstGeom prst="rect">
            <a:avLst/>
          </a:prstGeom>
        </p:spPr>
        <p:txBody>
          <a:bodyPr lIns="0" tIns="0" rIns="0" bIns="0" rtlCol="0" anchor="t">
            <a:spAutoFit/>
          </a:bodyPr>
          <a:lstStyle/>
          <a:p>
            <a:pPr algn="ctr">
              <a:lnSpc>
                <a:spcPts val="4018"/>
              </a:lnSpc>
            </a:pPr>
            <a:r>
              <a:rPr lang="en-US" sz="3978">
                <a:solidFill>
                  <a:srgbClr val="43B4BE"/>
                </a:solidFill>
                <a:latin typeface="Montserrat Classic"/>
              </a:rPr>
              <a:t>By Type</a:t>
            </a:r>
          </a:p>
        </p:txBody>
      </p:sp>
      <p:sp>
        <p:nvSpPr>
          <p:cNvPr id="11" name="TextBox 11"/>
          <p:cNvSpPr txBox="1"/>
          <p:nvPr/>
        </p:nvSpPr>
        <p:spPr>
          <a:xfrm>
            <a:off x="4369954" y="1654280"/>
            <a:ext cx="4018659" cy="3714750"/>
          </a:xfrm>
          <a:prstGeom prst="rect">
            <a:avLst/>
          </a:prstGeom>
        </p:spPr>
        <p:txBody>
          <a:bodyPr lIns="0" tIns="0" rIns="0" bIns="0" rtlCol="0" anchor="t">
            <a:spAutoFit/>
          </a:bodyPr>
          <a:lstStyle/>
          <a:p>
            <a:pPr marL="647703" lvl="1" indent="-323852">
              <a:lnSpc>
                <a:spcPts val="4200"/>
              </a:lnSpc>
              <a:buFont typeface="Arial"/>
              <a:buChar char="•"/>
            </a:pPr>
            <a:r>
              <a:rPr lang="en-US" sz="3000">
                <a:solidFill>
                  <a:srgbClr val="FFFFFF"/>
                </a:solidFill>
                <a:latin typeface="Montserrat"/>
              </a:rPr>
              <a:t>Cosmopolitan</a:t>
            </a:r>
          </a:p>
          <a:p>
            <a:pPr marL="647703" lvl="1" indent="-323852">
              <a:lnSpc>
                <a:spcPts val="4200"/>
              </a:lnSpc>
              <a:buFont typeface="Arial"/>
              <a:buChar char="•"/>
            </a:pPr>
            <a:r>
              <a:rPr lang="en-US" sz="3000">
                <a:solidFill>
                  <a:srgbClr val="FFFFFF"/>
                </a:solidFill>
                <a:latin typeface="Montserrat"/>
              </a:rPr>
              <a:t>Martini</a:t>
            </a:r>
          </a:p>
          <a:p>
            <a:pPr marL="647703" lvl="1" indent="-323852">
              <a:lnSpc>
                <a:spcPts val="4200"/>
              </a:lnSpc>
              <a:buFont typeface="Arial"/>
              <a:buChar char="•"/>
            </a:pPr>
            <a:r>
              <a:rPr lang="en-US" sz="3000">
                <a:solidFill>
                  <a:srgbClr val="FFFFFF"/>
                </a:solidFill>
                <a:latin typeface="Montserrat"/>
              </a:rPr>
              <a:t>Mojito</a:t>
            </a:r>
          </a:p>
          <a:p>
            <a:pPr marL="647703" lvl="1" indent="-323852">
              <a:lnSpc>
                <a:spcPts val="4200"/>
              </a:lnSpc>
              <a:buFont typeface="Arial"/>
              <a:buChar char="•"/>
            </a:pPr>
            <a:r>
              <a:rPr lang="en-US" sz="3000">
                <a:solidFill>
                  <a:srgbClr val="FFFFFF"/>
                </a:solidFill>
                <a:latin typeface="Montserrat"/>
              </a:rPr>
              <a:t>Margarita</a:t>
            </a:r>
          </a:p>
          <a:p>
            <a:pPr marL="647703" lvl="1" indent="-323852">
              <a:lnSpc>
                <a:spcPts val="4200"/>
              </a:lnSpc>
              <a:buFont typeface="Arial"/>
              <a:buChar char="•"/>
            </a:pPr>
            <a:r>
              <a:rPr lang="en-US" sz="3000">
                <a:solidFill>
                  <a:srgbClr val="FFFFFF"/>
                </a:solidFill>
                <a:latin typeface="Montserrat"/>
              </a:rPr>
              <a:t>Strawberry Daiquiri</a:t>
            </a:r>
          </a:p>
          <a:p>
            <a:pPr marL="647703" lvl="1" indent="-323852">
              <a:lnSpc>
                <a:spcPts val="4200"/>
              </a:lnSpc>
              <a:buFont typeface="Arial"/>
              <a:buChar char="•"/>
            </a:pPr>
            <a:r>
              <a:rPr lang="en-US" sz="3000">
                <a:solidFill>
                  <a:srgbClr val="FFFFFF"/>
                </a:solidFill>
                <a:latin typeface="Montserrat"/>
              </a:rPr>
              <a:t>Sangria</a:t>
            </a:r>
          </a:p>
        </p:txBody>
      </p:sp>
      <p:sp>
        <p:nvSpPr>
          <p:cNvPr id="12" name="TextBox 12"/>
          <p:cNvSpPr txBox="1"/>
          <p:nvPr/>
        </p:nvSpPr>
        <p:spPr>
          <a:xfrm>
            <a:off x="245395" y="99626"/>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grpSp>
        <p:nvGrpSpPr>
          <p:cNvPr id="13" name="Group 13"/>
          <p:cNvGrpSpPr/>
          <p:nvPr/>
        </p:nvGrpSpPr>
        <p:grpSpPr>
          <a:xfrm>
            <a:off x="3353187" y="6123584"/>
            <a:ext cx="4873511" cy="3966558"/>
            <a:chExt cx="5358640" cy="4361405"/>
          </a:xfrm>
        </p:grpSpPr>
        <p:sp>
          <p:nvSpPr>
            <p:cNvPr id="14" name="Freeform 14"/>
            <p:cNvSpPr/>
            <p:nvPr/>
          </p:nvSpPr>
          <p:spPr>
            <a:xfrm>
              <a:off x="0" y="0"/>
              <a:ext cx="5358640" cy="4361405"/>
            </a:xfrm>
            <a:custGeom>
              <a:rect l="l" t="t" r="r" b="b"/>
              <a:pathLst>
                <a:path w="5358640" h="4361405">
                  <a:moveTo>
                    <a:pt x="5234180" y="4361405"/>
                  </a:moveTo>
                  <a:lnTo>
                    <a:pt x="124460" y="4361405"/>
                  </a:lnTo>
                  <a:cubicBezTo>
                    <a:pt x="55880" y="4361405"/>
                    <a:pt x="0" y="4305525"/>
                    <a:pt x="0" y="4236945"/>
                  </a:cubicBezTo>
                  <a:lnTo>
                    <a:pt x="0" y="124460"/>
                  </a:lnTo>
                  <a:cubicBezTo>
                    <a:pt x="0" y="55880"/>
                    <a:pt x="55880" y="0"/>
                    <a:pt x="124460" y="0"/>
                  </a:cubicBezTo>
                  <a:lnTo>
                    <a:pt x="5234181" y="0"/>
                  </a:lnTo>
                  <a:cubicBezTo>
                    <a:pt x="5302760" y="0"/>
                    <a:pt x="5358640" y="55880"/>
                    <a:pt x="5358640" y="124460"/>
                  </a:cubicBezTo>
                  <a:lnTo>
                    <a:pt x="5358640" y="4236945"/>
                  </a:lnTo>
                  <a:cubicBezTo>
                    <a:pt x="5358640" y="4305525"/>
                    <a:pt x="5302760" y="4361405"/>
                    <a:pt x="5234181" y="4361405"/>
                  </a:cubicBezTo>
                  <a:close/>
                </a:path>
              </a:pathLst>
            </a:custGeom>
            <a:solidFill>
              <a:srgbClr val="A63129">
                <a:alpha val="89804"/>
              </a:srgbClr>
            </a:solidFill>
          </p:spPr>
          <p:txBody>
            <a:bodyPr/>
            <a:lstStyle/>
            <a:p/>
          </p:txBody>
        </p:sp>
      </p:grpSp>
      <p:grpSp>
        <p:nvGrpSpPr>
          <p:cNvPr id="15" name="Group 15"/>
          <p:cNvGrpSpPr/>
          <p:nvPr/>
        </p:nvGrpSpPr>
        <p:grpSpPr>
          <a:xfrm rot="5400000">
            <a:off x="1527600" y="5655045"/>
            <a:ext cx="1287965" cy="4396744"/>
            <a:chExt cx="3130550" cy="10686797"/>
          </a:xfrm>
        </p:grpSpPr>
        <p:sp>
          <p:nvSpPr>
            <p:cNvPr id="16" name="Freeform 16"/>
            <p:cNvSpPr/>
            <p:nvPr/>
          </p:nvSpPr>
          <p:spPr>
            <a:xfrm>
              <a:off x="0" y="0"/>
              <a:ext cx="3130550" cy="10686797"/>
            </a:xfrm>
            <a:custGeom>
              <a:rect l="l" t="t" r="r" b="b"/>
              <a:pathLst>
                <a:path w="3130550" h="10686797">
                  <a:moveTo>
                    <a:pt x="0" y="1123950"/>
                  </a:moveTo>
                  <a:lnTo>
                    <a:pt x="0" y="10686797"/>
                  </a:lnTo>
                  <a:lnTo>
                    <a:pt x="3130550" y="10686797"/>
                  </a:lnTo>
                  <a:lnTo>
                    <a:pt x="3130550" y="0"/>
                  </a:lnTo>
                  <a:close/>
                </a:path>
              </a:pathLst>
            </a:custGeom>
            <a:solidFill>
              <a:srgbClr val="F8F8F8"/>
            </a:solidFill>
          </p:spPr>
          <p:txBody>
            <a:bodyPr/>
            <a:lstStyle/>
            <a:p/>
          </p:txBody>
        </p:sp>
      </p:grpSp>
      <p:sp>
        <p:nvSpPr>
          <p:cNvPr id="17" name="TextBox 17"/>
          <p:cNvSpPr txBox="1"/>
          <p:nvPr/>
        </p:nvSpPr>
        <p:spPr>
          <a:xfrm>
            <a:off x="-342864" y="7621010"/>
            <a:ext cx="4203823" cy="531490"/>
          </a:xfrm>
          <a:prstGeom prst="rect">
            <a:avLst/>
          </a:prstGeom>
        </p:spPr>
        <p:txBody>
          <a:bodyPr lIns="0" tIns="0" rIns="0" bIns="0" rtlCol="0" anchor="t">
            <a:spAutoFit/>
          </a:bodyPr>
          <a:lstStyle/>
          <a:p>
            <a:pPr algn="ctr">
              <a:lnSpc>
                <a:spcPts val="4018"/>
              </a:lnSpc>
            </a:pPr>
            <a:r>
              <a:rPr lang="en-US" sz="3978">
                <a:solidFill>
                  <a:srgbClr val="43B4BE"/>
                </a:solidFill>
                <a:latin typeface="Montserrat Classic"/>
              </a:rPr>
              <a:t>Application</a:t>
            </a:r>
          </a:p>
        </p:txBody>
      </p:sp>
      <p:sp>
        <p:nvSpPr>
          <p:cNvPr id="18" name="TextBox 18"/>
          <p:cNvSpPr txBox="1"/>
          <p:nvPr/>
        </p:nvSpPr>
        <p:spPr>
          <a:xfrm>
            <a:off x="4208039" y="6610350"/>
            <a:ext cx="4018659" cy="2647950"/>
          </a:xfrm>
          <a:prstGeom prst="rect">
            <a:avLst/>
          </a:prstGeom>
        </p:spPr>
        <p:txBody>
          <a:bodyPr lIns="0" tIns="0" rIns="0" bIns="0" rtlCol="0" anchor="t">
            <a:spAutoFit/>
          </a:bodyPr>
          <a:lstStyle/>
          <a:p>
            <a:pPr marL="647703" lvl="1" indent="-323852">
              <a:lnSpc>
                <a:spcPts val="4200"/>
              </a:lnSpc>
              <a:buFont typeface="Arial"/>
              <a:buChar char="•"/>
            </a:pPr>
            <a:r>
              <a:rPr lang="en-US" sz="3000">
                <a:solidFill>
                  <a:srgbClr val="FFFFFF"/>
                </a:solidFill>
                <a:latin typeface="Montserrat"/>
              </a:rPr>
              <a:t>Specialty Stores</a:t>
            </a:r>
          </a:p>
          <a:p>
            <a:pPr marL="647703" lvl="1" indent="-323852">
              <a:lnSpc>
                <a:spcPts val="4200"/>
              </a:lnSpc>
              <a:buFont typeface="Arial"/>
              <a:buChar char="•"/>
            </a:pPr>
            <a:r>
              <a:rPr lang="en-US" sz="3000">
                <a:solidFill>
                  <a:srgbClr val="FFFFFF"/>
                </a:solidFill>
                <a:latin typeface="Montserrat"/>
              </a:rPr>
              <a:t>Horeca</a:t>
            </a:r>
          </a:p>
          <a:p>
            <a:pPr marL="647703" lvl="1" indent="-323852">
              <a:lnSpc>
                <a:spcPts val="4200"/>
              </a:lnSpc>
              <a:buFont typeface="Arial"/>
              <a:buChar char="•"/>
            </a:pPr>
            <a:r>
              <a:rPr lang="en-US" sz="3000">
                <a:solidFill>
                  <a:srgbClr val="FFFFFF"/>
                </a:solidFill>
                <a:latin typeface="Montserrat"/>
              </a:rPr>
              <a:t>Liquor Stores</a:t>
            </a:r>
          </a:p>
          <a:p>
            <a:pPr marL="647703" lvl="1" indent="-323852">
              <a:lnSpc>
                <a:spcPts val="4200"/>
              </a:lnSpc>
              <a:buFont typeface="Arial"/>
              <a:buChar char="•"/>
            </a:pPr>
            <a:r>
              <a:rPr lang="en-US" sz="3000">
                <a:solidFill>
                  <a:srgbClr val="FFFFFF"/>
                </a:solidFill>
                <a:latin typeface="Montserrat"/>
              </a:rPr>
              <a:t>Retailers</a:t>
            </a:r>
          </a:p>
          <a:p>
            <a:pPr marL="647703" lvl="1" indent="-323852">
              <a:lnSpc>
                <a:spcPts val="4200"/>
              </a:lnSpc>
              <a:buFont typeface="Arial"/>
              <a:buChar char="•"/>
            </a:pPr>
            <a:r>
              <a:rPr lang="en-US" sz="3000">
                <a:solidFill>
                  <a:srgbClr val="FFFFFF"/>
                </a:solidFill>
                <a:latin typeface="Montserrat"/>
              </a:rPr>
              <a:t>Online Retailers</a:t>
            </a:r>
          </a:p>
        </p:txBody>
      </p:sp>
      <p:grpSp>
        <p:nvGrpSpPr>
          <p:cNvPr id="19" name="Group 19"/>
          <p:cNvGrpSpPr/>
          <p:nvPr/>
        </p:nvGrpSpPr>
        <p:grpSpPr>
          <a:xfrm>
            <a:off x="13075245" y="1711430"/>
            <a:ext cx="4873511" cy="3657600"/>
            <a:chExt cx="5358640" cy="4021692"/>
          </a:xfrm>
        </p:grpSpPr>
        <p:sp>
          <p:nvSpPr>
            <p:cNvPr id="20" name="Freeform 20"/>
            <p:cNvSpPr/>
            <p:nvPr/>
          </p:nvSpPr>
          <p:spPr>
            <a:xfrm>
              <a:off x="0" y="0"/>
              <a:ext cx="5358640" cy="4021692"/>
            </a:xfrm>
            <a:custGeom>
              <a:rect l="l" t="t" r="r" b="b"/>
              <a:pathLst>
                <a:path w="5358640" h="4021692">
                  <a:moveTo>
                    <a:pt x="5234180" y="4021692"/>
                  </a:moveTo>
                  <a:lnTo>
                    <a:pt x="124460" y="4021692"/>
                  </a:lnTo>
                  <a:cubicBezTo>
                    <a:pt x="55880" y="4021692"/>
                    <a:pt x="0" y="3965812"/>
                    <a:pt x="0" y="3897232"/>
                  </a:cubicBezTo>
                  <a:lnTo>
                    <a:pt x="0" y="124460"/>
                  </a:lnTo>
                  <a:cubicBezTo>
                    <a:pt x="0" y="55880"/>
                    <a:pt x="55880" y="0"/>
                    <a:pt x="124460" y="0"/>
                  </a:cubicBezTo>
                  <a:lnTo>
                    <a:pt x="5234181" y="0"/>
                  </a:lnTo>
                  <a:cubicBezTo>
                    <a:pt x="5302760" y="0"/>
                    <a:pt x="5358640" y="55880"/>
                    <a:pt x="5358640" y="124460"/>
                  </a:cubicBezTo>
                  <a:lnTo>
                    <a:pt x="5358640" y="3897232"/>
                  </a:lnTo>
                  <a:cubicBezTo>
                    <a:pt x="5358640" y="3965812"/>
                    <a:pt x="5302760" y="4021692"/>
                    <a:pt x="5234181" y="4021692"/>
                  </a:cubicBezTo>
                  <a:close/>
                </a:path>
              </a:pathLst>
            </a:custGeom>
            <a:solidFill>
              <a:srgbClr val="B93F17">
                <a:alpha val="89804"/>
              </a:srgbClr>
            </a:solidFill>
          </p:spPr>
          <p:txBody>
            <a:bodyPr/>
            <a:lstStyle/>
            <a:p/>
          </p:txBody>
        </p:sp>
      </p:grpSp>
      <p:grpSp>
        <p:nvGrpSpPr>
          <p:cNvPr id="21" name="Group 21"/>
          <p:cNvGrpSpPr/>
          <p:nvPr/>
        </p:nvGrpSpPr>
        <p:grpSpPr>
          <a:xfrm rot="5400000">
            <a:off x="11087743" y="1239988"/>
            <a:ext cx="1287965" cy="4396744"/>
            <a:chExt cx="3130550" cy="10686797"/>
          </a:xfrm>
        </p:grpSpPr>
        <p:sp>
          <p:nvSpPr>
            <p:cNvPr id="22" name="Freeform 22"/>
            <p:cNvSpPr/>
            <p:nvPr/>
          </p:nvSpPr>
          <p:spPr>
            <a:xfrm>
              <a:off x="0" y="0"/>
              <a:ext cx="3130550" cy="10686797"/>
            </a:xfrm>
            <a:custGeom>
              <a:rect l="l" t="t" r="r" b="b"/>
              <a:pathLst>
                <a:path w="3130550" h="10686797">
                  <a:moveTo>
                    <a:pt x="0" y="1123950"/>
                  </a:moveTo>
                  <a:lnTo>
                    <a:pt x="0" y="10686797"/>
                  </a:lnTo>
                  <a:lnTo>
                    <a:pt x="3130550" y="10686797"/>
                  </a:lnTo>
                  <a:lnTo>
                    <a:pt x="3130550" y="0"/>
                  </a:lnTo>
                  <a:close/>
                </a:path>
              </a:pathLst>
            </a:custGeom>
            <a:solidFill>
              <a:srgbClr val="F8F8F8"/>
            </a:solidFill>
          </p:spPr>
          <p:txBody>
            <a:bodyPr/>
            <a:lstStyle/>
            <a:p/>
          </p:txBody>
        </p:sp>
      </p:grpSp>
      <p:sp>
        <p:nvSpPr>
          <p:cNvPr id="23" name="TextBox 23"/>
          <p:cNvSpPr txBox="1"/>
          <p:nvPr/>
        </p:nvSpPr>
        <p:spPr>
          <a:xfrm>
            <a:off x="9564359" y="3205952"/>
            <a:ext cx="4203823" cy="531490"/>
          </a:xfrm>
          <a:prstGeom prst="rect">
            <a:avLst/>
          </a:prstGeom>
        </p:spPr>
        <p:txBody>
          <a:bodyPr lIns="0" tIns="0" rIns="0" bIns="0" rtlCol="0" anchor="t">
            <a:spAutoFit/>
          </a:bodyPr>
          <a:lstStyle/>
          <a:p>
            <a:pPr algn="ctr">
              <a:lnSpc>
                <a:spcPts val="4018"/>
              </a:lnSpc>
            </a:pPr>
            <a:r>
              <a:rPr lang="en-US" sz="3978">
                <a:solidFill>
                  <a:srgbClr val="43B4BE"/>
                </a:solidFill>
                <a:latin typeface="Montserrat Classic"/>
              </a:rPr>
              <a:t>Form Segment </a:t>
            </a:r>
          </a:p>
        </p:txBody>
      </p:sp>
      <p:sp>
        <p:nvSpPr>
          <p:cNvPr id="24" name="TextBox 24"/>
          <p:cNvSpPr txBox="1"/>
          <p:nvPr/>
        </p:nvSpPr>
        <p:spPr>
          <a:xfrm>
            <a:off x="13768181" y="2721080"/>
            <a:ext cx="4018659" cy="1581150"/>
          </a:xfrm>
          <a:prstGeom prst="rect">
            <a:avLst/>
          </a:prstGeom>
        </p:spPr>
        <p:txBody>
          <a:bodyPr lIns="0" tIns="0" rIns="0" bIns="0" rtlCol="0" anchor="t">
            <a:spAutoFit/>
          </a:bodyPr>
          <a:lstStyle/>
          <a:p>
            <a:pPr marL="647703" lvl="1" indent="-323852">
              <a:lnSpc>
                <a:spcPts val="4200"/>
              </a:lnSpc>
              <a:buFont typeface="Arial"/>
              <a:buChar char="•"/>
            </a:pPr>
            <a:r>
              <a:rPr lang="en-US" sz="3000">
                <a:solidFill>
                  <a:srgbClr val="FFFFFF"/>
                </a:solidFill>
                <a:latin typeface="Montserrat"/>
              </a:rPr>
              <a:t>Ice Popsicles</a:t>
            </a:r>
          </a:p>
          <a:p>
            <a:pPr marL="647703" lvl="1" indent="-323852">
              <a:lnSpc>
                <a:spcPts val="4200"/>
              </a:lnSpc>
              <a:buFont typeface="Arial"/>
              <a:buChar char="•"/>
            </a:pPr>
            <a:r>
              <a:rPr lang="en-US" sz="3000">
                <a:solidFill>
                  <a:srgbClr val="FFFFFF"/>
                </a:solidFill>
                <a:latin typeface="Montserrat"/>
              </a:rPr>
              <a:t>Freezer Pouch Drinks</a:t>
            </a:r>
          </a:p>
        </p:txBody>
      </p:sp>
      <p:grpSp>
        <p:nvGrpSpPr>
          <p:cNvPr id="25" name="Group 25"/>
          <p:cNvGrpSpPr/>
          <p:nvPr/>
        </p:nvGrpSpPr>
        <p:grpSpPr>
          <a:xfrm>
            <a:off x="12913330" y="6492377"/>
            <a:ext cx="4873511" cy="3597765"/>
            <a:chExt cx="5358640" cy="3955901"/>
          </a:xfrm>
        </p:grpSpPr>
        <p:sp>
          <p:nvSpPr>
            <p:cNvPr id="26" name="Freeform 26"/>
            <p:cNvSpPr/>
            <p:nvPr/>
          </p:nvSpPr>
          <p:spPr>
            <a:xfrm>
              <a:off x="0" y="0"/>
              <a:ext cx="5358640" cy="3955901"/>
            </a:xfrm>
            <a:custGeom>
              <a:rect l="l" t="t" r="r" b="b"/>
              <a:pathLst>
                <a:path w="5358640" h="3955901">
                  <a:moveTo>
                    <a:pt x="5234180" y="3955901"/>
                  </a:moveTo>
                  <a:lnTo>
                    <a:pt x="124460" y="3955901"/>
                  </a:lnTo>
                  <a:cubicBezTo>
                    <a:pt x="55880" y="3955901"/>
                    <a:pt x="0" y="3900021"/>
                    <a:pt x="0" y="3831441"/>
                  </a:cubicBezTo>
                  <a:lnTo>
                    <a:pt x="0" y="124460"/>
                  </a:lnTo>
                  <a:cubicBezTo>
                    <a:pt x="0" y="55880"/>
                    <a:pt x="55880" y="0"/>
                    <a:pt x="124460" y="0"/>
                  </a:cubicBezTo>
                  <a:lnTo>
                    <a:pt x="5234181" y="0"/>
                  </a:lnTo>
                  <a:cubicBezTo>
                    <a:pt x="5302760" y="0"/>
                    <a:pt x="5358640" y="55880"/>
                    <a:pt x="5358640" y="124460"/>
                  </a:cubicBezTo>
                  <a:lnTo>
                    <a:pt x="5358640" y="3831441"/>
                  </a:lnTo>
                  <a:cubicBezTo>
                    <a:pt x="5358640" y="3900021"/>
                    <a:pt x="5302760" y="3955901"/>
                    <a:pt x="5234181" y="3955901"/>
                  </a:cubicBezTo>
                  <a:close/>
                </a:path>
              </a:pathLst>
            </a:custGeom>
            <a:solidFill>
              <a:srgbClr val="7C8A29">
                <a:alpha val="89804"/>
              </a:srgbClr>
            </a:solidFill>
          </p:spPr>
          <p:txBody>
            <a:bodyPr/>
            <a:lstStyle/>
            <a:p/>
          </p:txBody>
        </p:sp>
      </p:grpSp>
      <p:grpSp>
        <p:nvGrpSpPr>
          <p:cNvPr id="27" name="Group 27"/>
          <p:cNvGrpSpPr/>
          <p:nvPr/>
        </p:nvGrpSpPr>
        <p:grpSpPr>
          <a:xfrm rot="5400000">
            <a:off x="10925828" y="5806620"/>
            <a:ext cx="1287965" cy="4396744"/>
            <a:chExt cx="3130550" cy="10686797"/>
          </a:xfrm>
        </p:grpSpPr>
        <p:sp>
          <p:nvSpPr>
            <p:cNvPr id="28" name="Freeform 28"/>
            <p:cNvSpPr/>
            <p:nvPr/>
          </p:nvSpPr>
          <p:spPr>
            <a:xfrm>
              <a:off x="0" y="0"/>
              <a:ext cx="3130550" cy="10686797"/>
            </a:xfrm>
            <a:custGeom>
              <a:rect l="l" t="t" r="r" b="b"/>
              <a:pathLst>
                <a:path w="3130550" h="10686797">
                  <a:moveTo>
                    <a:pt x="0" y="1123950"/>
                  </a:moveTo>
                  <a:lnTo>
                    <a:pt x="0" y="10686797"/>
                  </a:lnTo>
                  <a:lnTo>
                    <a:pt x="3130550" y="10686797"/>
                  </a:lnTo>
                  <a:lnTo>
                    <a:pt x="3130550" y="0"/>
                  </a:lnTo>
                  <a:close/>
                </a:path>
              </a:pathLst>
            </a:custGeom>
            <a:solidFill>
              <a:srgbClr val="F8F8F8"/>
            </a:solidFill>
          </p:spPr>
          <p:txBody>
            <a:bodyPr/>
            <a:lstStyle/>
            <a:p/>
          </p:txBody>
        </p:sp>
      </p:grpSp>
      <p:sp>
        <p:nvSpPr>
          <p:cNvPr id="29" name="TextBox 29"/>
          <p:cNvSpPr txBox="1"/>
          <p:nvPr/>
        </p:nvSpPr>
        <p:spPr>
          <a:xfrm>
            <a:off x="9371438" y="7479415"/>
            <a:ext cx="4203823" cy="1033645"/>
          </a:xfrm>
          <a:prstGeom prst="rect">
            <a:avLst/>
          </a:prstGeom>
        </p:spPr>
        <p:txBody>
          <a:bodyPr lIns="0" tIns="0" rIns="0" bIns="0" rtlCol="0" anchor="t">
            <a:spAutoFit/>
          </a:bodyPr>
          <a:lstStyle/>
          <a:p>
            <a:pPr algn="ctr">
              <a:lnSpc>
                <a:spcPts val="4018"/>
              </a:lnSpc>
            </a:pPr>
            <a:r>
              <a:rPr lang="en-US" sz="3978">
                <a:solidFill>
                  <a:srgbClr val="43B4BE"/>
                </a:solidFill>
                <a:latin typeface="Montserrat Classic"/>
              </a:rPr>
              <a:t>Flavour Segment</a:t>
            </a:r>
          </a:p>
        </p:txBody>
      </p:sp>
      <p:sp>
        <p:nvSpPr>
          <p:cNvPr id="30" name="TextBox 30"/>
          <p:cNvSpPr txBox="1"/>
          <p:nvPr/>
        </p:nvSpPr>
        <p:spPr>
          <a:xfrm>
            <a:off x="13768181" y="7333349"/>
            <a:ext cx="4018659" cy="1581150"/>
          </a:xfrm>
          <a:prstGeom prst="rect">
            <a:avLst/>
          </a:prstGeom>
        </p:spPr>
        <p:txBody>
          <a:bodyPr lIns="0" tIns="0" rIns="0" bIns="0" rtlCol="0" anchor="t">
            <a:spAutoFit/>
          </a:bodyPr>
          <a:lstStyle/>
          <a:p>
            <a:pPr marL="647703" lvl="1" indent="-323852">
              <a:lnSpc>
                <a:spcPts val="4200"/>
              </a:lnSpc>
              <a:buFont typeface="Arial"/>
              <a:buChar char="•"/>
            </a:pPr>
            <a:r>
              <a:rPr lang="en-US" sz="3000">
                <a:solidFill>
                  <a:srgbClr val="FFFFFF"/>
                </a:solidFill>
                <a:latin typeface="Montserrat"/>
              </a:rPr>
              <a:t>Fruit Flavour</a:t>
            </a:r>
          </a:p>
          <a:p>
            <a:pPr marL="647703" lvl="1" indent="-323852">
              <a:lnSpc>
                <a:spcPts val="4200"/>
              </a:lnSpc>
              <a:buFont typeface="Arial"/>
              <a:buChar char="•"/>
            </a:pPr>
            <a:r>
              <a:rPr lang="en-US" sz="3000">
                <a:solidFill>
                  <a:srgbClr val="FFFFFF"/>
                </a:solidFill>
                <a:latin typeface="Montserrat"/>
              </a:rPr>
              <a:t>Spices Flavour</a:t>
            </a:r>
          </a:p>
          <a:p>
            <a:pPr marL="647703" lvl="1" indent="-323852">
              <a:lnSpc>
                <a:spcPts val="4200"/>
              </a:lnSpc>
              <a:buFont typeface="Arial"/>
              <a:buChar char="•"/>
            </a:pPr>
            <a:r>
              <a:rPr lang="en-US" sz="3000">
                <a:solidFill>
                  <a:srgbClr val="FFFFFF"/>
                </a:solidFill>
                <a:latin typeface="Montserrat"/>
              </a:rPr>
              <a:t>Herbs Flavour</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2" name="Group 2"/>
          <p:cNvGrpSpPr/>
          <p:nvPr/>
        </p:nvGrpSpPr>
        <p:grpSpPr>
          <a:xfrm>
            <a:off x="0" y="0"/>
            <a:ext cx="18288000" cy="1257300"/>
            <a:chExt cx="4816593" cy="331141"/>
          </a:xfrm>
        </p:grpSpPr>
        <p:sp>
          <p:nvSpPr>
            <p:cNvPr id="3" name="Freeform 3"/>
            <p:cNvSpPr/>
            <p:nvPr/>
          </p:nvSpPr>
          <p:spPr>
            <a:xfrm>
              <a:off x="0" y="0"/>
              <a:ext cx="4816592" cy="331141"/>
            </a:xfrm>
            <a:custGeom>
              <a:rect l="l" t="t" r="r" b="b"/>
              <a:pathLst>
                <a:path w="4816592" h="331141">
                  <a:moveTo>
                    <a:pt x="0" y="0"/>
                  </a:moveTo>
                  <a:lnTo>
                    <a:pt x="4816592" y="0"/>
                  </a:lnTo>
                  <a:lnTo>
                    <a:pt x="4816592" y="331141"/>
                  </a:lnTo>
                  <a:lnTo>
                    <a:pt x="0" y="331141"/>
                  </a:lnTo>
                  <a:close/>
                </a:path>
              </a:pathLst>
            </a:custGeom>
            <a:solidFill>
              <a:srgbClr val="000000">
                <a:alpha val="60000"/>
              </a:srgbClr>
            </a:solidFill>
          </p:spPr>
          <p:txBody>
            <a:bodyPr/>
            <a:lstStyle/>
            <a:p/>
          </p:txBody>
        </p:sp>
        <p:sp>
          <p:nvSpPr>
            <p:cNvPr id="4" name="TextBox 4"/>
            <p:cNvSpPr txBox="1"/>
            <p:nvPr/>
          </p:nvSpPr>
          <p:spPr>
            <a:xfrm>
              <a:off x="0" y="-38100"/>
              <a:ext cx="4816593" cy="36924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0" y="1257300"/>
            <a:ext cx="10928533" cy="9029700"/>
          </a:xfrm>
          <a:custGeom>
            <a:rect l="l" t="t" r="r" b="b"/>
            <a:pathLst>
              <a:path w="10928533" h="9029700">
                <a:moveTo>
                  <a:pt x="0" y="0"/>
                </a:moveTo>
                <a:lnTo>
                  <a:pt x="10928533" y="0"/>
                </a:lnTo>
                <a:lnTo>
                  <a:pt x="10928533" y="9029700"/>
                </a:lnTo>
                <a:lnTo>
                  <a:pt x="0" y="90297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6" name="TextBox 6"/>
          <p:cNvSpPr txBox="1"/>
          <p:nvPr/>
        </p:nvSpPr>
        <p:spPr>
          <a:xfrm>
            <a:off x="135983" y="207644"/>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FFFFFF"/>
                </a:solidFill>
                <a:latin typeface="Canva Sans"/>
              </a:rPr>
              <a:t>Global Frozen Cocktails Market Revenue share for 2022</a:t>
            </a:r>
          </a:p>
        </p:txBody>
      </p:sp>
      <p:sp>
        <p:nvSpPr>
          <p:cNvPr id="7" name="TextBox 7"/>
          <p:cNvSpPr txBox="1"/>
          <p:nvPr/>
        </p:nvSpPr>
        <p:spPr>
          <a:xfrm>
            <a:off x="10928533" y="5172075"/>
            <a:ext cx="6863133" cy="1594485"/>
          </a:xfrm>
          <a:prstGeom prst="rect">
            <a:avLst/>
          </a:prstGeom>
        </p:spPr>
        <p:txBody>
          <a:bodyPr lIns="0" tIns="0" rIns="0" bIns="0" rtlCol="0" anchor="t">
            <a:spAutoFit/>
          </a:bodyPr>
          <a:lstStyle/>
          <a:p>
            <a:pPr algn="ctr">
              <a:lnSpc>
                <a:spcPts val="6269"/>
              </a:lnSpc>
            </a:pPr>
            <a:r>
              <a:rPr lang="en-US" sz="5499">
                <a:solidFill>
                  <a:srgbClr val="000000"/>
                </a:solidFill>
                <a:latin typeface="Montserrat Bold"/>
              </a:rPr>
              <a:t>North America</a:t>
            </a:r>
          </a:p>
          <a:p>
            <a:pPr algn="ctr">
              <a:lnSpc>
                <a:spcPts val="6269"/>
              </a:lnSpc>
            </a:pPr>
            <a:r>
              <a:rPr lang="en-US" sz="5499">
                <a:solidFill>
                  <a:srgbClr val="000000"/>
                </a:solidFill>
                <a:latin typeface="Montserrat Bold"/>
              </a:rPr>
              <a:t>35%</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5691688" y="2059688"/>
            <a:ext cx="8505826" cy="3135021"/>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4898002" y="2059688"/>
            <a:ext cx="9299512" cy="3135021"/>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381911"/>
            </a:solidFill>
          </p:spPr>
          <p:txBody>
            <a:bodyPr/>
            <a:lstStyle/>
            <a:p/>
          </p:txBody>
        </p:sp>
      </p:grpSp>
      <p:grpSp>
        <p:nvGrpSpPr>
          <p:cNvPr id="7" name="Group 7"/>
          <p:cNvGrpSpPr/>
          <p:nvPr/>
        </p:nvGrpSpPr>
        <p:grpSpPr>
          <a:xfrm>
            <a:off x="3429000" y="2544721"/>
            <a:ext cx="2663509" cy="2164955"/>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A63129">
                <a:alpha val="89804"/>
              </a:srgbClr>
            </a:solidFill>
          </p:spPr>
          <p:txBody>
            <a:bodyPr/>
            <a:lstStyle/>
            <a:p/>
          </p:txBody>
        </p:sp>
      </p:grpSp>
      <p:grpSp>
        <p:nvGrpSpPr>
          <p:cNvPr id="9" name="Group 9"/>
          <p:cNvGrpSpPr>
            <a:grpSpLocks noChangeAspect="1"/>
          </p:cNvGrpSpPr>
          <p:nvPr/>
        </p:nvGrpSpPr>
        <p:grpSpPr>
          <a:xfrm rot="5400000">
            <a:off x="5966393" y="3313887"/>
            <a:ext cx="723585" cy="626624"/>
            <a:chExt cx="6350000" cy="5499100"/>
          </a:xfrm>
        </p:grpSpPr>
        <p:sp>
          <p:nvSpPr>
            <p:cNvPr id="10" name="Freeform 10"/>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A63129">
                <a:alpha val="89804"/>
              </a:srgbClr>
            </a:solidFill>
          </p:spPr>
          <p:txBody>
            <a:bodyPr/>
            <a:lstStyle/>
            <a:p/>
          </p:txBody>
        </p:sp>
      </p:grpSp>
      <p:grpSp>
        <p:nvGrpSpPr>
          <p:cNvPr id="11" name="Group 11"/>
          <p:cNvGrpSpPr/>
          <p:nvPr/>
        </p:nvGrpSpPr>
        <p:grpSpPr>
          <a:xfrm>
            <a:off x="5691688" y="5417567"/>
            <a:ext cx="8505826" cy="3135021"/>
            <a:chExt cx="6848186" cy="2524059"/>
          </a:xfrm>
        </p:grpSpPr>
        <p:sp>
          <p:nvSpPr>
            <p:cNvPr id="12" name="Freeform 12"/>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13" name="Group 13"/>
          <p:cNvGrpSpPr/>
          <p:nvPr/>
        </p:nvGrpSpPr>
        <p:grpSpPr>
          <a:xfrm>
            <a:off x="4898002" y="5417567"/>
            <a:ext cx="9299512" cy="3135021"/>
            <a:chExt cx="7487197" cy="2524059"/>
          </a:xfrm>
        </p:grpSpPr>
        <p:sp>
          <p:nvSpPr>
            <p:cNvPr id="14" name="Freeform 14"/>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A63129">
                <a:alpha val="89804"/>
              </a:srgbClr>
            </a:solidFill>
          </p:spPr>
          <p:txBody>
            <a:bodyPr/>
            <a:lstStyle/>
            <a:p/>
          </p:txBody>
        </p:sp>
      </p:grpSp>
      <p:grpSp>
        <p:nvGrpSpPr>
          <p:cNvPr id="15" name="Group 15"/>
          <p:cNvGrpSpPr/>
          <p:nvPr/>
        </p:nvGrpSpPr>
        <p:grpSpPr>
          <a:xfrm>
            <a:off x="3429000" y="5902600"/>
            <a:ext cx="2663509" cy="2164955"/>
            <a:chExt cx="2144437" cy="1743043"/>
          </a:xfrm>
        </p:grpSpPr>
        <p:sp>
          <p:nvSpPr>
            <p:cNvPr id="16" name="Freeform 16"/>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81911">
                <a:alpha val="89804"/>
              </a:srgbClr>
            </a:solidFill>
          </p:spPr>
          <p:txBody>
            <a:bodyPr/>
            <a:lstStyle/>
            <a:p/>
          </p:txBody>
        </p:sp>
      </p:grpSp>
      <p:grpSp>
        <p:nvGrpSpPr>
          <p:cNvPr id="17" name="Group 17"/>
          <p:cNvGrpSpPr>
            <a:grpSpLocks noChangeAspect="1"/>
          </p:cNvGrpSpPr>
          <p:nvPr/>
        </p:nvGrpSpPr>
        <p:grpSpPr>
          <a:xfrm rot="5400000">
            <a:off x="5966393" y="6671766"/>
            <a:ext cx="723585" cy="626624"/>
            <a:chExt cx="6350000" cy="5499100"/>
          </a:xfrm>
        </p:grpSpPr>
        <p:sp>
          <p:nvSpPr>
            <p:cNvPr id="18" name="Freeform 18"/>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81911">
                <a:alpha val="89804"/>
              </a:srgbClr>
            </a:solidFill>
          </p:spPr>
          <p:txBody>
            <a:bodyPr/>
            <a:lstStyle/>
            <a:p/>
          </p:txBody>
        </p:sp>
      </p:grpSp>
      <p:sp>
        <p:nvSpPr>
          <p:cNvPr id="19" name="TextBox 19"/>
          <p:cNvSpPr txBox="1"/>
          <p:nvPr/>
        </p:nvSpPr>
        <p:spPr>
          <a:xfrm>
            <a:off x="3625857" y="3214588"/>
            <a:ext cx="2389016" cy="563541"/>
          </a:xfrm>
          <a:prstGeom prst="rect">
            <a:avLst/>
          </a:prstGeom>
        </p:spPr>
        <p:txBody>
          <a:bodyPr lIns="0" tIns="0" rIns="0" bIns="0" rtlCol="0" anchor="t">
            <a:spAutoFit/>
          </a:bodyPr>
          <a:lstStyle/>
          <a:p>
            <a:pPr algn="ctr">
              <a:lnSpc>
                <a:spcPts val="4640"/>
              </a:lnSpc>
              <a:spcBef>
                <a:spcPct val="0"/>
              </a:spcBef>
            </a:pPr>
            <a:r>
              <a:rPr lang="en-US" sz="3314" spc="106">
                <a:solidFill>
                  <a:srgbClr val="FFFFFF"/>
                </a:solidFill>
                <a:latin typeface="Garet Bold"/>
              </a:rPr>
              <a:t>Drivers</a:t>
            </a:r>
          </a:p>
        </p:txBody>
      </p:sp>
      <p:sp>
        <p:nvSpPr>
          <p:cNvPr id="20" name="TextBox 20"/>
          <p:cNvSpPr txBox="1"/>
          <p:nvPr/>
        </p:nvSpPr>
        <p:spPr>
          <a:xfrm>
            <a:off x="6810660" y="2648640"/>
            <a:ext cx="7199330" cy="1809737"/>
          </a:xfrm>
          <a:prstGeom prst="rect">
            <a:avLst/>
          </a:prstGeom>
        </p:spPr>
        <p:txBody>
          <a:bodyPr lIns="0" tIns="0" rIns="0" bIns="0" rtlCol="0" anchor="t">
            <a:spAutoFit/>
          </a:bodyPr>
          <a:lstStyle/>
          <a:p>
            <a:pPr>
              <a:lnSpc>
                <a:spcPts val="4724"/>
              </a:lnSpc>
            </a:pPr>
            <a:r>
              <a:rPr lang="en-US" sz="4499" spc="143">
                <a:solidFill>
                  <a:srgbClr val="FFFFFF">
                    <a:alpha val="89804"/>
                  </a:srgbClr>
                </a:solidFill>
                <a:latin typeface="Barlow"/>
              </a:rPr>
              <a:t>Various Strategies by Key Players to Provide Viable Market Output</a:t>
            </a:r>
          </a:p>
        </p:txBody>
      </p:sp>
      <p:sp>
        <p:nvSpPr>
          <p:cNvPr id="21" name="TextBox 21"/>
          <p:cNvSpPr txBox="1"/>
          <p:nvPr/>
        </p:nvSpPr>
        <p:spPr>
          <a:xfrm>
            <a:off x="3546838" y="6669970"/>
            <a:ext cx="2702328" cy="563541"/>
          </a:xfrm>
          <a:prstGeom prst="rect">
            <a:avLst/>
          </a:prstGeom>
        </p:spPr>
        <p:txBody>
          <a:bodyPr lIns="0" tIns="0" rIns="0" bIns="0" rtlCol="0" anchor="t">
            <a:spAutoFit/>
          </a:bodyPr>
          <a:lstStyle/>
          <a:p>
            <a:pPr algn="ctr">
              <a:lnSpc>
                <a:spcPts val="4640"/>
              </a:lnSpc>
              <a:spcBef>
                <a:spcPct val="0"/>
              </a:spcBef>
            </a:pPr>
            <a:r>
              <a:rPr lang="en-US" sz="3314" spc="106">
                <a:solidFill>
                  <a:srgbClr val="FFFFFF"/>
                </a:solidFill>
                <a:latin typeface="Garet Bold"/>
              </a:rPr>
              <a:t>Restraints</a:t>
            </a:r>
          </a:p>
        </p:txBody>
      </p:sp>
      <p:sp>
        <p:nvSpPr>
          <p:cNvPr id="22" name="TextBox 22"/>
          <p:cNvSpPr txBox="1"/>
          <p:nvPr/>
        </p:nvSpPr>
        <p:spPr>
          <a:xfrm>
            <a:off x="6641497" y="6104022"/>
            <a:ext cx="7199330" cy="1809737"/>
          </a:xfrm>
          <a:prstGeom prst="rect">
            <a:avLst/>
          </a:prstGeom>
        </p:spPr>
        <p:txBody>
          <a:bodyPr lIns="0" tIns="0" rIns="0" bIns="0" rtlCol="0" anchor="t">
            <a:spAutoFit/>
          </a:bodyPr>
          <a:lstStyle/>
          <a:p>
            <a:pPr>
              <a:lnSpc>
                <a:spcPts val="4724"/>
              </a:lnSpc>
            </a:pPr>
            <a:r>
              <a:rPr lang="en-US" sz="4499" spc="143">
                <a:solidFill>
                  <a:srgbClr val="FFFFFF">
                    <a:alpha val="89804"/>
                  </a:srgbClr>
                </a:solidFill>
                <a:latin typeface="Barlow"/>
              </a:rPr>
              <a:t>Limitations of Cocktail Consumption to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666" b="0"/>
            </a:stretch>
          </a:blipFill>
        </p:spPr>
        <p:txBody>
          <a:bodyPr/>
          <a:lstStyle/>
          <a:p/>
        </p:txBody>
      </p:sp>
      <p:sp>
        <p:nvSpPr>
          <p:cNvPr id="3" name="TextBox 3"/>
          <p:cNvSpPr txBox="1"/>
          <p:nvPr/>
        </p:nvSpPr>
        <p:spPr>
          <a:xfrm>
            <a:off x="4324404" y="489822"/>
            <a:ext cx="10121399" cy="832485"/>
          </a:xfrm>
          <a:prstGeom prst="rect">
            <a:avLst/>
          </a:prstGeom>
        </p:spPr>
        <p:txBody>
          <a:bodyPr lIns="0" tIns="0" rIns="0" bIns="0" rtlCol="0" anchor="t">
            <a:spAutoFit/>
          </a:bodyPr>
          <a:lstStyle/>
          <a:p>
            <a:pPr algn="ctr">
              <a:lnSpc>
                <a:spcPts val="6420"/>
              </a:lnSpc>
            </a:pPr>
            <a:r>
              <a:rPr lang="en-US" sz="6000">
                <a:solidFill>
                  <a:srgbClr val="000000"/>
                </a:solidFill>
                <a:latin typeface="Canva Sans"/>
              </a:rPr>
              <a:t>AUTHOR'S PERSPECTIVE</a:t>
            </a:r>
          </a:p>
        </p:txBody>
      </p:sp>
      <p:sp>
        <p:nvSpPr>
          <p:cNvPr id="4" name="TextBox 4"/>
          <p:cNvSpPr txBox="1"/>
          <p:nvPr/>
        </p:nvSpPr>
        <p:spPr>
          <a:xfrm>
            <a:off x="0" y="2162769"/>
            <a:ext cx="10947752" cy="7910829"/>
          </a:xfrm>
          <a:prstGeom prst="rect">
            <a:avLst/>
          </a:prstGeom>
        </p:spPr>
        <p:txBody>
          <a:bodyPr lIns="0" tIns="0" rIns="0" bIns="0" rtlCol="0" anchor="t">
            <a:spAutoFit/>
          </a:bodyPr>
          <a:lstStyle/>
          <a:p>
            <a:pPr marL="604524" lvl="1" indent="-302262" algn="just">
              <a:lnSpc>
                <a:spcPts val="3920"/>
              </a:lnSpc>
              <a:buFont typeface="Arial"/>
              <a:buChar char="•"/>
            </a:pPr>
            <a:r>
              <a:rPr lang="en-US" sz="2800">
                <a:solidFill>
                  <a:srgbClr val="000000"/>
                </a:solidFill>
                <a:latin typeface="Canva Sans"/>
              </a:rPr>
              <a:t>The Global Frozen Cocktails Market is witnessing significant growth in the near future</a:t>
            </a:r>
          </a:p>
          <a:p>
            <a:pPr marL="604524" lvl="1" indent="-302262" algn="just">
              <a:lnSpc>
                <a:spcPts val="3920"/>
              </a:lnSpc>
              <a:buFont typeface="Arial"/>
              <a:buChar char="•"/>
            </a:pPr>
            <a:r>
              <a:rPr lang="en-US" sz="2800">
                <a:solidFill>
                  <a:srgbClr val="000000"/>
                </a:solidFill>
                <a:latin typeface="Canva Sans"/>
              </a:rPr>
              <a:t>Frozen cocktails, like daiquiris and piña coladas, offer a tropical escape with their slushy consistency and fruity flavors.</a:t>
            </a:r>
          </a:p>
          <a:p>
            <a:pPr marL="604524" lvl="1" indent="-302262" algn="just">
              <a:lnSpc>
                <a:spcPts val="3920"/>
              </a:lnSpc>
              <a:buFont typeface="Arial"/>
              <a:buChar char="•"/>
            </a:pPr>
            <a:r>
              <a:rPr lang="en-US" sz="2800">
                <a:solidFill>
                  <a:srgbClr val="000000"/>
                </a:solidFill>
                <a:latin typeface="Canva Sans"/>
              </a:rPr>
              <a:t> In contrast, frozen cocktails ignite a playful spirit, blending vibrant fruit flavors with crushed ice to create a slushy delight synonymous with fun and relaxation.</a:t>
            </a:r>
          </a:p>
          <a:p>
            <a:pPr marL="604524" lvl="1" indent="-302262" algn="just">
              <a:lnSpc>
                <a:spcPts val="3920"/>
              </a:lnSpc>
              <a:buFont typeface="Arial"/>
              <a:buChar char="•"/>
            </a:pPr>
            <a:r>
              <a:rPr lang="en-US" sz="2800">
                <a:solidFill>
                  <a:srgbClr val="000000"/>
                </a:solidFill>
                <a:latin typeface="Canva Sans"/>
              </a:rPr>
              <a:t>To promote safety, offline retailers can provide educational materials on responsible drinking, encourage designated drivers, and even collaborate with ride-sharing services to ensure customers have safe transportation options.</a:t>
            </a:r>
          </a:p>
          <a:p>
            <a:pPr marL="604524" lvl="1" indent="-302262" algn="just">
              <a:lnSpc>
                <a:spcPts val="3920"/>
              </a:lnSpc>
              <a:buFont typeface="Arial"/>
              <a:buChar char="•"/>
            </a:pPr>
            <a:r>
              <a:rPr lang="en-US" sz="2800">
                <a:solidFill>
                  <a:srgbClr val="000000"/>
                </a:solidFill>
                <a:latin typeface="Canva Sans"/>
              </a:rPr>
              <a:t>In 2023, the Cosmopolitan segment accounted for noticeable share of global Frozen Cocktails Market and is projected to experience significant growth in the near future.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sp>
        <p:nvSpPr>
          <p:cNvPr id="3" name="Freeform 3"/>
          <p:cNvSpPr/>
          <p:nvPr/>
        </p:nvSpPr>
        <p:spPr>
          <a:xfrm>
            <a:off x="260350" y="2591710"/>
            <a:ext cx="6731306" cy="1370867"/>
          </a:xfrm>
          <a:custGeom>
            <a:rect l="l" t="t" r="r" b="b"/>
            <a:pathLst>
              <a:path w="6731306" h="1370867">
                <a:moveTo>
                  <a:pt x="0" y="0"/>
                </a:moveTo>
                <a:lnTo>
                  <a:pt x="6731306" y="0"/>
                </a:lnTo>
                <a:lnTo>
                  <a:pt x="6731306" y="1370867"/>
                </a:lnTo>
                <a:lnTo>
                  <a:pt x="0" y="1370867"/>
                </a:lnTo>
                <a:lnTo>
                  <a:pt x="0" y="0"/>
                </a:lnTo>
                <a:close/>
              </a:path>
            </a:pathLst>
          </a:custGeom>
          <a:blipFill>
            <a:blip r:embed="rId3"/>
            <a:stretch>
              <a:fillRect l="-261" t="-33333" r="-261" b="-34615"/>
            </a:stretch>
          </a:blipFill>
        </p:spPr>
        <p:txBody>
          <a:bodyPr/>
          <a:lstStyle/>
          <a:p/>
        </p:txBody>
      </p:sp>
      <p:sp>
        <p:nvSpPr>
          <p:cNvPr id="4" name="Freeform 4"/>
          <p:cNvSpPr/>
          <p:nvPr/>
        </p:nvSpPr>
        <p:spPr>
          <a:xfrm>
            <a:off x="7553861" y="2210942"/>
            <a:ext cx="4447380" cy="2561030"/>
          </a:xfrm>
          <a:custGeom>
            <a:rect l="l" t="t" r="r" b="b"/>
            <a:pathLst>
              <a:path w="4447380" h="2561030">
                <a:moveTo>
                  <a:pt x="0" y="0"/>
                </a:moveTo>
                <a:lnTo>
                  <a:pt x="4447380" y="0"/>
                </a:lnTo>
                <a:lnTo>
                  <a:pt x="4447380" y="2561030"/>
                </a:lnTo>
                <a:lnTo>
                  <a:pt x="0" y="2561030"/>
                </a:lnTo>
                <a:lnTo>
                  <a:pt x="0" y="0"/>
                </a:lnTo>
                <a:close/>
              </a:path>
            </a:pathLst>
          </a:custGeom>
          <a:blipFill>
            <a:blip r:embed="rId4"/>
            <a:stretch>
              <a:fillRect l="-15789" t="-6989" r="-14860" b="-44086"/>
            </a:stretch>
          </a:blipFill>
        </p:spPr>
        <p:txBody>
          <a:bodyPr/>
          <a:lstStyle/>
          <a:p/>
        </p:txBody>
      </p:sp>
      <p:sp>
        <p:nvSpPr>
          <p:cNvPr id="5" name="Freeform 5"/>
          <p:cNvSpPr/>
          <p:nvPr/>
        </p:nvSpPr>
        <p:spPr>
          <a:xfrm>
            <a:off x="487015" y="4603019"/>
            <a:ext cx="3138988" cy="2381446"/>
          </a:xfrm>
          <a:custGeom>
            <a:rect l="l" t="t" r="r" b="b"/>
            <a:pathLst>
              <a:path w="3138988" h="2381446">
                <a:moveTo>
                  <a:pt x="0" y="0"/>
                </a:moveTo>
                <a:lnTo>
                  <a:pt x="3138988" y="0"/>
                </a:lnTo>
                <a:lnTo>
                  <a:pt x="3138988" y="2381445"/>
                </a:lnTo>
                <a:lnTo>
                  <a:pt x="0" y="2381445"/>
                </a:lnTo>
                <a:lnTo>
                  <a:pt x="0" y="0"/>
                </a:lnTo>
                <a:close/>
              </a:path>
            </a:pathLst>
          </a:custGeom>
          <a:blipFill>
            <a:blip r:embed="rId5"/>
            <a:stretch>
              <a:fillRect/>
            </a:stretch>
          </a:blipFill>
        </p:spPr>
        <p:txBody>
          <a:bodyPr/>
          <a:lstStyle/>
          <a:p/>
        </p:txBody>
      </p:sp>
      <p:sp>
        <p:nvSpPr>
          <p:cNvPr id="6" name="Freeform 6"/>
          <p:cNvSpPr/>
          <p:nvPr/>
        </p:nvSpPr>
        <p:spPr>
          <a:xfrm>
            <a:off x="4420242" y="4603019"/>
            <a:ext cx="2381446" cy="2381446"/>
          </a:xfrm>
          <a:custGeom>
            <a:rect l="l" t="t" r="r" b="b"/>
            <a:pathLst>
              <a:path w="2381446" h="2381446">
                <a:moveTo>
                  <a:pt x="0" y="0"/>
                </a:moveTo>
                <a:lnTo>
                  <a:pt x="2381445" y="0"/>
                </a:lnTo>
                <a:lnTo>
                  <a:pt x="2381445" y="2381445"/>
                </a:lnTo>
                <a:lnTo>
                  <a:pt x="0" y="2381445"/>
                </a:lnTo>
                <a:lnTo>
                  <a:pt x="0" y="0"/>
                </a:lnTo>
                <a:close/>
              </a:path>
            </a:pathLst>
          </a:custGeom>
          <a:blipFill>
            <a:blip r:embed="rId6"/>
            <a:stretch>
              <a:fillRect/>
            </a:stretch>
          </a:blipFill>
        </p:spPr>
        <p:txBody>
          <a:bodyPr/>
          <a:lstStyle/>
          <a:p/>
        </p:txBody>
      </p:sp>
      <p:sp>
        <p:nvSpPr>
          <p:cNvPr id="7" name="Freeform 7"/>
          <p:cNvSpPr/>
          <p:nvPr/>
        </p:nvSpPr>
        <p:spPr>
          <a:xfrm>
            <a:off x="487015" y="7157439"/>
            <a:ext cx="1867183" cy="2830259"/>
          </a:xfrm>
          <a:custGeom>
            <a:rect l="l" t="t" r="r" b="b"/>
            <a:pathLst>
              <a:path w="1867183" h="2830259">
                <a:moveTo>
                  <a:pt x="0" y="0"/>
                </a:moveTo>
                <a:lnTo>
                  <a:pt x="1867183" y="0"/>
                </a:lnTo>
                <a:lnTo>
                  <a:pt x="1867183" y="2830258"/>
                </a:lnTo>
                <a:lnTo>
                  <a:pt x="0" y="2830258"/>
                </a:lnTo>
                <a:lnTo>
                  <a:pt x="0" y="0"/>
                </a:lnTo>
                <a:close/>
              </a:path>
            </a:pathLst>
          </a:custGeom>
          <a:blipFill>
            <a:blip r:embed="rId7"/>
            <a:stretch>
              <a:fillRect b="-8293"/>
            </a:stretch>
          </a:blipFill>
        </p:spPr>
        <p:txBody>
          <a:bodyPr/>
          <a:lstStyle/>
          <a:p/>
        </p:txBody>
      </p:sp>
      <p:sp>
        <p:nvSpPr>
          <p:cNvPr id="8" name="Freeform 8"/>
          <p:cNvSpPr/>
          <p:nvPr/>
        </p:nvSpPr>
        <p:spPr>
          <a:xfrm>
            <a:off x="7553861" y="5283456"/>
            <a:ext cx="5638700" cy="1701008"/>
          </a:xfrm>
          <a:custGeom>
            <a:rect l="l" t="t" r="r" b="b"/>
            <a:pathLst>
              <a:path w="5638700" h="1701007">
                <a:moveTo>
                  <a:pt x="0" y="0"/>
                </a:moveTo>
                <a:lnTo>
                  <a:pt x="5638701" y="0"/>
                </a:lnTo>
                <a:lnTo>
                  <a:pt x="5638701" y="1701008"/>
                </a:lnTo>
                <a:lnTo>
                  <a:pt x="0" y="1701008"/>
                </a:lnTo>
                <a:lnTo>
                  <a:pt x="0" y="0"/>
                </a:lnTo>
                <a:close/>
              </a:path>
            </a:pathLst>
          </a:custGeom>
          <a:blipFill>
            <a:blip r:embed="rId8"/>
            <a:stretch>
              <a:fillRect/>
            </a:stretch>
          </a:blipFill>
        </p:spPr>
        <p:txBody>
          <a:bodyPr/>
          <a:lstStyle/>
          <a:p/>
        </p:txBody>
      </p:sp>
      <p:sp>
        <p:nvSpPr>
          <p:cNvPr id="9" name="Freeform 9"/>
          <p:cNvSpPr/>
          <p:nvPr/>
        </p:nvSpPr>
        <p:spPr>
          <a:xfrm>
            <a:off x="2667434" y="7451787"/>
            <a:ext cx="3347761" cy="2323951"/>
          </a:xfrm>
          <a:custGeom>
            <a:rect l="l" t="t" r="r" b="b"/>
            <a:pathLst>
              <a:path w="3347761" h="2323951">
                <a:moveTo>
                  <a:pt x="0" y="0"/>
                </a:moveTo>
                <a:lnTo>
                  <a:pt x="3347761" y="0"/>
                </a:lnTo>
                <a:lnTo>
                  <a:pt x="3347761" y="2323951"/>
                </a:lnTo>
                <a:lnTo>
                  <a:pt x="0" y="2323951"/>
                </a:lnTo>
                <a:lnTo>
                  <a:pt x="0" y="0"/>
                </a:lnTo>
                <a:close/>
              </a:path>
            </a:pathLst>
          </a:custGeom>
          <a:blipFill>
            <a:blip r:embed="rId9"/>
            <a:stretch>
              <a:fillRect l="-5099" t="-14995" r="-5168" b="-14995"/>
            </a:stretch>
          </a:blipFill>
        </p:spPr>
        <p:txBody>
          <a:bodyPr/>
          <a:lstStyle/>
          <a:p/>
        </p:txBody>
      </p:sp>
      <p:sp>
        <p:nvSpPr>
          <p:cNvPr id="10" name="Freeform 10"/>
          <p:cNvSpPr/>
          <p:nvPr/>
        </p:nvSpPr>
        <p:spPr>
          <a:xfrm>
            <a:off x="11527711" y="7239828"/>
            <a:ext cx="2071471" cy="2747870"/>
          </a:xfrm>
          <a:custGeom>
            <a:rect l="l" t="t" r="r" b="b"/>
            <a:pathLst>
              <a:path w="2071470" h="2747870">
                <a:moveTo>
                  <a:pt x="0" y="0"/>
                </a:moveTo>
                <a:lnTo>
                  <a:pt x="2071471" y="0"/>
                </a:lnTo>
                <a:lnTo>
                  <a:pt x="2071471" y="2747869"/>
                </a:lnTo>
                <a:lnTo>
                  <a:pt x="0" y="2747869"/>
                </a:lnTo>
                <a:lnTo>
                  <a:pt x="0" y="0"/>
                </a:lnTo>
                <a:close/>
              </a:path>
            </a:pathLst>
          </a:custGeom>
          <a:blipFill>
            <a:blip r:embed="rId10"/>
            <a:stretch>
              <a:fillRect l="-14285" r="-18367"/>
            </a:stretch>
          </a:blipFill>
        </p:spPr>
        <p:txBody>
          <a:bodyPr/>
          <a:lstStyle/>
          <a:p/>
        </p:txBody>
      </p:sp>
      <p:sp>
        <p:nvSpPr>
          <p:cNvPr id="11" name="Freeform 11"/>
          <p:cNvSpPr/>
          <p:nvPr/>
        </p:nvSpPr>
        <p:spPr>
          <a:xfrm>
            <a:off x="6288967" y="7917914"/>
            <a:ext cx="4964972" cy="1551554"/>
          </a:xfrm>
          <a:custGeom>
            <a:rect l="l" t="t" r="r" b="b"/>
            <a:pathLst>
              <a:path w="4964972" h="1551554">
                <a:moveTo>
                  <a:pt x="0" y="0"/>
                </a:moveTo>
                <a:lnTo>
                  <a:pt x="4964972" y="0"/>
                </a:lnTo>
                <a:lnTo>
                  <a:pt x="4964972" y="1551554"/>
                </a:lnTo>
                <a:lnTo>
                  <a:pt x="0" y="1551554"/>
                </a:lnTo>
                <a:lnTo>
                  <a:pt x="0" y="0"/>
                </a:lnTo>
                <a:close/>
              </a:path>
            </a:pathLst>
          </a:custGeom>
          <a:blipFill>
            <a:blip r:embed="rId11"/>
            <a:stretch>
              <a:fillRect/>
            </a:stretch>
          </a:blipFill>
        </p:spPr>
        <p:txBody>
          <a:bodyPr/>
          <a:lstStyle/>
          <a:p/>
        </p:txBody>
      </p:sp>
      <p:sp>
        <p:nvSpPr>
          <p:cNvPr id="12" name="TextBox 12"/>
          <p:cNvSpPr txBox="1"/>
          <p:nvPr/>
        </p:nvSpPr>
        <p:spPr>
          <a:xfrm>
            <a:off x="5238599" y="700088"/>
            <a:ext cx="7810802"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384587" y="7948191"/>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tinyurl.com/ed7xpy2r"/>
              </a:rPr>
              <a:t>http://tinyurl.com/ed7xpy2r</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58</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Frozen Cocktails Market Report 2023</dc:title>
  <cp:lastModifiedBy>decipher market</cp:lastModifiedBy>
  <cp:revision>2</cp:revision>
  <dcterms:created xsi:type="dcterms:W3CDTF">2006-08-16T00:00:00Z</dcterms:created>
  <dcterms:modified xsi:type="dcterms:W3CDTF">2024-02-21T10:45:41Z</dcterms:modified>
</cp:coreProperties>
</file>