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46628" y="9806057"/>
            <a:ext cx="648970" cy="200025"/>
          </a:xfrm>
          <a:custGeom>
            <a:avLst/>
            <a:gdLst/>
            <a:ahLst/>
            <a:cxnLst/>
            <a:rect l="l" t="t" r="r" b="b"/>
            <a:pathLst>
              <a:path w="648970" h="200025">
                <a:moveTo>
                  <a:pt x="442815" y="199918"/>
                </a:moveTo>
                <a:lnTo>
                  <a:pt x="402801" y="194218"/>
                </a:lnTo>
                <a:lnTo>
                  <a:pt x="359815" y="172883"/>
                </a:lnTo>
                <a:lnTo>
                  <a:pt x="321127" y="147216"/>
                </a:lnTo>
                <a:lnTo>
                  <a:pt x="289090" y="131001"/>
                </a:lnTo>
                <a:lnTo>
                  <a:pt x="253297" y="121228"/>
                </a:lnTo>
                <a:lnTo>
                  <a:pt x="203343" y="114885"/>
                </a:lnTo>
                <a:lnTo>
                  <a:pt x="159177" y="110823"/>
                </a:lnTo>
                <a:lnTo>
                  <a:pt x="120292" y="109617"/>
                </a:lnTo>
                <a:lnTo>
                  <a:pt x="81589" y="113965"/>
                </a:lnTo>
                <a:lnTo>
                  <a:pt x="37970" y="126568"/>
                </a:lnTo>
                <a:lnTo>
                  <a:pt x="49288" y="99042"/>
                </a:lnTo>
                <a:lnTo>
                  <a:pt x="45272" y="73367"/>
                </a:lnTo>
                <a:lnTo>
                  <a:pt x="28112" y="53535"/>
                </a:lnTo>
                <a:lnTo>
                  <a:pt x="0" y="43533"/>
                </a:lnTo>
                <a:lnTo>
                  <a:pt x="7621" y="15588"/>
                </a:lnTo>
                <a:lnTo>
                  <a:pt x="33224" y="6276"/>
                </a:lnTo>
                <a:lnTo>
                  <a:pt x="64329" y="4709"/>
                </a:lnTo>
                <a:lnTo>
                  <a:pt x="88458" y="0"/>
                </a:lnTo>
                <a:lnTo>
                  <a:pt x="107235" y="139"/>
                </a:lnTo>
                <a:lnTo>
                  <a:pt x="111464" y="3327"/>
                </a:lnTo>
                <a:lnTo>
                  <a:pt x="147252" y="6417"/>
                </a:lnTo>
                <a:lnTo>
                  <a:pt x="166346" y="11405"/>
                </a:lnTo>
                <a:lnTo>
                  <a:pt x="180692" y="20402"/>
                </a:lnTo>
                <a:lnTo>
                  <a:pt x="206462" y="43090"/>
                </a:lnTo>
                <a:lnTo>
                  <a:pt x="220729" y="52713"/>
                </a:lnTo>
                <a:lnTo>
                  <a:pt x="255859" y="66528"/>
                </a:lnTo>
                <a:lnTo>
                  <a:pt x="286152" y="69664"/>
                </a:lnTo>
                <a:lnTo>
                  <a:pt x="316314" y="65994"/>
                </a:lnTo>
                <a:lnTo>
                  <a:pt x="351053" y="59389"/>
                </a:lnTo>
                <a:lnTo>
                  <a:pt x="390175" y="56799"/>
                </a:lnTo>
                <a:lnTo>
                  <a:pt x="423586" y="63492"/>
                </a:lnTo>
                <a:lnTo>
                  <a:pt x="457101" y="77696"/>
                </a:lnTo>
                <a:lnTo>
                  <a:pt x="496537" y="97638"/>
                </a:lnTo>
                <a:lnTo>
                  <a:pt x="530204" y="109573"/>
                </a:lnTo>
                <a:lnTo>
                  <a:pt x="573208" y="121561"/>
                </a:lnTo>
                <a:lnTo>
                  <a:pt x="613343" y="135426"/>
                </a:lnTo>
                <a:lnTo>
                  <a:pt x="638404" y="152994"/>
                </a:lnTo>
                <a:lnTo>
                  <a:pt x="648448" y="183451"/>
                </a:lnTo>
                <a:lnTo>
                  <a:pt x="630491" y="195728"/>
                </a:lnTo>
                <a:lnTo>
                  <a:pt x="596525" y="196616"/>
                </a:lnTo>
                <a:lnTo>
                  <a:pt x="558540" y="192904"/>
                </a:lnTo>
                <a:lnTo>
                  <a:pt x="528526" y="191382"/>
                </a:lnTo>
                <a:lnTo>
                  <a:pt x="483506" y="196726"/>
                </a:lnTo>
                <a:lnTo>
                  <a:pt x="442815" y="199918"/>
                </a:lnTo>
                <a:close/>
              </a:path>
            </a:pathLst>
          </a:custGeom>
          <a:solidFill>
            <a:srgbClr val="69772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4" y="1406919"/>
            <a:ext cx="12494276" cy="864810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8317" y="244536"/>
            <a:ext cx="1672336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197" y="2263078"/>
            <a:ext cx="2562224" cy="17144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06154" y="1756379"/>
            <a:ext cx="2105024" cy="257174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3003" y="1636989"/>
            <a:ext cx="2695574" cy="23431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540" y="4391923"/>
            <a:ext cx="4638659" cy="13715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70250" y="3980779"/>
            <a:ext cx="2695574" cy="20192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0540" y="6155816"/>
            <a:ext cx="4324349" cy="157160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93443" y="5841141"/>
            <a:ext cx="2895599" cy="241933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93737" y="5913271"/>
            <a:ext cx="4238639" cy="188594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4197" y="8051169"/>
            <a:ext cx="4391040" cy="19049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815279" y="7800258"/>
            <a:ext cx="3495659" cy="24002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706" y="90122"/>
            <a:ext cx="17002587" cy="2248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5707" y="2490459"/>
            <a:ext cx="8906510" cy="6769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hyperlink" Target="http://tinyurl.com/8ez7bpr4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5916" y="3057588"/>
            <a:ext cx="437642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409">
                <a:latin typeface="Arial Black"/>
                <a:cs typeface="Arial Black"/>
              </a:rPr>
              <a:t>GLOBAL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25916" y="4019613"/>
            <a:ext cx="9027160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590"/>
              </a:lnSpc>
              <a:spcBef>
                <a:spcPts val="100"/>
              </a:spcBef>
            </a:pPr>
            <a:r>
              <a:rPr dirty="0" sz="8000" spc="-509">
                <a:latin typeface="Arial Black"/>
                <a:cs typeface="Arial Black"/>
              </a:rPr>
              <a:t>FRESH</a:t>
            </a:r>
            <a:r>
              <a:rPr dirty="0" sz="8000" spc="-95">
                <a:latin typeface="Arial Black"/>
                <a:cs typeface="Arial Black"/>
              </a:rPr>
              <a:t> </a:t>
            </a:r>
            <a:r>
              <a:rPr dirty="0" sz="8000" spc="-325">
                <a:latin typeface="Arial Black"/>
                <a:cs typeface="Arial Black"/>
              </a:rPr>
              <a:t>RADISH</a:t>
            </a:r>
            <a:endParaRPr sz="8000">
              <a:latin typeface="Arial Black"/>
              <a:cs typeface="Arial Black"/>
            </a:endParaRPr>
          </a:p>
          <a:p>
            <a:pPr marL="12700" marR="5080">
              <a:lnSpc>
                <a:spcPct val="78900"/>
              </a:lnSpc>
              <a:spcBef>
                <a:spcPts val="1010"/>
              </a:spcBef>
            </a:pPr>
            <a:r>
              <a:rPr dirty="0" sz="8000" spc="-590">
                <a:latin typeface="Arial Black"/>
                <a:cs typeface="Arial Black"/>
              </a:rPr>
              <a:t>MARKET</a:t>
            </a:r>
            <a:r>
              <a:rPr dirty="0" sz="8000" spc="-105">
                <a:latin typeface="Arial Black"/>
                <a:cs typeface="Arial Black"/>
              </a:rPr>
              <a:t> </a:t>
            </a:r>
            <a:r>
              <a:rPr dirty="0" sz="8000" spc="-545">
                <a:latin typeface="Arial Black"/>
                <a:cs typeface="Arial Black"/>
              </a:rPr>
              <a:t>REPORT </a:t>
            </a:r>
            <a:r>
              <a:rPr dirty="0" sz="8000" spc="-20">
                <a:latin typeface="Arial Black"/>
                <a:cs typeface="Arial Black"/>
              </a:rPr>
              <a:t>2024</a:t>
            </a:r>
            <a:endParaRPr sz="80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4291" y="9437723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3B251D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6544" rIns="0" bIns="0" rtlCol="0" vert="horz">
            <a:spAutoFit/>
          </a:bodyPr>
          <a:lstStyle/>
          <a:p>
            <a:pPr marL="9283065">
              <a:lnSpc>
                <a:spcPct val="100000"/>
              </a:lnSpc>
              <a:spcBef>
                <a:spcPts val="100"/>
              </a:spcBef>
            </a:pPr>
            <a:r>
              <a:rPr dirty="0" sz="6500" spc="-18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699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85"/>
              </a:spcBef>
            </a:pPr>
            <a:r>
              <a:rPr dirty="0"/>
              <a:t>A</a:t>
            </a:r>
            <a:r>
              <a:rPr dirty="0" spc="645"/>
              <a:t> </a:t>
            </a:r>
            <a:r>
              <a:rPr dirty="0" spc="260"/>
              <a:t>freshly</a:t>
            </a:r>
            <a:r>
              <a:rPr dirty="0" spc="650"/>
              <a:t> </a:t>
            </a:r>
            <a:r>
              <a:rPr dirty="0" spc="275"/>
              <a:t>harvested</a:t>
            </a:r>
            <a:r>
              <a:rPr dirty="0" spc="650"/>
              <a:t> </a:t>
            </a:r>
            <a:r>
              <a:rPr dirty="0" spc="254"/>
              <a:t>radish</a:t>
            </a:r>
            <a:r>
              <a:rPr dirty="0" spc="650"/>
              <a:t> </a:t>
            </a:r>
            <a:r>
              <a:rPr dirty="0" spc="150"/>
              <a:t>is</a:t>
            </a:r>
            <a:r>
              <a:rPr dirty="0" spc="650"/>
              <a:t> </a:t>
            </a:r>
            <a:r>
              <a:rPr dirty="0"/>
              <a:t>a</a:t>
            </a:r>
            <a:r>
              <a:rPr dirty="0" spc="650"/>
              <a:t> </a:t>
            </a:r>
            <a:r>
              <a:rPr dirty="0" spc="210"/>
              <a:t>root</a:t>
            </a:r>
          </a:p>
          <a:p>
            <a:pPr algn="just" marL="12700" marR="5080">
              <a:lnSpc>
                <a:spcPct val="115199"/>
              </a:lnSpc>
            </a:pPr>
            <a:r>
              <a:rPr dirty="0" spc="275"/>
              <a:t>vegetable</a:t>
            </a:r>
            <a:r>
              <a:rPr dirty="0" spc="660"/>
              <a:t> </a:t>
            </a:r>
            <a:r>
              <a:rPr dirty="0" spc="225"/>
              <a:t>with</a:t>
            </a:r>
            <a:r>
              <a:rPr dirty="0" spc="665"/>
              <a:t> </a:t>
            </a:r>
            <a:r>
              <a:rPr dirty="0"/>
              <a:t>a</a:t>
            </a:r>
            <a:r>
              <a:rPr dirty="0" spc="665"/>
              <a:t> </a:t>
            </a:r>
            <a:r>
              <a:rPr dirty="0" spc="245"/>
              <a:t>crisp</a:t>
            </a:r>
            <a:r>
              <a:rPr dirty="0" spc="660"/>
              <a:t> </a:t>
            </a:r>
            <a:r>
              <a:rPr dirty="0" spc="260"/>
              <a:t>texture</a:t>
            </a:r>
            <a:r>
              <a:rPr dirty="0" spc="665"/>
              <a:t> </a:t>
            </a:r>
            <a:r>
              <a:rPr dirty="0" spc="200"/>
              <a:t>and</a:t>
            </a:r>
            <a:r>
              <a:rPr dirty="0" spc="665"/>
              <a:t> </a:t>
            </a:r>
            <a:r>
              <a:rPr dirty="0" spc="229"/>
              <a:t>comes </a:t>
            </a:r>
            <a:r>
              <a:rPr dirty="0" spc="145"/>
              <a:t>in</a:t>
            </a:r>
            <a:r>
              <a:rPr dirty="0" spc="645"/>
              <a:t> </a:t>
            </a:r>
            <a:r>
              <a:rPr dirty="0" spc="210"/>
              <a:t>red</a:t>
            </a:r>
            <a:r>
              <a:rPr dirty="0" spc="650"/>
              <a:t> </a:t>
            </a:r>
            <a:r>
              <a:rPr dirty="0" spc="155"/>
              <a:t>or</a:t>
            </a:r>
            <a:r>
              <a:rPr dirty="0" spc="645"/>
              <a:t> </a:t>
            </a:r>
            <a:r>
              <a:rPr dirty="0" spc="245"/>
              <a:t>white</a:t>
            </a:r>
            <a:r>
              <a:rPr dirty="0" spc="650"/>
              <a:t> </a:t>
            </a:r>
            <a:r>
              <a:rPr dirty="0" spc="260"/>
              <a:t>color.</a:t>
            </a:r>
            <a:r>
              <a:rPr dirty="0" spc="650"/>
              <a:t> </a:t>
            </a:r>
            <a:r>
              <a:rPr dirty="0" spc="-10"/>
              <a:t>I</a:t>
            </a:r>
            <a:r>
              <a:rPr dirty="0" spc="-500"/>
              <a:t> </a:t>
            </a:r>
            <a:r>
              <a:rPr dirty="0"/>
              <a:t>t</a:t>
            </a:r>
            <a:r>
              <a:rPr dirty="0" spc="650"/>
              <a:t> </a:t>
            </a:r>
            <a:r>
              <a:rPr dirty="0" spc="150"/>
              <a:t>is</a:t>
            </a:r>
            <a:r>
              <a:rPr dirty="0" spc="645"/>
              <a:t> </a:t>
            </a:r>
            <a:r>
              <a:rPr dirty="0" spc="250"/>
              <a:t>commonly</a:t>
            </a:r>
          </a:p>
          <a:p>
            <a:pPr algn="just" marL="12700" marR="102870">
              <a:lnSpc>
                <a:spcPct val="115199"/>
              </a:lnSpc>
            </a:pPr>
            <a:r>
              <a:rPr dirty="0" spc="225"/>
              <a:t>used</a:t>
            </a:r>
            <a:r>
              <a:rPr dirty="0" spc="645"/>
              <a:t> </a:t>
            </a:r>
            <a:r>
              <a:rPr dirty="0" spc="145"/>
              <a:t>in</a:t>
            </a:r>
            <a:r>
              <a:rPr dirty="0" spc="645"/>
              <a:t> </a:t>
            </a:r>
            <a:r>
              <a:rPr dirty="0" spc="265"/>
              <a:t>salads,</a:t>
            </a:r>
            <a:r>
              <a:rPr dirty="0" spc="645"/>
              <a:t> </a:t>
            </a:r>
            <a:r>
              <a:rPr dirty="0" spc="250"/>
              <a:t>soups,</a:t>
            </a:r>
            <a:r>
              <a:rPr dirty="0" spc="645"/>
              <a:t> </a:t>
            </a:r>
            <a:r>
              <a:rPr dirty="0" spc="200"/>
              <a:t>and</a:t>
            </a:r>
            <a:r>
              <a:rPr dirty="0" spc="645"/>
              <a:t> </a:t>
            </a:r>
            <a:r>
              <a:rPr dirty="0" spc="265"/>
              <a:t>various</a:t>
            </a:r>
            <a:r>
              <a:rPr dirty="0" spc="645"/>
              <a:t> </a:t>
            </a:r>
            <a:r>
              <a:rPr dirty="0" spc="250"/>
              <a:t>dishes</a:t>
            </a:r>
            <a:r>
              <a:rPr dirty="0" spc="-10"/>
              <a:t> </a:t>
            </a:r>
            <a:r>
              <a:rPr dirty="0" spc="200"/>
              <a:t>due</a:t>
            </a:r>
            <a:r>
              <a:rPr dirty="0" spc="645"/>
              <a:t> </a:t>
            </a:r>
            <a:r>
              <a:rPr dirty="0" spc="150"/>
              <a:t>to</a:t>
            </a:r>
            <a:r>
              <a:rPr dirty="0" spc="645"/>
              <a:t> </a:t>
            </a:r>
            <a:r>
              <a:rPr dirty="0"/>
              <a:t>i</a:t>
            </a:r>
            <a:r>
              <a:rPr dirty="0" spc="-500"/>
              <a:t> </a:t>
            </a:r>
            <a:r>
              <a:rPr dirty="0" spc="140"/>
              <a:t>ts</a:t>
            </a:r>
            <a:r>
              <a:rPr dirty="0" spc="645"/>
              <a:t> </a:t>
            </a:r>
            <a:r>
              <a:rPr dirty="0" spc="225"/>
              <a:t>high</a:t>
            </a:r>
            <a:r>
              <a:rPr dirty="0" spc="645"/>
              <a:t> </a:t>
            </a:r>
            <a:r>
              <a:rPr dirty="0" spc="260"/>
              <a:t>content</a:t>
            </a:r>
            <a:r>
              <a:rPr dirty="0" spc="645"/>
              <a:t> </a:t>
            </a:r>
            <a:r>
              <a:rPr dirty="0" spc="150"/>
              <a:t>of</a:t>
            </a:r>
            <a:r>
              <a:rPr dirty="0" spc="645"/>
              <a:t> </a:t>
            </a:r>
            <a:r>
              <a:rPr dirty="0" spc="260"/>
              <a:t>Vitamin</a:t>
            </a:r>
            <a:r>
              <a:rPr dirty="0" spc="645"/>
              <a:t> </a:t>
            </a:r>
            <a:r>
              <a:rPr dirty="0"/>
              <a:t>C</a:t>
            </a:r>
            <a:r>
              <a:rPr dirty="0" spc="645"/>
              <a:t> </a:t>
            </a:r>
            <a:r>
              <a:rPr dirty="0" spc="200"/>
              <a:t>and</a:t>
            </a:r>
            <a:r>
              <a:rPr dirty="0"/>
              <a:t> </a:t>
            </a:r>
            <a:r>
              <a:rPr dirty="0" spc="245"/>
              <a:t>other</a:t>
            </a:r>
            <a:r>
              <a:rPr dirty="0" spc="645"/>
              <a:t> </a:t>
            </a:r>
            <a:r>
              <a:rPr dirty="0" spc="270"/>
              <a:t>nutrients,</a:t>
            </a:r>
            <a:r>
              <a:rPr dirty="0" spc="645"/>
              <a:t> </a:t>
            </a:r>
            <a:r>
              <a:rPr dirty="0" spc="254"/>
              <a:t>making</a:t>
            </a:r>
            <a:r>
              <a:rPr dirty="0" spc="645"/>
              <a:t> </a:t>
            </a:r>
            <a:r>
              <a:rPr dirty="0"/>
              <a:t>i</a:t>
            </a:r>
            <a:r>
              <a:rPr dirty="0" spc="-500"/>
              <a:t> </a:t>
            </a:r>
            <a:r>
              <a:rPr dirty="0" spc="-15"/>
              <a:t>t</a:t>
            </a:r>
            <a:r>
              <a:rPr dirty="0" spc="645"/>
              <a:t> </a:t>
            </a:r>
            <a:r>
              <a:rPr dirty="0"/>
              <a:t>a</a:t>
            </a:r>
            <a:r>
              <a:rPr dirty="0" spc="645"/>
              <a:t> </a:t>
            </a:r>
            <a:r>
              <a:rPr dirty="0" spc="245"/>
              <a:t>vital</a:t>
            </a:r>
          </a:p>
          <a:p>
            <a:pPr algn="just" marL="12700">
              <a:lnSpc>
                <a:spcPct val="100000"/>
              </a:lnSpc>
              <a:spcBef>
                <a:spcPts val="585"/>
              </a:spcBef>
            </a:pPr>
            <a:r>
              <a:rPr dirty="0" spc="270"/>
              <a:t>component</a:t>
            </a:r>
            <a:r>
              <a:rPr dirty="0" spc="660"/>
              <a:t> </a:t>
            </a:r>
            <a:r>
              <a:rPr dirty="0" spc="150"/>
              <a:t>of</a:t>
            </a:r>
            <a:r>
              <a:rPr dirty="0" spc="665"/>
              <a:t> </a:t>
            </a:r>
            <a:r>
              <a:rPr dirty="0"/>
              <a:t>a</a:t>
            </a:r>
            <a:r>
              <a:rPr dirty="0" spc="660"/>
              <a:t> </a:t>
            </a:r>
            <a:r>
              <a:rPr dirty="0" spc="270"/>
              <a:t>nutritious</a:t>
            </a:r>
            <a:r>
              <a:rPr dirty="0" spc="665"/>
              <a:t> </a:t>
            </a:r>
            <a:r>
              <a:rPr dirty="0" spc="245"/>
              <a:t>diet.</a:t>
            </a:r>
            <a:r>
              <a:rPr dirty="0" spc="660"/>
              <a:t> </a:t>
            </a:r>
            <a:r>
              <a:rPr dirty="0" spc="175"/>
              <a:t>The</a:t>
            </a:r>
          </a:p>
          <a:p>
            <a:pPr marL="12700" marR="180340">
              <a:lnSpc>
                <a:spcPct val="115199"/>
              </a:lnSpc>
              <a:spcBef>
                <a:spcPts val="5"/>
              </a:spcBef>
              <a:tabLst>
                <a:tab pos="865505" algn="l"/>
                <a:tab pos="1651635" algn="l"/>
                <a:tab pos="2150745" algn="l"/>
                <a:tab pos="2739390" algn="l"/>
                <a:tab pos="4559935" algn="l"/>
                <a:tab pos="5058410" algn="l"/>
                <a:tab pos="5347335" algn="l"/>
                <a:tab pos="6727825" algn="l"/>
                <a:tab pos="7097395" algn="l"/>
                <a:tab pos="8240395" algn="l"/>
              </a:tabLst>
            </a:pPr>
            <a:r>
              <a:rPr dirty="0" spc="245"/>
              <a:t>market</a:t>
            </a:r>
            <a:r>
              <a:rPr dirty="0"/>
              <a:t>	</a:t>
            </a:r>
            <a:r>
              <a:rPr dirty="0" spc="125"/>
              <a:t>is</a:t>
            </a:r>
            <a:r>
              <a:rPr dirty="0"/>
              <a:t>	</a:t>
            </a:r>
            <a:r>
              <a:rPr dirty="0" spc="275"/>
              <a:t>experiencing</a:t>
            </a:r>
            <a:r>
              <a:rPr dirty="0"/>
              <a:t>	</a:t>
            </a:r>
            <a:r>
              <a:rPr dirty="0" spc="245"/>
              <a:t>growth</a:t>
            </a:r>
            <a:r>
              <a:rPr dirty="0"/>
              <a:t>	</a:t>
            </a:r>
            <a:r>
              <a:rPr dirty="0" spc="245"/>
              <a:t>driven</a:t>
            </a:r>
            <a:r>
              <a:rPr dirty="0"/>
              <a:t>	</a:t>
            </a:r>
            <a:r>
              <a:rPr dirty="0" spc="120"/>
              <a:t>by </a:t>
            </a:r>
            <a:r>
              <a:rPr dirty="0" spc="175"/>
              <a:t>the</a:t>
            </a:r>
            <a:r>
              <a:rPr dirty="0"/>
              <a:t>	</a:t>
            </a:r>
            <a:r>
              <a:rPr dirty="0" spc="254"/>
              <a:t>growing</a:t>
            </a:r>
            <a:r>
              <a:rPr dirty="0"/>
              <a:t>	</a:t>
            </a:r>
            <a:r>
              <a:rPr dirty="0" spc="245"/>
              <a:t>demand</a:t>
            </a:r>
            <a:r>
              <a:rPr dirty="0"/>
              <a:t>	</a:t>
            </a:r>
            <a:r>
              <a:rPr dirty="0" spc="180"/>
              <a:t>for</a:t>
            </a:r>
            <a:r>
              <a:rPr dirty="0"/>
              <a:t>	</a:t>
            </a:r>
            <a:r>
              <a:rPr dirty="0" spc="250"/>
              <a:t>healthy</a:t>
            </a:r>
            <a:r>
              <a:rPr dirty="0"/>
              <a:t>	</a:t>
            </a:r>
            <a:r>
              <a:rPr dirty="0" spc="175"/>
              <a:t>and</a:t>
            </a:r>
          </a:p>
          <a:p>
            <a:pPr marL="12700" marR="27305">
              <a:lnSpc>
                <a:spcPct val="115199"/>
              </a:lnSpc>
              <a:tabLst>
                <a:tab pos="1751330" algn="l"/>
                <a:tab pos="2438400" algn="l"/>
                <a:tab pos="2889250" algn="l"/>
                <a:tab pos="4124325" algn="l"/>
                <a:tab pos="4722495" algn="l"/>
                <a:tab pos="4934585" algn="l"/>
                <a:tab pos="5857240" algn="l"/>
                <a:tab pos="6710680" algn="l"/>
                <a:tab pos="7158990" algn="l"/>
              </a:tabLst>
            </a:pPr>
            <a:r>
              <a:rPr dirty="0" spc="254"/>
              <a:t>organic</a:t>
            </a:r>
            <a:r>
              <a:rPr dirty="0"/>
              <a:t>	</a:t>
            </a:r>
            <a:r>
              <a:rPr dirty="0" spc="210"/>
              <a:t>food</a:t>
            </a:r>
            <a:r>
              <a:rPr dirty="0"/>
              <a:t>	</a:t>
            </a:r>
            <a:r>
              <a:rPr dirty="0" spc="260"/>
              <a:t>products</a:t>
            </a:r>
            <a:r>
              <a:rPr dirty="0"/>
              <a:t>	</a:t>
            </a:r>
            <a:r>
              <a:rPr dirty="0" spc="175"/>
              <a:t>and</a:t>
            </a:r>
            <a:r>
              <a:rPr dirty="0"/>
              <a:t>	</a:t>
            </a:r>
            <a:r>
              <a:rPr dirty="0" spc="175"/>
              <a:t>the</a:t>
            </a:r>
            <a:r>
              <a:rPr dirty="0"/>
              <a:t>	</a:t>
            </a:r>
            <a:r>
              <a:rPr dirty="0" spc="265"/>
              <a:t>increasing </a:t>
            </a:r>
            <a:r>
              <a:rPr dirty="0" spc="270"/>
              <a:t>disposable</a:t>
            </a:r>
            <a:r>
              <a:rPr dirty="0"/>
              <a:t>	</a:t>
            </a:r>
            <a:r>
              <a:rPr dirty="0" spc="245"/>
              <a:t>income</a:t>
            </a:r>
            <a:r>
              <a:rPr dirty="0"/>
              <a:t>	</a:t>
            </a:r>
            <a:r>
              <a:rPr dirty="0" spc="125"/>
              <a:t>of</a:t>
            </a:r>
            <a:r>
              <a:rPr dirty="0"/>
              <a:t>	</a:t>
            </a:r>
            <a:r>
              <a:rPr dirty="0" spc="260"/>
              <a:t>consumers</a:t>
            </a:r>
            <a:r>
              <a:rPr dirty="0"/>
              <a:t>	</a:t>
            </a:r>
            <a:r>
              <a:rPr dirty="0" spc="120"/>
              <a:t>in</a:t>
            </a:r>
          </a:p>
          <a:p>
            <a:pPr marL="12700">
              <a:lnSpc>
                <a:spcPct val="100000"/>
              </a:lnSpc>
              <a:spcBef>
                <a:spcPts val="585"/>
              </a:spcBef>
              <a:tabLst>
                <a:tab pos="2519045" algn="l"/>
              </a:tabLst>
            </a:pPr>
            <a:r>
              <a:rPr dirty="0" spc="270"/>
              <a:t>developing</a:t>
            </a:r>
            <a:r>
              <a:rPr dirty="0"/>
              <a:t>	</a:t>
            </a:r>
            <a:r>
              <a:rPr dirty="0" spc="250"/>
              <a:t>nation.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5834846"/>
            <a:ext cx="8732520" cy="2644140"/>
            <a:chOff x="0" y="5834846"/>
            <a:chExt cx="8732520" cy="2644140"/>
          </a:xfrm>
        </p:grpSpPr>
        <p:sp>
          <p:nvSpPr>
            <p:cNvPr id="4" name="object 4" descr=""/>
            <p:cNvSpPr/>
            <p:nvPr/>
          </p:nvSpPr>
          <p:spPr>
            <a:xfrm>
              <a:off x="0" y="5834846"/>
              <a:ext cx="8732520" cy="2644140"/>
            </a:xfrm>
            <a:custGeom>
              <a:avLst/>
              <a:gdLst/>
              <a:ahLst/>
              <a:cxnLst/>
              <a:rect l="l" t="t" r="r" b="b"/>
              <a:pathLst>
                <a:path w="8732520" h="2644140">
                  <a:moveTo>
                    <a:pt x="7780366" y="2643732"/>
                  </a:moveTo>
                  <a:lnTo>
                    <a:pt x="952061" y="2643732"/>
                  </a:lnTo>
                  <a:lnTo>
                    <a:pt x="904960" y="2642577"/>
                  </a:lnTo>
                  <a:lnTo>
                    <a:pt x="858024" y="2639116"/>
                  </a:lnTo>
                  <a:lnTo>
                    <a:pt x="811746" y="2633415"/>
                  </a:lnTo>
                  <a:lnTo>
                    <a:pt x="766180" y="2625527"/>
                  </a:lnTo>
                  <a:lnTo>
                    <a:pt x="721382" y="2615508"/>
                  </a:lnTo>
                  <a:lnTo>
                    <a:pt x="677405" y="2603413"/>
                  </a:lnTo>
                  <a:lnTo>
                    <a:pt x="634304" y="2589295"/>
                  </a:lnTo>
                  <a:lnTo>
                    <a:pt x="592134" y="2573209"/>
                  </a:lnTo>
                  <a:lnTo>
                    <a:pt x="550949" y="2555211"/>
                  </a:lnTo>
                  <a:lnTo>
                    <a:pt x="510805" y="2535354"/>
                  </a:lnTo>
                  <a:lnTo>
                    <a:pt x="471754" y="2513693"/>
                  </a:lnTo>
                  <a:lnTo>
                    <a:pt x="433853" y="2490282"/>
                  </a:lnTo>
                  <a:lnTo>
                    <a:pt x="397156" y="2465177"/>
                  </a:lnTo>
                  <a:lnTo>
                    <a:pt x="361716" y="2438432"/>
                  </a:lnTo>
                  <a:lnTo>
                    <a:pt x="327589" y="2410101"/>
                  </a:lnTo>
                  <a:lnTo>
                    <a:pt x="294830" y="2380240"/>
                  </a:lnTo>
                  <a:lnTo>
                    <a:pt x="263493" y="2348902"/>
                  </a:lnTo>
                  <a:lnTo>
                    <a:pt x="233632" y="2316142"/>
                  </a:lnTo>
                  <a:lnTo>
                    <a:pt x="205302" y="2282015"/>
                  </a:lnTo>
                  <a:lnTo>
                    <a:pt x="178557" y="2246575"/>
                  </a:lnTo>
                  <a:lnTo>
                    <a:pt x="153453" y="2209877"/>
                  </a:lnTo>
                  <a:lnTo>
                    <a:pt x="130044" y="2171976"/>
                  </a:lnTo>
                  <a:lnTo>
                    <a:pt x="108383" y="2132926"/>
                  </a:lnTo>
                  <a:lnTo>
                    <a:pt x="88527" y="2092781"/>
                  </a:lnTo>
                  <a:lnTo>
                    <a:pt x="70529" y="2051597"/>
                  </a:lnTo>
                  <a:lnTo>
                    <a:pt x="54445" y="2009427"/>
                  </a:lnTo>
                  <a:lnTo>
                    <a:pt x="40327" y="1966328"/>
                  </a:lnTo>
                  <a:lnTo>
                    <a:pt x="28232" y="1922352"/>
                  </a:lnTo>
                  <a:lnTo>
                    <a:pt x="18214" y="1877554"/>
                  </a:lnTo>
                  <a:lnTo>
                    <a:pt x="10327" y="1831990"/>
                  </a:lnTo>
                  <a:lnTo>
                    <a:pt x="4626" y="1785714"/>
                  </a:lnTo>
                  <a:lnTo>
                    <a:pt x="1165" y="1738780"/>
                  </a:lnTo>
                  <a:lnTo>
                    <a:pt x="0" y="1691243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0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4" y="0"/>
                  </a:lnTo>
                  <a:lnTo>
                    <a:pt x="7779933" y="0"/>
                  </a:lnTo>
                  <a:lnTo>
                    <a:pt x="7827467" y="1165"/>
                  </a:lnTo>
                  <a:lnTo>
                    <a:pt x="7874403" y="4626"/>
                  </a:lnTo>
                  <a:lnTo>
                    <a:pt x="7920681" y="10327"/>
                  </a:lnTo>
                  <a:lnTo>
                    <a:pt x="7966247" y="18214"/>
                  </a:lnTo>
                  <a:lnTo>
                    <a:pt x="8011046" y="28232"/>
                  </a:lnTo>
                  <a:lnTo>
                    <a:pt x="8055023" y="40327"/>
                  </a:lnTo>
                  <a:lnTo>
                    <a:pt x="8098124" y="54444"/>
                  </a:lnTo>
                  <a:lnTo>
                    <a:pt x="8140294" y="70529"/>
                  </a:lnTo>
                  <a:lnTo>
                    <a:pt x="8181478" y="88527"/>
                  </a:lnTo>
                  <a:lnTo>
                    <a:pt x="8221623" y="108383"/>
                  </a:lnTo>
                  <a:lnTo>
                    <a:pt x="8260674" y="130043"/>
                  </a:lnTo>
                  <a:lnTo>
                    <a:pt x="8298575" y="153452"/>
                  </a:lnTo>
                  <a:lnTo>
                    <a:pt x="8335272" y="178556"/>
                  </a:lnTo>
                  <a:lnTo>
                    <a:pt x="8370712" y="205301"/>
                  </a:lnTo>
                  <a:lnTo>
                    <a:pt x="8404838" y="233630"/>
                  </a:lnTo>
                  <a:lnTo>
                    <a:pt x="8437598" y="263491"/>
                  </a:lnTo>
                  <a:lnTo>
                    <a:pt x="8468935" y="294829"/>
                  </a:lnTo>
                  <a:lnTo>
                    <a:pt x="8498796" y="327588"/>
                  </a:lnTo>
                  <a:lnTo>
                    <a:pt x="8527126" y="361715"/>
                  </a:lnTo>
                  <a:lnTo>
                    <a:pt x="8553870" y="397154"/>
                  </a:lnTo>
                  <a:lnTo>
                    <a:pt x="8578974" y="433852"/>
                  </a:lnTo>
                  <a:lnTo>
                    <a:pt x="8602384" y="471753"/>
                  </a:lnTo>
                  <a:lnTo>
                    <a:pt x="8624044" y="510803"/>
                  </a:lnTo>
                  <a:lnTo>
                    <a:pt x="8643900" y="550948"/>
                  </a:lnTo>
                  <a:lnTo>
                    <a:pt x="8661898" y="592133"/>
                  </a:lnTo>
                  <a:lnTo>
                    <a:pt x="8677982" y="634303"/>
                  </a:lnTo>
                  <a:lnTo>
                    <a:pt x="8692099" y="677404"/>
                  </a:lnTo>
                  <a:lnTo>
                    <a:pt x="8704194" y="721381"/>
                  </a:lnTo>
                  <a:lnTo>
                    <a:pt x="8714213" y="766179"/>
                  </a:lnTo>
                  <a:lnTo>
                    <a:pt x="8722100" y="811745"/>
                  </a:lnTo>
                  <a:lnTo>
                    <a:pt x="8727801" y="858023"/>
                  </a:lnTo>
                  <a:lnTo>
                    <a:pt x="8731261" y="904960"/>
                  </a:lnTo>
                  <a:lnTo>
                    <a:pt x="8732427" y="952499"/>
                  </a:lnTo>
                  <a:lnTo>
                    <a:pt x="8732427" y="1691243"/>
                  </a:lnTo>
                  <a:lnTo>
                    <a:pt x="8731261" y="1738780"/>
                  </a:lnTo>
                  <a:lnTo>
                    <a:pt x="8727801" y="1785714"/>
                  </a:lnTo>
                  <a:lnTo>
                    <a:pt x="8722100" y="1831990"/>
                  </a:lnTo>
                  <a:lnTo>
                    <a:pt x="8714213" y="1877554"/>
                  </a:lnTo>
                  <a:lnTo>
                    <a:pt x="8704194" y="1922352"/>
                  </a:lnTo>
                  <a:lnTo>
                    <a:pt x="8692099" y="1966328"/>
                  </a:lnTo>
                  <a:lnTo>
                    <a:pt x="8677982" y="2009427"/>
                  </a:lnTo>
                  <a:lnTo>
                    <a:pt x="8661898" y="2051597"/>
                  </a:lnTo>
                  <a:lnTo>
                    <a:pt x="8643900" y="2092781"/>
                  </a:lnTo>
                  <a:lnTo>
                    <a:pt x="8624044" y="2132926"/>
                  </a:lnTo>
                  <a:lnTo>
                    <a:pt x="8602384" y="2171976"/>
                  </a:lnTo>
                  <a:lnTo>
                    <a:pt x="8578974" y="2209877"/>
                  </a:lnTo>
                  <a:lnTo>
                    <a:pt x="8553870" y="2246575"/>
                  </a:lnTo>
                  <a:lnTo>
                    <a:pt x="8527126" y="2282015"/>
                  </a:lnTo>
                  <a:lnTo>
                    <a:pt x="8498796" y="2316142"/>
                  </a:lnTo>
                  <a:lnTo>
                    <a:pt x="8468935" y="2348902"/>
                  </a:lnTo>
                  <a:lnTo>
                    <a:pt x="8437598" y="2380240"/>
                  </a:lnTo>
                  <a:lnTo>
                    <a:pt x="8404838" y="2410101"/>
                  </a:lnTo>
                  <a:lnTo>
                    <a:pt x="8370712" y="2438432"/>
                  </a:lnTo>
                  <a:lnTo>
                    <a:pt x="8335272" y="2465177"/>
                  </a:lnTo>
                  <a:lnTo>
                    <a:pt x="8298575" y="2490282"/>
                  </a:lnTo>
                  <a:lnTo>
                    <a:pt x="8260674" y="2513693"/>
                  </a:lnTo>
                  <a:lnTo>
                    <a:pt x="8221623" y="2535354"/>
                  </a:lnTo>
                  <a:lnTo>
                    <a:pt x="8181478" y="2555211"/>
                  </a:lnTo>
                  <a:lnTo>
                    <a:pt x="8140294" y="2573209"/>
                  </a:lnTo>
                  <a:lnTo>
                    <a:pt x="8098124" y="2589295"/>
                  </a:lnTo>
                  <a:lnTo>
                    <a:pt x="8055023" y="2603413"/>
                  </a:lnTo>
                  <a:lnTo>
                    <a:pt x="8011046" y="2615508"/>
                  </a:lnTo>
                  <a:lnTo>
                    <a:pt x="7966247" y="2625527"/>
                  </a:lnTo>
                  <a:lnTo>
                    <a:pt x="7920681" y="2633415"/>
                  </a:lnTo>
                  <a:lnTo>
                    <a:pt x="7874403" y="2639116"/>
                  </a:lnTo>
                  <a:lnTo>
                    <a:pt x="7827467" y="2642577"/>
                  </a:lnTo>
                  <a:lnTo>
                    <a:pt x="7780366" y="2643732"/>
                  </a:lnTo>
                  <a:close/>
                </a:path>
              </a:pathLst>
            </a:custGeom>
            <a:solidFill>
              <a:srgbClr val="36471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475" y="6159672"/>
              <a:ext cx="2133599" cy="21335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9746" y="6074419"/>
              <a:ext cx="2101850" cy="2101850"/>
            </a:xfrm>
            <a:custGeom>
              <a:avLst/>
              <a:gdLst/>
              <a:ahLst/>
              <a:cxnLst/>
              <a:rect l="l" t="t" r="r" b="b"/>
              <a:pathLst>
                <a:path w="2101850" h="2101850">
                  <a:moveTo>
                    <a:pt x="1050887" y="2101501"/>
                  </a:moveTo>
                  <a:lnTo>
                    <a:pt x="1002654" y="2100423"/>
                  </a:lnTo>
                  <a:lnTo>
                    <a:pt x="955112" y="2097210"/>
                  </a:lnTo>
                  <a:lnTo>
                    <a:pt x="908171" y="2091912"/>
                  </a:lnTo>
                  <a:lnTo>
                    <a:pt x="861878" y="2084575"/>
                  </a:lnTo>
                  <a:lnTo>
                    <a:pt x="816279" y="2075246"/>
                  </a:lnTo>
                  <a:lnTo>
                    <a:pt x="771420" y="2063971"/>
                  </a:lnTo>
                  <a:lnTo>
                    <a:pt x="727348" y="2050796"/>
                  </a:lnTo>
                  <a:lnTo>
                    <a:pt x="684110" y="2035767"/>
                  </a:lnTo>
                  <a:lnTo>
                    <a:pt x="641751" y="2018932"/>
                  </a:lnTo>
                  <a:lnTo>
                    <a:pt x="600319" y="2000336"/>
                  </a:lnTo>
                  <a:lnTo>
                    <a:pt x="559858" y="1980026"/>
                  </a:lnTo>
                  <a:lnTo>
                    <a:pt x="520417" y="1958048"/>
                  </a:lnTo>
                  <a:lnTo>
                    <a:pt x="482040" y="1934449"/>
                  </a:lnTo>
                  <a:lnTo>
                    <a:pt x="444775" y="1909274"/>
                  </a:lnTo>
                  <a:lnTo>
                    <a:pt x="408668" y="1882570"/>
                  </a:lnTo>
                  <a:lnTo>
                    <a:pt x="373765" y="1854385"/>
                  </a:lnTo>
                  <a:lnTo>
                    <a:pt x="340113" y="1824763"/>
                  </a:lnTo>
                  <a:lnTo>
                    <a:pt x="307758" y="1793751"/>
                  </a:lnTo>
                  <a:lnTo>
                    <a:pt x="276746" y="1761396"/>
                  </a:lnTo>
                  <a:lnTo>
                    <a:pt x="247123" y="1727744"/>
                  </a:lnTo>
                  <a:lnTo>
                    <a:pt x="218937" y="1692842"/>
                  </a:lnTo>
                  <a:lnTo>
                    <a:pt x="192233" y="1656735"/>
                  </a:lnTo>
                  <a:lnTo>
                    <a:pt x="167058" y="1619471"/>
                  </a:lnTo>
                  <a:lnTo>
                    <a:pt x="143458" y="1581095"/>
                  </a:lnTo>
                  <a:lnTo>
                    <a:pt x="121479" y="1541654"/>
                  </a:lnTo>
                  <a:lnTo>
                    <a:pt x="101169" y="1501194"/>
                  </a:lnTo>
                  <a:lnTo>
                    <a:pt x="82573" y="1459762"/>
                  </a:lnTo>
                  <a:lnTo>
                    <a:pt x="65737" y="1417404"/>
                  </a:lnTo>
                  <a:lnTo>
                    <a:pt x="50709" y="1374166"/>
                  </a:lnTo>
                  <a:lnTo>
                    <a:pt x="37533" y="1330095"/>
                  </a:lnTo>
                  <a:lnTo>
                    <a:pt x="26258" y="1285237"/>
                  </a:lnTo>
                  <a:lnTo>
                    <a:pt x="16929" y="1239639"/>
                  </a:lnTo>
                  <a:lnTo>
                    <a:pt x="9592" y="1193346"/>
                  </a:lnTo>
                  <a:lnTo>
                    <a:pt x="4294" y="1146406"/>
                  </a:lnTo>
                  <a:lnTo>
                    <a:pt x="1081" y="1098864"/>
                  </a:lnTo>
                  <a:lnTo>
                    <a:pt x="0" y="1050767"/>
                  </a:lnTo>
                  <a:lnTo>
                    <a:pt x="1081" y="1002667"/>
                  </a:lnTo>
                  <a:lnTo>
                    <a:pt x="4294" y="955123"/>
                  </a:lnTo>
                  <a:lnTo>
                    <a:pt x="9592" y="908181"/>
                  </a:lnTo>
                  <a:lnTo>
                    <a:pt x="16929" y="861886"/>
                  </a:lnTo>
                  <a:lnTo>
                    <a:pt x="26258" y="816285"/>
                  </a:lnTo>
                  <a:lnTo>
                    <a:pt x="37533" y="771426"/>
                  </a:lnTo>
                  <a:lnTo>
                    <a:pt x="50709" y="727353"/>
                  </a:lnTo>
                  <a:lnTo>
                    <a:pt x="65737" y="684113"/>
                  </a:lnTo>
                  <a:lnTo>
                    <a:pt x="82573" y="641754"/>
                  </a:lnTo>
                  <a:lnTo>
                    <a:pt x="101169" y="600320"/>
                  </a:lnTo>
                  <a:lnTo>
                    <a:pt x="121479" y="559859"/>
                  </a:lnTo>
                  <a:lnTo>
                    <a:pt x="143458" y="520417"/>
                  </a:lnTo>
                  <a:lnTo>
                    <a:pt x="167058" y="482040"/>
                  </a:lnTo>
                  <a:lnTo>
                    <a:pt x="192233" y="444775"/>
                  </a:lnTo>
                  <a:lnTo>
                    <a:pt x="218937" y="408667"/>
                  </a:lnTo>
                  <a:lnTo>
                    <a:pt x="247123" y="373764"/>
                  </a:lnTo>
                  <a:lnTo>
                    <a:pt x="276746" y="340111"/>
                  </a:lnTo>
                  <a:lnTo>
                    <a:pt x="307758" y="307756"/>
                  </a:lnTo>
                  <a:lnTo>
                    <a:pt x="340113" y="276744"/>
                  </a:lnTo>
                  <a:lnTo>
                    <a:pt x="373765" y="247121"/>
                  </a:lnTo>
                  <a:lnTo>
                    <a:pt x="408668" y="218935"/>
                  </a:lnTo>
                  <a:lnTo>
                    <a:pt x="444775" y="192231"/>
                  </a:lnTo>
                  <a:lnTo>
                    <a:pt x="482040" y="167056"/>
                  </a:lnTo>
                  <a:lnTo>
                    <a:pt x="520417" y="143456"/>
                  </a:lnTo>
                  <a:lnTo>
                    <a:pt x="559858" y="121478"/>
                  </a:lnTo>
                  <a:lnTo>
                    <a:pt x="600319" y="101168"/>
                  </a:lnTo>
                  <a:lnTo>
                    <a:pt x="641751" y="82572"/>
                  </a:lnTo>
                  <a:lnTo>
                    <a:pt x="684110" y="65736"/>
                  </a:lnTo>
                  <a:lnTo>
                    <a:pt x="727348" y="50708"/>
                  </a:lnTo>
                  <a:lnTo>
                    <a:pt x="771420" y="37533"/>
                  </a:lnTo>
                  <a:lnTo>
                    <a:pt x="816279" y="26257"/>
                  </a:lnTo>
                  <a:lnTo>
                    <a:pt x="861878" y="16928"/>
                  </a:lnTo>
                  <a:lnTo>
                    <a:pt x="908171" y="9591"/>
                  </a:lnTo>
                  <a:lnTo>
                    <a:pt x="955112" y="4293"/>
                  </a:lnTo>
                  <a:lnTo>
                    <a:pt x="1002654" y="1081"/>
                  </a:lnTo>
                  <a:lnTo>
                    <a:pt x="1050746" y="0"/>
                  </a:lnTo>
                  <a:lnTo>
                    <a:pt x="1098849" y="1081"/>
                  </a:lnTo>
                  <a:lnTo>
                    <a:pt x="1146391" y="4293"/>
                  </a:lnTo>
                  <a:lnTo>
                    <a:pt x="1193332" y="9591"/>
                  </a:lnTo>
                  <a:lnTo>
                    <a:pt x="1239625" y="16928"/>
                  </a:lnTo>
                  <a:lnTo>
                    <a:pt x="1285224" y="26257"/>
                  </a:lnTo>
                  <a:lnTo>
                    <a:pt x="1330082" y="37533"/>
                  </a:lnTo>
                  <a:lnTo>
                    <a:pt x="1374154" y="50708"/>
                  </a:lnTo>
                  <a:lnTo>
                    <a:pt x="1417392" y="65736"/>
                  </a:lnTo>
                  <a:lnTo>
                    <a:pt x="1459750" y="82572"/>
                  </a:lnTo>
                  <a:lnTo>
                    <a:pt x="1501183" y="101168"/>
                  </a:lnTo>
                  <a:lnTo>
                    <a:pt x="1541643" y="121478"/>
                  </a:lnTo>
                  <a:lnTo>
                    <a:pt x="1581085" y="143456"/>
                  </a:lnTo>
                  <a:lnTo>
                    <a:pt x="1619461" y="167056"/>
                  </a:lnTo>
                  <a:lnTo>
                    <a:pt x="1656726" y="192231"/>
                  </a:lnTo>
                  <a:lnTo>
                    <a:pt x="1692833" y="218935"/>
                  </a:lnTo>
                  <a:lnTo>
                    <a:pt x="1727736" y="247121"/>
                  </a:lnTo>
                  <a:lnTo>
                    <a:pt x="1761388" y="276744"/>
                  </a:lnTo>
                  <a:lnTo>
                    <a:pt x="1793743" y="307756"/>
                  </a:lnTo>
                  <a:lnTo>
                    <a:pt x="1824755" y="340111"/>
                  </a:lnTo>
                  <a:lnTo>
                    <a:pt x="1854378" y="373764"/>
                  </a:lnTo>
                  <a:lnTo>
                    <a:pt x="1882564" y="408667"/>
                  </a:lnTo>
                  <a:lnTo>
                    <a:pt x="1909268" y="444775"/>
                  </a:lnTo>
                  <a:lnTo>
                    <a:pt x="1934443" y="482040"/>
                  </a:lnTo>
                  <a:lnTo>
                    <a:pt x="1958043" y="520417"/>
                  </a:lnTo>
                  <a:lnTo>
                    <a:pt x="1980021" y="559859"/>
                  </a:lnTo>
                  <a:lnTo>
                    <a:pt x="2000332" y="600320"/>
                  </a:lnTo>
                  <a:lnTo>
                    <a:pt x="2018928" y="641754"/>
                  </a:lnTo>
                  <a:lnTo>
                    <a:pt x="2035763" y="684113"/>
                  </a:lnTo>
                  <a:lnTo>
                    <a:pt x="2050792" y="727353"/>
                  </a:lnTo>
                  <a:lnTo>
                    <a:pt x="2063967" y="771426"/>
                  </a:lnTo>
                  <a:lnTo>
                    <a:pt x="2075243" y="816285"/>
                  </a:lnTo>
                  <a:lnTo>
                    <a:pt x="2084572" y="861886"/>
                  </a:lnTo>
                  <a:lnTo>
                    <a:pt x="2091909" y="908181"/>
                  </a:lnTo>
                  <a:lnTo>
                    <a:pt x="2097207" y="955123"/>
                  </a:lnTo>
                  <a:lnTo>
                    <a:pt x="2100420" y="1002667"/>
                  </a:lnTo>
                  <a:lnTo>
                    <a:pt x="2101501" y="1050767"/>
                  </a:lnTo>
                  <a:lnTo>
                    <a:pt x="2100420" y="1098864"/>
                  </a:lnTo>
                  <a:lnTo>
                    <a:pt x="2097207" y="1146406"/>
                  </a:lnTo>
                  <a:lnTo>
                    <a:pt x="2091909" y="1193346"/>
                  </a:lnTo>
                  <a:lnTo>
                    <a:pt x="2084572" y="1239639"/>
                  </a:lnTo>
                  <a:lnTo>
                    <a:pt x="2075243" y="1285237"/>
                  </a:lnTo>
                  <a:lnTo>
                    <a:pt x="2063967" y="1330095"/>
                  </a:lnTo>
                  <a:lnTo>
                    <a:pt x="2050792" y="1374166"/>
                  </a:lnTo>
                  <a:lnTo>
                    <a:pt x="2035763" y="1417404"/>
                  </a:lnTo>
                  <a:lnTo>
                    <a:pt x="2018928" y="1459762"/>
                  </a:lnTo>
                  <a:lnTo>
                    <a:pt x="2000332" y="1501194"/>
                  </a:lnTo>
                  <a:lnTo>
                    <a:pt x="1980021" y="1541654"/>
                  </a:lnTo>
                  <a:lnTo>
                    <a:pt x="1958043" y="1581095"/>
                  </a:lnTo>
                  <a:lnTo>
                    <a:pt x="1934443" y="1619471"/>
                  </a:lnTo>
                  <a:lnTo>
                    <a:pt x="1909268" y="1656735"/>
                  </a:lnTo>
                  <a:lnTo>
                    <a:pt x="1882564" y="1692842"/>
                  </a:lnTo>
                  <a:lnTo>
                    <a:pt x="1854378" y="1727744"/>
                  </a:lnTo>
                  <a:lnTo>
                    <a:pt x="1824755" y="1761396"/>
                  </a:lnTo>
                  <a:lnTo>
                    <a:pt x="1793743" y="1793751"/>
                  </a:lnTo>
                  <a:lnTo>
                    <a:pt x="1761388" y="1824763"/>
                  </a:lnTo>
                  <a:lnTo>
                    <a:pt x="1727736" y="1854385"/>
                  </a:lnTo>
                  <a:lnTo>
                    <a:pt x="1692833" y="1882570"/>
                  </a:lnTo>
                  <a:lnTo>
                    <a:pt x="1656726" y="1909274"/>
                  </a:lnTo>
                  <a:lnTo>
                    <a:pt x="1619461" y="1934449"/>
                  </a:lnTo>
                  <a:lnTo>
                    <a:pt x="1581085" y="1958048"/>
                  </a:lnTo>
                  <a:lnTo>
                    <a:pt x="1541643" y="1980026"/>
                  </a:lnTo>
                  <a:lnTo>
                    <a:pt x="1501183" y="2000336"/>
                  </a:lnTo>
                  <a:lnTo>
                    <a:pt x="1459750" y="2018932"/>
                  </a:lnTo>
                  <a:lnTo>
                    <a:pt x="1417392" y="2035767"/>
                  </a:lnTo>
                  <a:lnTo>
                    <a:pt x="1374154" y="2050796"/>
                  </a:lnTo>
                  <a:lnTo>
                    <a:pt x="1330082" y="2063971"/>
                  </a:lnTo>
                  <a:lnTo>
                    <a:pt x="1285224" y="2075246"/>
                  </a:lnTo>
                  <a:lnTo>
                    <a:pt x="1239625" y="2084575"/>
                  </a:lnTo>
                  <a:lnTo>
                    <a:pt x="1193332" y="2091912"/>
                  </a:lnTo>
                  <a:lnTo>
                    <a:pt x="1146391" y="2097210"/>
                  </a:lnTo>
                  <a:lnTo>
                    <a:pt x="1098849" y="2100423"/>
                  </a:lnTo>
                  <a:lnTo>
                    <a:pt x="1050887" y="2101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32088"/>
            <a:ext cx="18287365" cy="1307465"/>
          </a:xfrm>
          <a:custGeom>
            <a:avLst/>
            <a:gdLst/>
            <a:ahLst/>
            <a:cxnLst/>
            <a:rect l="l" t="t" r="r" b="b"/>
            <a:pathLst>
              <a:path w="18287365" h="1307465">
                <a:moveTo>
                  <a:pt x="18286911" y="1307302"/>
                </a:moveTo>
                <a:lnTo>
                  <a:pt x="0" y="1307302"/>
                </a:lnTo>
                <a:lnTo>
                  <a:pt x="0" y="0"/>
                </a:lnTo>
                <a:lnTo>
                  <a:pt x="18286911" y="0"/>
                </a:lnTo>
                <a:lnTo>
                  <a:pt x="18286911" y="1307302"/>
                </a:lnTo>
                <a:close/>
              </a:path>
            </a:pathLst>
          </a:custGeom>
          <a:solidFill>
            <a:srgbClr val="000000">
              <a:alpha val="6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86870" y="6381281"/>
            <a:ext cx="1347470" cy="6610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4150" spc="-170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150" spc="-159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152" sz="6225" spc="-1642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150" spc="-54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1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90841" y="7100122"/>
            <a:ext cx="1339215" cy="6610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150" spc="-400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1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30803" y="6208462"/>
            <a:ext cx="1800860" cy="1765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0">
              <a:lnSpc>
                <a:spcPct val="116500"/>
              </a:lnSpc>
              <a:spcBef>
                <a:spcPts val="100"/>
              </a:spcBef>
            </a:pPr>
            <a:r>
              <a:rPr dirty="0" sz="49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900" spc="-10">
                <a:solidFill>
                  <a:srgbClr val="FFFFFF"/>
                </a:solidFill>
                <a:latin typeface="Arial"/>
                <a:cs typeface="Arial"/>
              </a:rPr>
              <a:t>4.00%</a:t>
            </a:r>
            <a:endParaRPr sz="49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97195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3015782"/>
            <a:ext cx="8732520" cy="2644140"/>
            <a:chOff x="0" y="3015782"/>
            <a:chExt cx="8732520" cy="2644140"/>
          </a:xfrm>
        </p:grpSpPr>
        <p:sp>
          <p:nvSpPr>
            <p:cNvPr id="13" name="object 13" descr=""/>
            <p:cNvSpPr/>
            <p:nvPr/>
          </p:nvSpPr>
          <p:spPr>
            <a:xfrm>
              <a:off x="0" y="3015782"/>
              <a:ext cx="8732520" cy="2644140"/>
            </a:xfrm>
            <a:custGeom>
              <a:avLst/>
              <a:gdLst/>
              <a:ahLst/>
              <a:cxnLst/>
              <a:rect l="l" t="t" r="r" b="b"/>
              <a:pathLst>
                <a:path w="8732520" h="2644140">
                  <a:moveTo>
                    <a:pt x="7780368" y="2643732"/>
                  </a:moveTo>
                  <a:lnTo>
                    <a:pt x="952058" y="2643732"/>
                  </a:lnTo>
                  <a:lnTo>
                    <a:pt x="904960" y="2642577"/>
                  </a:lnTo>
                  <a:lnTo>
                    <a:pt x="858024" y="2639117"/>
                  </a:lnTo>
                  <a:lnTo>
                    <a:pt x="811746" y="2633415"/>
                  </a:lnTo>
                  <a:lnTo>
                    <a:pt x="766180" y="2625528"/>
                  </a:lnTo>
                  <a:lnTo>
                    <a:pt x="721382" y="2615510"/>
                  </a:lnTo>
                  <a:lnTo>
                    <a:pt x="677405" y="2603415"/>
                  </a:lnTo>
                  <a:lnTo>
                    <a:pt x="634304" y="2589298"/>
                  </a:lnTo>
                  <a:lnTo>
                    <a:pt x="592134" y="2573213"/>
                  </a:lnTo>
                  <a:lnTo>
                    <a:pt x="550949" y="2555216"/>
                  </a:lnTo>
                  <a:lnTo>
                    <a:pt x="510805" y="2535359"/>
                  </a:lnTo>
                  <a:lnTo>
                    <a:pt x="471754" y="2513699"/>
                  </a:lnTo>
                  <a:lnTo>
                    <a:pt x="433853" y="2490290"/>
                  </a:lnTo>
                  <a:lnTo>
                    <a:pt x="397156" y="2465186"/>
                  </a:lnTo>
                  <a:lnTo>
                    <a:pt x="361716" y="2438442"/>
                  </a:lnTo>
                  <a:lnTo>
                    <a:pt x="327589" y="2410112"/>
                  </a:lnTo>
                  <a:lnTo>
                    <a:pt x="294830" y="2380251"/>
                  </a:lnTo>
                  <a:lnTo>
                    <a:pt x="263493" y="2348913"/>
                  </a:lnTo>
                  <a:lnTo>
                    <a:pt x="233632" y="2316154"/>
                  </a:lnTo>
                  <a:lnTo>
                    <a:pt x="205302" y="2282028"/>
                  </a:lnTo>
                  <a:lnTo>
                    <a:pt x="178557" y="2246588"/>
                  </a:lnTo>
                  <a:lnTo>
                    <a:pt x="153453" y="2209891"/>
                  </a:lnTo>
                  <a:lnTo>
                    <a:pt x="130044" y="2171989"/>
                  </a:lnTo>
                  <a:lnTo>
                    <a:pt x="108383" y="2132939"/>
                  </a:lnTo>
                  <a:lnTo>
                    <a:pt x="88527" y="2092794"/>
                  </a:lnTo>
                  <a:lnTo>
                    <a:pt x="70529" y="2051610"/>
                  </a:lnTo>
                  <a:lnTo>
                    <a:pt x="54445" y="2009440"/>
                  </a:lnTo>
                  <a:lnTo>
                    <a:pt x="40327" y="1966339"/>
                  </a:lnTo>
                  <a:lnTo>
                    <a:pt x="28232" y="1922362"/>
                  </a:lnTo>
                  <a:lnTo>
                    <a:pt x="18214" y="1877563"/>
                  </a:lnTo>
                  <a:lnTo>
                    <a:pt x="10327" y="1831997"/>
                  </a:lnTo>
                  <a:lnTo>
                    <a:pt x="4626" y="1785719"/>
                  </a:lnTo>
                  <a:lnTo>
                    <a:pt x="1165" y="1738783"/>
                  </a:lnTo>
                  <a:lnTo>
                    <a:pt x="0" y="1691243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3"/>
                  </a:lnTo>
                  <a:lnTo>
                    <a:pt x="10327" y="811745"/>
                  </a:lnTo>
                  <a:lnTo>
                    <a:pt x="18214" y="766179"/>
                  </a:lnTo>
                  <a:lnTo>
                    <a:pt x="28232" y="721381"/>
                  </a:lnTo>
                  <a:lnTo>
                    <a:pt x="40327" y="677404"/>
                  </a:lnTo>
                  <a:lnTo>
                    <a:pt x="54445" y="634303"/>
                  </a:lnTo>
                  <a:lnTo>
                    <a:pt x="70529" y="592133"/>
                  </a:lnTo>
                  <a:lnTo>
                    <a:pt x="88527" y="550948"/>
                  </a:lnTo>
                  <a:lnTo>
                    <a:pt x="108383" y="510803"/>
                  </a:lnTo>
                  <a:lnTo>
                    <a:pt x="130044" y="471753"/>
                  </a:lnTo>
                  <a:lnTo>
                    <a:pt x="153453" y="433852"/>
                  </a:lnTo>
                  <a:lnTo>
                    <a:pt x="178557" y="397154"/>
                  </a:lnTo>
                  <a:lnTo>
                    <a:pt x="205302" y="361715"/>
                  </a:lnTo>
                  <a:lnTo>
                    <a:pt x="233632" y="327588"/>
                  </a:lnTo>
                  <a:lnTo>
                    <a:pt x="263493" y="294829"/>
                  </a:lnTo>
                  <a:lnTo>
                    <a:pt x="294830" y="263491"/>
                  </a:lnTo>
                  <a:lnTo>
                    <a:pt x="327589" y="233631"/>
                  </a:lnTo>
                  <a:lnTo>
                    <a:pt x="361716" y="205301"/>
                  </a:lnTo>
                  <a:lnTo>
                    <a:pt x="397156" y="178556"/>
                  </a:lnTo>
                  <a:lnTo>
                    <a:pt x="433853" y="153452"/>
                  </a:lnTo>
                  <a:lnTo>
                    <a:pt x="471754" y="130043"/>
                  </a:lnTo>
                  <a:lnTo>
                    <a:pt x="510805" y="108383"/>
                  </a:lnTo>
                  <a:lnTo>
                    <a:pt x="550949" y="88527"/>
                  </a:lnTo>
                  <a:lnTo>
                    <a:pt x="592134" y="70529"/>
                  </a:lnTo>
                  <a:lnTo>
                    <a:pt x="634304" y="54444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497" y="0"/>
                  </a:lnTo>
                  <a:lnTo>
                    <a:pt x="7779930" y="0"/>
                  </a:lnTo>
                  <a:lnTo>
                    <a:pt x="7827467" y="1165"/>
                  </a:lnTo>
                  <a:lnTo>
                    <a:pt x="7874403" y="4626"/>
                  </a:lnTo>
                  <a:lnTo>
                    <a:pt x="7920681" y="10327"/>
                  </a:lnTo>
                  <a:lnTo>
                    <a:pt x="7966247" y="18214"/>
                  </a:lnTo>
                  <a:lnTo>
                    <a:pt x="8011046" y="28232"/>
                  </a:lnTo>
                  <a:lnTo>
                    <a:pt x="8055023" y="40327"/>
                  </a:lnTo>
                  <a:lnTo>
                    <a:pt x="8098124" y="54444"/>
                  </a:lnTo>
                  <a:lnTo>
                    <a:pt x="8140294" y="70529"/>
                  </a:lnTo>
                  <a:lnTo>
                    <a:pt x="8181478" y="88527"/>
                  </a:lnTo>
                  <a:lnTo>
                    <a:pt x="8221623" y="108383"/>
                  </a:lnTo>
                  <a:lnTo>
                    <a:pt x="8260674" y="130043"/>
                  </a:lnTo>
                  <a:lnTo>
                    <a:pt x="8298575" y="153452"/>
                  </a:lnTo>
                  <a:lnTo>
                    <a:pt x="8335272" y="178556"/>
                  </a:lnTo>
                  <a:lnTo>
                    <a:pt x="8370712" y="205301"/>
                  </a:lnTo>
                  <a:lnTo>
                    <a:pt x="8404838" y="233631"/>
                  </a:lnTo>
                  <a:lnTo>
                    <a:pt x="8437598" y="263491"/>
                  </a:lnTo>
                  <a:lnTo>
                    <a:pt x="8468935" y="294829"/>
                  </a:lnTo>
                  <a:lnTo>
                    <a:pt x="8498796" y="327588"/>
                  </a:lnTo>
                  <a:lnTo>
                    <a:pt x="8527126" y="361715"/>
                  </a:lnTo>
                  <a:lnTo>
                    <a:pt x="8553870" y="397154"/>
                  </a:lnTo>
                  <a:lnTo>
                    <a:pt x="8578974" y="433852"/>
                  </a:lnTo>
                  <a:lnTo>
                    <a:pt x="8602384" y="471753"/>
                  </a:lnTo>
                  <a:lnTo>
                    <a:pt x="8624044" y="510803"/>
                  </a:lnTo>
                  <a:lnTo>
                    <a:pt x="8643900" y="550948"/>
                  </a:lnTo>
                  <a:lnTo>
                    <a:pt x="8661898" y="592133"/>
                  </a:lnTo>
                  <a:lnTo>
                    <a:pt x="8677982" y="634303"/>
                  </a:lnTo>
                  <a:lnTo>
                    <a:pt x="8692099" y="677404"/>
                  </a:lnTo>
                  <a:lnTo>
                    <a:pt x="8704194" y="721381"/>
                  </a:lnTo>
                  <a:lnTo>
                    <a:pt x="8714213" y="766179"/>
                  </a:lnTo>
                  <a:lnTo>
                    <a:pt x="8722100" y="811745"/>
                  </a:lnTo>
                  <a:lnTo>
                    <a:pt x="8727801" y="858023"/>
                  </a:lnTo>
                  <a:lnTo>
                    <a:pt x="8731261" y="904960"/>
                  </a:lnTo>
                  <a:lnTo>
                    <a:pt x="8732427" y="952499"/>
                  </a:lnTo>
                  <a:lnTo>
                    <a:pt x="8732427" y="1691243"/>
                  </a:lnTo>
                  <a:lnTo>
                    <a:pt x="8731261" y="1738783"/>
                  </a:lnTo>
                  <a:lnTo>
                    <a:pt x="8727801" y="1785719"/>
                  </a:lnTo>
                  <a:lnTo>
                    <a:pt x="8722100" y="1831997"/>
                  </a:lnTo>
                  <a:lnTo>
                    <a:pt x="8714213" y="1877563"/>
                  </a:lnTo>
                  <a:lnTo>
                    <a:pt x="8704194" y="1922362"/>
                  </a:lnTo>
                  <a:lnTo>
                    <a:pt x="8692099" y="1966339"/>
                  </a:lnTo>
                  <a:lnTo>
                    <a:pt x="8677982" y="2009440"/>
                  </a:lnTo>
                  <a:lnTo>
                    <a:pt x="8661898" y="2051610"/>
                  </a:lnTo>
                  <a:lnTo>
                    <a:pt x="8643900" y="2092794"/>
                  </a:lnTo>
                  <a:lnTo>
                    <a:pt x="8624044" y="2132939"/>
                  </a:lnTo>
                  <a:lnTo>
                    <a:pt x="8602384" y="2171989"/>
                  </a:lnTo>
                  <a:lnTo>
                    <a:pt x="8578974" y="2209891"/>
                  </a:lnTo>
                  <a:lnTo>
                    <a:pt x="8553870" y="2246588"/>
                  </a:lnTo>
                  <a:lnTo>
                    <a:pt x="8527126" y="2282028"/>
                  </a:lnTo>
                  <a:lnTo>
                    <a:pt x="8498796" y="2316154"/>
                  </a:lnTo>
                  <a:lnTo>
                    <a:pt x="8468935" y="2348913"/>
                  </a:lnTo>
                  <a:lnTo>
                    <a:pt x="8437598" y="2380251"/>
                  </a:lnTo>
                  <a:lnTo>
                    <a:pt x="8404838" y="2410112"/>
                  </a:lnTo>
                  <a:lnTo>
                    <a:pt x="8370712" y="2438442"/>
                  </a:lnTo>
                  <a:lnTo>
                    <a:pt x="8335272" y="2465186"/>
                  </a:lnTo>
                  <a:lnTo>
                    <a:pt x="8298575" y="2490290"/>
                  </a:lnTo>
                  <a:lnTo>
                    <a:pt x="8260674" y="2513699"/>
                  </a:lnTo>
                  <a:lnTo>
                    <a:pt x="8221623" y="2535359"/>
                  </a:lnTo>
                  <a:lnTo>
                    <a:pt x="8181478" y="2555216"/>
                  </a:lnTo>
                  <a:lnTo>
                    <a:pt x="8140294" y="2573213"/>
                  </a:lnTo>
                  <a:lnTo>
                    <a:pt x="8098124" y="2589298"/>
                  </a:lnTo>
                  <a:lnTo>
                    <a:pt x="8055023" y="2603415"/>
                  </a:lnTo>
                  <a:lnTo>
                    <a:pt x="8011046" y="2615510"/>
                  </a:lnTo>
                  <a:lnTo>
                    <a:pt x="7966247" y="2625528"/>
                  </a:lnTo>
                  <a:lnTo>
                    <a:pt x="7920681" y="2633415"/>
                  </a:lnTo>
                  <a:lnTo>
                    <a:pt x="7874403" y="2639117"/>
                  </a:lnTo>
                  <a:lnTo>
                    <a:pt x="7827467" y="2642577"/>
                  </a:lnTo>
                  <a:lnTo>
                    <a:pt x="7780368" y="2643732"/>
                  </a:lnTo>
                  <a:close/>
                </a:path>
              </a:pathLst>
            </a:custGeom>
            <a:solidFill>
              <a:srgbClr val="A822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475" y="3340607"/>
              <a:ext cx="2133599" cy="213359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09746" y="3255355"/>
              <a:ext cx="2101850" cy="2101850"/>
            </a:xfrm>
            <a:custGeom>
              <a:avLst/>
              <a:gdLst/>
              <a:ahLst/>
              <a:cxnLst/>
              <a:rect l="l" t="t" r="r" b="b"/>
              <a:pathLst>
                <a:path w="2101850" h="2101850">
                  <a:moveTo>
                    <a:pt x="1050887" y="2101501"/>
                  </a:moveTo>
                  <a:lnTo>
                    <a:pt x="1002654" y="2100423"/>
                  </a:lnTo>
                  <a:lnTo>
                    <a:pt x="955112" y="2097210"/>
                  </a:lnTo>
                  <a:lnTo>
                    <a:pt x="908171" y="2091912"/>
                  </a:lnTo>
                  <a:lnTo>
                    <a:pt x="861878" y="2084575"/>
                  </a:lnTo>
                  <a:lnTo>
                    <a:pt x="816279" y="2075246"/>
                  </a:lnTo>
                  <a:lnTo>
                    <a:pt x="771420" y="2063971"/>
                  </a:lnTo>
                  <a:lnTo>
                    <a:pt x="727348" y="2050796"/>
                  </a:lnTo>
                  <a:lnTo>
                    <a:pt x="684110" y="2035767"/>
                  </a:lnTo>
                  <a:lnTo>
                    <a:pt x="641751" y="2018932"/>
                  </a:lnTo>
                  <a:lnTo>
                    <a:pt x="600319" y="2000336"/>
                  </a:lnTo>
                  <a:lnTo>
                    <a:pt x="559858" y="1980026"/>
                  </a:lnTo>
                  <a:lnTo>
                    <a:pt x="520417" y="1958048"/>
                  </a:lnTo>
                  <a:lnTo>
                    <a:pt x="482040" y="1934449"/>
                  </a:lnTo>
                  <a:lnTo>
                    <a:pt x="444775" y="1909274"/>
                  </a:lnTo>
                  <a:lnTo>
                    <a:pt x="408668" y="1882570"/>
                  </a:lnTo>
                  <a:lnTo>
                    <a:pt x="373765" y="1854385"/>
                  </a:lnTo>
                  <a:lnTo>
                    <a:pt x="340113" y="1824763"/>
                  </a:lnTo>
                  <a:lnTo>
                    <a:pt x="307758" y="1793751"/>
                  </a:lnTo>
                  <a:lnTo>
                    <a:pt x="276746" y="1761396"/>
                  </a:lnTo>
                  <a:lnTo>
                    <a:pt x="247123" y="1727745"/>
                  </a:lnTo>
                  <a:lnTo>
                    <a:pt x="218937" y="1692842"/>
                  </a:lnTo>
                  <a:lnTo>
                    <a:pt x="192233" y="1656736"/>
                  </a:lnTo>
                  <a:lnTo>
                    <a:pt x="167058" y="1619471"/>
                  </a:lnTo>
                  <a:lnTo>
                    <a:pt x="143458" y="1581095"/>
                  </a:lnTo>
                  <a:lnTo>
                    <a:pt x="121479" y="1541654"/>
                  </a:lnTo>
                  <a:lnTo>
                    <a:pt x="101169" y="1501194"/>
                  </a:lnTo>
                  <a:lnTo>
                    <a:pt x="82573" y="1459762"/>
                  </a:lnTo>
                  <a:lnTo>
                    <a:pt x="65737" y="1417404"/>
                  </a:lnTo>
                  <a:lnTo>
                    <a:pt x="50709" y="1374166"/>
                  </a:lnTo>
                  <a:lnTo>
                    <a:pt x="37533" y="1330095"/>
                  </a:lnTo>
                  <a:lnTo>
                    <a:pt x="26258" y="1285237"/>
                  </a:lnTo>
                  <a:lnTo>
                    <a:pt x="16929" y="1239639"/>
                  </a:lnTo>
                  <a:lnTo>
                    <a:pt x="9592" y="1193346"/>
                  </a:lnTo>
                  <a:lnTo>
                    <a:pt x="4294" y="1146406"/>
                  </a:lnTo>
                  <a:lnTo>
                    <a:pt x="1081" y="1098864"/>
                  </a:lnTo>
                  <a:lnTo>
                    <a:pt x="0" y="1050767"/>
                  </a:lnTo>
                  <a:lnTo>
                    <a:pt x="1081" y="1002670"/>
                  </a:lnTo>
                  <a:lnTo>
                    <a:pt x="4294" y="955128"/>
                  </a:lnTo>
                  <a:lnTo>
                    <a:pt x="9592" y="908187"/>
                  </a:lnTo>
                  <a:lnTo>
                    <a:pt x="16929" y="861894"/>
                  </a:lnTo>
                  <a:lnTo>
                    <a:pt x="26258" y="816295"/>
                  </a:lnTo>
                  <a:lnTo>
                    <a:pt x="37533" y="771436"/>
                  </a:lnTo>
                  <a:lnTo>
                    <a:pt x="50709" y="727364"/>
                  </a:lnTo>
                  <a:lnTo>
                    <a:pt x="65737" y="684126"/>
                  </a:lnTo>
                  <a:lnTo>
                    <a:pt x="82573" y="641767"/>
                  </a:lnTo>
                  <a:lnTo>
                    <a:pt x="101169" y="600334"/>
                  </a:lnTo>
                  <a:lnTo>
                    <a:pt x="121479" y="559873"/>
                  </a:lnTo>
                  <a:lnTo>
                    <a:pt x="143458" y="520431"/>
                  </a:lnTo>
                  <a:lnTo>
                    <a:pt x="167058" y="482054"/>
                  </a:lnTo>
                  <a:lnTo>
                    <a:pt x="192233" y="444788"/>
                  </a:lnTo>
                  <a:lnTo>
                    <a:pt x="218937" y="408680"/>
                  </a:lnTo>
                  <a:lnTo>
                    <a:pt x="247123" y="373777"/>
                  </a:lnTo>
                  <a:lnTo>
                    <a:pt x="276746" y="340124"/>
                  </a:lnTo>
                  <a:lnTo>
                    <a:pt x="307758" y="307767"/>
                  </a:lnTo>
                  <a:lnTo>
                    <a:pt x="340113" y="276755"/>
                  </a:lnTo>
                  <a:lnTo>
                    <a:pt x="373765" y="247131"/>
                  </a:lnTo>
                  <a:lnTo>
                    <a:pt x="408668" y="218944"/>
                  </a:lnTo>
                  <a:lnTo>
                    <a:pt x="444775" y="192240"/>
                  </a:lnTo>
                  <a:lnTo>
                    <a:pt x="482040" y="167064"/>
                  </a:lnTo>
                  <a:lnTo>
                    <a:pt x="520417" y="143463"/>
                  </a:lnTo>
                  <a:lnTo>
                    <a:pt x="559858" y="121484"/>
                  </a:lnTo>
                  <a:lnTo>
                    <a:pt x="600319" y="101173"/>
                  </a:lnTo>
                  <a:lnTo>
                    <a:pt x="641751" y="82576"/>
                  </a:lnTo>
                  <a:lnTo>
                    <a:pt x="684110" y="65740"/>
                  </a:lnTo>
                  <a:lnTo>
                    <a:pt x="727348" y="50711"/>
                  </a:lnTo>
                  <a:lnTo>
                    <a:pt x="771420" y="37535"/>
                  </a:lnTo>
                  <a:lnTo>
                    <a:pt x="816279" y="26259"/>
                  </a:lnTo>
                  <a:lnTo>
                    <a:pt x="861878" y="16929"/>
                  </a:lnTo>
                  <a:lnTo>
                    <a:pt x="908171" y="9592"/>
                  </a:lnTo>
                  <a:lnTo>
                    <a:pt x="955112" y="4294"/>
                  </a:lnTo>
                  <a:lnTo>
                    <a:pt x="1002654" y="1081"/>
                  </a:lnTo>
                  <a:lnTo>
                    <a:pt x="1050749" y="0"/>
                  </a:lnTo>
                  <a:lnTo>
                    <a:pt x="1098849" y="1081"/>
                  </a:lnTo>
                  <a:lnTo>
                    <a:pt x="1146391" y="4294"/>
                  </a:lnTo>
                  <a:lnTo>
                    <a:pt x="1193332" y="9592"/>
                  </a:lnTo>
                  <a:lnTo>
                    <a:pt x="1239625" y="16929"/>
                  </a:lnTo>
                  <a:lnTo>
                    <a:pt x="1285224" y="26259"/>
                  </a:lnTo>
                  <a:lnTo>
                    <a:pt x="1330082" y="37535"/>
                  </a:lnTo>
                  <a:lnTo>
                    <a:pt x="1374154" y="50711"/>
                  </a:lnTo>
                  <a:lnTo>
                    <a:pt x="1417392" y="65740"/>
                  </a:lnTo>
                  <a:lnTo>
                    <a:pt x="1459750" y="82576"/>
                  </a:lnTo>
                  <a:lnTo>
                    <a:pt x="1501183" y="101173"/>
                  </a:lnTo>
                  <a:lnTo>
                    <a:pt x="1541643" y="121484"/>
                  </a:lnTo>
                  <a:lnTo>
                    <a:pt x="1581085" y="143463"/>
                  </a:lnTo>
                  <a:lnTo>
                    <a:pt x="1619461" y="167064"/>
                  </a:lnTo>
                  <a:lnTo>
                    <a:pt x="1656726" y="192240"/>
                  </a:lnTo>
                  <a:lnTo>
                    <a:pt x="1692833" y="218944"/>
                  </a:lnTo>
                  <a:lnTo>
                    <a:pt x="1727736" y="247131"/>
                  </a:lnTo>
                  <a:lnTo>
                    <a:pt x="1761388" y="276755"/>
                  </a:lnTo>
                  <a:lnTo>
                    <a:pt x="1793743" y="307767"/>
                  </a:lnTo>
                  <a:lnTo>
                    <a:pt x="1824755" y="340124"/>
                  </a:lnTo>
                  <a:lnTo>
                    <a:pt x="1854378" y="373777"/>
                  </a:lnTo>
                  <a:lnTo>
                    <a:pt x="1882564" y="408680"/>
                  </a:lnTo>
                  <a:lnTo>
                    <a:pt x="1909268" y="444788"/>
                  </a:lnTo>
                  <a:lnTo>
                    <a:pt x="1934443" y="482054"/>
                  </a:lnTo>
                  <a:lnTo>
                    <a:pt x="1958043" y="520431"/>
                  </a:lnTo>
                  <a:lnTo>
                    <a:pt x="1980021" y="559873"/>
                  </a:lnTo>
                  <a:lnTo>
                    <a:pt x="2000332" y="600334"/>
                  </a:lnTo>
                  <a:lnTo>
                    <a:pt x="2018928" y="641767"/>
                  </a:lnTo>
                  <a:lnTo>
                    <a:pt x="2035763" y="684126"/>
                  </a:lnTo>
                  <a:lnTo>
                    <a:pt x="2050792" y="727364"/>
                  </a:lnTo>
                  <a:lnTo>
                    <a:pt x="2063967" y="771436"/>
                  </a:lnTo>
                  <a:lnTo>
                    <a:pt x="2075243" y="816295"/>
                  </a:lnTo>
                  <a:lnTo>
                    <a:pt x="2084572" y="861894"/>
                  </a:lnTo>
                  <a:lnTo>
                    <a:pt x="2091909" y="908187"/>
                  </a:lnTo>
                  <a:lnTo>
                    <a:pt x="2097207" y="955128"/>
                  </a:lnTo>
                  <a:lnTo>
                    <a:pt x="2100420" y="1002670"/>
                  </a:lnTo>
                  <a:lnTo>
                    <a:pt x="2101501" y="1050767"/>
                  </a:lnTo>
                  <a:lnTo>
                    <a:pt x="2100420" y="1098864"/>
                  </a:lnTo>
                  <a:lnTo>
                    <a:pt x="2097207" y="1146406"/>
                  </a:lnTo>
                  <a:lnTo>
                    <a:pt x="2091909" y="1193346"/>
                  </a:lnTo>
                  <a:lnTo>
                    <a:pt x="2084572" y="1239639"/>
                  </a:lnTo>
                  <a:lnTo>
                    <a:pt x="2075243" y="1285237"/>
                  </a:lnTo>
                  <a:lnTo>
                    <a:pt x="2063967" y="1330095"/>
                  </a:lnTo>
                  <a:lnTo>
                    <a:pt x="2050792" y="1374166"/>
                  </a:lnTo>
                  <a:lnTo>
                    <a:pt x="2035763" y="1417404"/>
                  </a:lnTo>
                  <a:lnTo>
                    <a:pt x="2018928" y="1459762"/>
                  </a:lnTo>
                  <a:lnTo>
                    <a:pt x="2000332" y="1501194"/>
                  </a:lnTo>
                  <a:lnTo>
                    <a:pt x="1980021" y="1541654"/>
                  </a:lnTo>
                  <a:lnTo>
                    <a:pt x="1958043" y="1581095"/>
                  </a:lnTo>
                  <a:lnTo>
                    <a:pt x="1934443" y="1619471"/>
                  </a:lnTo>
                  <a:lnTo>
                    <a:pt x="1909268" y="1656736"/>
                  </a:lnTo>
                  <a:lnTo>
                    <a:pt x="1882564" y="1692842"/>
                  </a:lnTo>
                  <a:lnTo>
                    <a:pt x="1854378" y="1727745"/>
                  </a:lnTo>
                  <a:lnTo>
                    <a:pt x="1824755" y="1761396"/>
                  </a:lnTo>
                  <a:lnTo>
                    <a:pt x="1793743" y="1793751"/>
                  </a:lnTo>
                  <a:lnTo>
                    <a:pt x="1761388" y="1824763"/>
                  </a:lnTo>
                  <a:lnTo>
                    <a:pt x="1727736" y="1854385"/>
                  </a:lnTo>
                  <a:lnTo>
                    <a:pt x="1692833" y="1882570"/>
                  </a:lnTo>
                  <a:lnTo>
                    <a:pt x="1656726" y="1909274"/>
                  </a:lnTo>
                  <a:lnTo>
                    <a:pt x="1619461" y="1934449"/>
                  </a:lnTo>
                  <a:lnTo>
                    <a:pt x="1581085" y="1958048"/>
                  </a:lnTo>
                  <a:lnTo>
                    <a:pt x="1541643" y="1980026"/>
                  </a:lnTo>
                  <a:lnTo>
                    <a:pt x="1501183" y="2000336"/>
                  </a:lnTo>
                  <a:lnTo>
                    <a:pt x="1459750" y="2018932"/>
                  </a:lnTo>
                  <a:lnTo>
                    <a:pt x="1417392" y="2035767"/>
                  </a:lnTo>
                  <a:lnTo>
                    <a:pt x="1374154" y="2050796"/>
                  </a:lnTo>
                  <a:lnTo>
                    <a:pt x="1330082" y="2063971"/>
                  </a:lnTo>
                  <a:lnTo>
                    <a:pt x="1285224" y="2075246"/>
                  </a:lnTo>
                  <a:lnTo>
                    <a:pt x="1239625" y="2084575"/>
                  </a:lnTo>
                  <a:lnTo>
                    <a:pt x="1193332" y="2091912"/>
                  </a:lnTo>
                  <a:lnTo>
                    <a:pt x="1146391" y="2097210"/>
                  </a:lnTo>
                  <a:lnTo>
                    <a:pt x="1098849" y="2100423"/>
                  </a:lnTo>
                  <a:lnTo>
                    <a:pt x="1050887" y="2101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12270" y="4011126"/>
            <a:ext cx="1296670" cy="6610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150" spc="-484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1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177857" y="3389397"/>
            <a:ext cx="4106545" cy="1765935"/>
          </a:xfrm>
          <a:prstGeom prst="rect">
            <a:avLst/>
          </a:prstGeom>
        </p:spPr>
        <p:txBody>
          <a:bodyPr wrap="square" lIns="0" tIns="135890" rIns="0" bIns="0" rtlCol="0" vert="horz">
            <a:spAutoFit/>
          </a:bodyPr>
          <a:lstStyle/>
          <a:p>
            <a:pPr marL="202565">
              <a:lnSpc>
                <a:spcPct val="100000"/>
              </a:lnSpc>
              <a:spcBef>
                <a:spcPts val="1070"/>
              </a:spcBef>
            </a:pPr>
            <a:r>
              <a:rPr dirty="0" sz="4900" spc="-32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9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900" spc="-44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4900" spc="-254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4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900" spc="-465">
                <a:solidFill>
                  <a:srgbClr val="FFFFFF"/>
                </a:solidFill>
                <a:latin typeface="Arial"/>
                <a:cs typeface="Arial"/>
              </a:rPr>
              <a:t>1.3</a:t>
            </a:r>
            <a:r>
              <a:rPr dirty="0" sz="49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900" spc="245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15394" y="2464750"/>
            <a:ext cx="13134340" cy="2835910"/>
            <a:chOff x="15394" y="2464750"/>
            <a:chExt cx="13134340" cy="2835910"/>
          </a:xfrm>
        </p:grpSpPr>
        <p:sp>
          <p:nvSpPr>
            <p:cNvPr id="5" name="object 5" descr=""/>
            <p:cNvSpPr/>
            <p:nvPr/>
          </p:nvSpPr>
          <p:spPr>
            <a:xfrm>
              <a:off x="3935577" y="2464750"/>
              <a:ext cx="9213850" cy="2835910"/>
            </a:xfrm>
            <a:custGeom>
              <a:avLst/>
              <a:gdLst/>
              <a:ahLst/>
              <a:cxnLst/>
              <a:rect l="l" t="t" r="r" b="b"/>
              <a:pathLst>
                <a:path w="9213850" h="2835910">
                  <a:moveTo>
                    <a:pt x="9088952" y="2835508"/>
                  </a:moveTo>
                  <a:lnTo>
                    <a:pt x="124724" y="2835508"/>
                  </a:lnTo>
                  <a:lnTo>
                    <a:pt x="76239" y="2825686"/>
                  </a:lnTo>
                  <a:lnTo>
                    <a:pt x="36587" y="2798924"/>
                  </a:lnTo>
                  <a:lnTo>
                    <a:pt x="9822" y="2759281"/>
                  </a:lnTo>
                  <a:lnTo>
                    <a:pt x="0" y="2710815"/>
                  </a:lnTo>
                  <a:lnTo>
                    <a:pt x="0" y="124717"/>
                  </a:lnTo>
                  <a:lnTo>
                    <a:pt x="9822" y="76238"/>
                  </a:lnTo>
                  <a:lnTo>
                    <a:pt x="36587" y="36587"/>
                  </a:lnTo>
                  <a:lnTo>
                    <a:pt x="76239" y="9822"/>
                  </a:lnTo>
                  <a:lnTo>
                    <a:pt x="124723" y="0"/>
                  </a:lnTo>
                  <a:lnTo>
                    <a:pt x="9088952" y="0"/>
                  </a:lnTo>
                  <a:lnTo>
                    <a:pt x="9137436" y="9822"/>
                  </a:lnTo>
                  <a:lnTo>
                    <a:pt x="9177088" y="36587"/>
                  </a:lnTo>
                  <a:lnTo>
                    <a:pt x="9203853" y="76238"/>
                  </a:lnTo>
                  <a:lnTo>
                    <a:pt x="9213676" y="124717"/>
                  </a:lnTo>
                  <a:lnTo>
                    <a:pt x="9213676" y="2710815"/>
                  </a:lnTo>
                  <a:lnTo>
                    <a:pt x="9203853" y="2759281"/>
                  </a:lnTo>
                  <a:lnTo>
                    <a:pt x="9177088" y="2798924"/>
                  </a:lnTo>
                  <a:lnTo>
                    <a:pt x="9137436" y="2825686"/>
                  </a:lnTo>
                  <a:lnTo>
                    <a:pt x="9088952" y="2835508"/>
                  </a:lnTo>
                  <a:close/>
                </a:path>
              </a:pathLst>
            </a:custGeom>
            <a:solidFill>
              <a:srgbClr val="A822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5394" y="3096585"/>
              <a:ext cx="5244465" cy="1419225"/>
            </a:xfrm>
            <a:custGeom>
              <a:avLst/>
              <a:gdLst/>
              <a:ahLst/>
              <a:cxnLst/>
              <a:rect l="l" t="t" r="r" b="b"/>
              <a:pathLst>
                <a:path w="5244465" h="1419225">
                  <a:moveTo>
                    <a:pt x="0" y="1419117"/>
                  </a:moveTo>
                  <a:lnTo>
                    <a:pt x="0" y="0"/>
                  </a:lnTo>
                  <a:lnTo>
                    <a:pt x="4734578" y="0"/>
                  </a:lnTo>
                  <a:lnTo>
                    <a:pt x="5244070" y="1419086"/>
                  </a:lnTo>
                  <a:lnTo>
                    <a:pt x="0" y="141911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5394" y="5469422"/>
            <a:ext cx="13134340" cy="2835910"/>
            <a:chOff x="15394" y="5469422"/>
            <a:chExt cx="13134340" cy="2835910"/>
          </a:xfrm>
        </p:grpSpPr>
        <p:sp>
          <p:nvSpPr>
            <p:cNvPr id="8" name="object 8" descr=""/>
            <p:cNvSpPr/>
            <p:nvPr/>
          </p:nvSpPr>
          <p:spPr>
            <a:xfrm>
              <a:off x="3935577" y="5469422"/>
              <a:ext cx="9213850" cy="2835910"/>
            </a:xfrm>
            <a:custGeom>
              <a:avLst/>
              <a:gdLst/>
              <a:ahLst/>
              <a:cxnLst/>
              <a:rect l="l" t="t" r="r" b="b"/>
              <a:pathLst>
                <a:path w="9213850" h="2835909">
                  <a:moveTo>
                    <a:pt x="9088971" y="2835519"/>
                  </a:moveTo>
                  <a:lnTo>
                    <a:pt x="124704" y="2835519"/>
                  </a:lnTo>
                  <a:lnTo>
                    <a:pt x="76239" y="2825700"/>
                  </a:lnTo>
                  <a:lnTo>
                    <a:pt x="36587" y="2798936"/>
                  </a:lnTo>
                  <a:lnTo>
                    <a:pt x="9822" y="2759283"/>
                  </a:lnTo>
                  <a:lnTo>
                    <a:pt x="0" y="2710799"/>
                  </a:lnTo>
                  <a:lnTo>
                    <a:pt x="0" y="124723"/>
                  </a:lnTo>
                  <a:lnTo>
                    <a:pt x="9822" y="76239"/>
                  </a:lnTo>
                  <a:lnTo>
                    <a:pt x="36587" y="36587"/>
                  </a:lnTo>
                  <a:lnTo>
                    <a:pt x="76239" y="9822"/>
                  </a:lnTo>
                  <a:lnTo>
                    <a:pt x="124723" y="0"/>
                  </a:lnTo>
                  <a:lnTo>
                    <a:pt x="9088952" y="0"/>
                  </a:lnTo>
                  <a:lnTo>
                    <a:pt x="9137436" y="9822"/>
                  </a:lnTo>
                  <a:lnTo>
                    <a:pt x="9177088" y="36587"/>
                  </a:lnTo>
                  <a:lnTo>
                    <a:pt x="9203853" y="76239"/>
                  </a:lnTo>
                  <a:lnTo>
                    <a:pt x="9213676" y="124723"/>
                  </a:lnTo>
                  <a:lnTo>
                    <a:pt x="9213676" y="2710799"/>
                  </a:lnTo>
                  <a:lnTo>
                    <a:pt x="9203853" y="2759283"/>
                  </a:lnTo>
                  <a:lnTo>
                    <a:pt x="9177088" y="2798936"/>
                  </a:lnTo>
                  <a:lnTo>
                    <a:pt x="9137436" y="2825700"/>
                  </a:lnTo>
                  <a:lnTo>
                    <a:pt x="9088971" y="2835519"/>
                  </a:lnTo>
                  <a:close/>
                </a:path>
              </a:pathLst>
            </a:custGeom>
            <a:solidFill>
              <a:srgbClr val="6977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5394" y="6101272"/>
              <a:ext cx="5244465" cy="1419225"/>
            </a:xfrm>
            <a:custGeom>
              <a:avLst/>
              <a:gdLst/>
              <a:ahLst/>
              <a:cxnLst/>
              <a:rect l="l" t="t" r="r" b="b"/>
              <a:pathLst>
                <a:path w="5244465" h="1419225">
                  <a:moveTo>
                    <a:pt x="0" y="1419117"/>
                  </a:moveTo>
                  <a:lnTo>
                    <a:pt x="0" y="0"/>
                  </a:lnTo>
                  <a:lnTo>
                    <a:pt x="4734578" y="0"/>
                  </a:lnTo>
                  <a:lnTo>
                    <a:pt x="5244070" y="1419086"/>
                  </a:lnTo>
                  <a:lnTo>
                    <a:pt x="0" y="1419117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8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11" name="object 11" descr=""/>
          <p:cNvSpPr txBox="1"/>
          <p:nvPr/>
        </p:nvSpPr>
        <p:spPr>
          <a:xfrm>
            <a:off x="720999" y="3509302"/>
            <a:ext cx="3429635" cy="5937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700" spc="-4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3700" spc="-31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37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700">
              <a:latin typeface="Verdana"/>
              <a:cs typeface="Verdana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1336" y="3370600"/>
            <a:ext cx="152400" cy="1524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1336" y="4018300"/>
            <a:ext cx="152400" cy="15240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6264902" y="3022792"/>
            <a:ext cx="5419725" cy="1320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95"/>
              </a:spcBef>
            </a:pPr>
            <a:r>
              <a:rPr dirty="0" sz="3650" spc="135">
                <a:solidFill>
                  <a:srgbClr val="FFFFFF"/>
                </a:solidFill>
                <a:latin typeface="Verdana"/>
                <a:cs typeface="Verdana"/>
              </a:rPr>
              <a:t>Round</a:t>
            </a:r>
            <a:r>
              <a:rPr dirty="0" sz="365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75">
                <a:solidFill>
                  <a:srgbClr val="FFFFFF"/>
                </a:solidFill>
                <a:latin typeface="Verdana"/>
                <a:cs typeface="Verdana"/>
              </a:rPr>
              <a:t>Root</a:t>
            </a:r>
            <a:r>
              <a:rPr dirty="0" sz="365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Radish </a:t>
            </a:r>
            <a:r>
              <a:rPr dirty="0" sz="3650" spc="95">
                <a:solidFill>
                  <a:srgbClr val="FFFFFF"/>
                </a:solidFill>
                <a:latin typeface="Verdana"/>
                <a:cs typeface="Verdana"/>
              </a:rPr>
              <a:t>Elongated</a:t>
            </a:r>
            <a:r>
              <a:rPr dirty="0" sz="365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75">
                <a:solidFill>
                  <a:srgbClr val="FFFFFF"/>
                </a:solidFill>
                <a:latin typeface="Verdana"/>
                <a:cs typeface="Verdana"/>
              </a:rPr>
              <a:t>Root</a:t>
            </a:r>
            <a:r>
              <a:rPr dirty="0" sz="365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Radish</a:t>
            </a:r>
            <a:endParaRPr sz="36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48066" y="6277160"/>
            <a:ext cx="2775585" cy="106743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370840" marR="5080" indent="-358775">
              <a:lnSpc>
                <a:spcPts val="3729"/>
              </a:lnSpc>
              <a:spcBef>
                <a:spcPts val="845"/>
              </a:spcBef>
            </a:pPr>
            <a:r>
              <a:rPr dirty="0" sz="3700" spc="9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37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3700">
              <a:latin typeface="Verdana"/>
              <a:cs typeface="Verdan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5460629" y="5858469"/>
            <a:ext cx="152400" cy="2095500"/>
            <a:chOff x="5460629" y="5858469"/>
            <a:chExt cx="152400" cy="2095500"/>
          </a:xfrm>
        </p:grpSpPr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0629" y="5858469"/>
              <a:ext cx="152400" cy="1524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0629" y="6506169"/>
              <a:ext cx="152400" cy="1524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0629" y="7153869"/>
              <a:ext cx="152400" cy="1524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0629" y="7801569"/>
              <a:ext cx="152400" cy="152400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5814195" y="5510660"/>
            <a:ext cx="6873240" cy="2616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95"/>
              </a:spcBef>
            </a:pP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Supermarkets/Hypermarkets </a:t>
            </a:r>
            <a:r>
              <a:rPr dirty="0" sz="3650" spc="65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365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3650" spc="70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365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-10">
                <a:solidFill>
                  <a:srgbClr val="FFFFFF"/>
                </a:solidFill>
                <a:latin typeface="Verdana"/>
                <a:cs typeface="Verdana"/>
              </a:rPr>
              <a:t>Retailers </a:t>
            </a:r>
            <a:r>
              <a:rPr dirty="0" sz="3650" spc="8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65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650" spc="-20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3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105"/>
              <a:t>Global</a:t>
            </a:r>
            <a:r>
              <a:rPr dirty="0" sz="5000" spc="-110"/>
              <a:t> </a:t>
            </a:r>
            <a:r>
              <a:rPr dirty="0" sz="5000"/>
              <a:t>Fresh</a:t>
            </a:r>
            <a:r>
              <a:rPr dirty="0" sz="5000" spc="-110"/>
              <a:t> </a:t>
            </a:r>
            <a:r>
              <a:rPr dirty="0" sz="5000"/>
              <a:t>Radish</a:t>
            </a:r>
            <a:r>
              <a:rPr dirty="0" sz="5000" spc="-110"/>
              <a:t> </a:t>
            </a:r>
            <a:r>
              <a:rPr dirty="0" sz="5000"/>
              <a:t>Market</a:t>
            </a:r>
            <a:r>
              <a:rPr dirty="0" sz="5000" spc="-105"/>
              <a:t> </a:t>
            </a:r>
            <a:r>
              <a:rPr dirty="0" sz="5000"/>
              <a:t>Revenue</a:t>
            </a:r>
            <a:r>
              <a:rPr dirty="0" sz="5000" spc="-110"/>
              <a:t> </a:t>
            </a:r>
            <a:r>
              <a:rPr dirty="0" sz="5000"/>
              <a:t>share</a:t>
            </a:r>
            <a:r>
              <a:rPr dirty="0" sz="5000" spc="-110"/>
              <a:t> </a:t>
            </a:r>
            <a:r>
              <a:rPr dirty="0" sz="5000" spc="135"/>
              <a:t>for</a:t>
            </a:r>
            <a:r>
              <a:rPr dirty="0" sz="5000" spc="-10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348701" y="5081365"/>
            <a:ext cx="6132195" cy="17589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2700" marR="5080" indent="904875">
              <a:lnSpc>
                <a:spcPts val="6450"/>
              </a:lnSpc>
              <a:spcBef>
                <a:spcPts val="940"/>
              </a:spcBef>
            </a:pPr>
            <a:r>
              <a:rPr dirty="0" sz="6000" spc="-55">
                <a:latin typeface="Verdana"/>
                <a:cs typeface="Verdana"/>
              </a:rPr>
              <a:t>Asia</a:t>
            </a:r>
            <a:r>
              <a:rPr dirty="0" sz="6000" spc="-515">
                <a:latin typeface="Verdana"/>
                <a:cs typeface="Verdana"/>
              </a:rPr>
              <a:t> </a:t>
            </a:r>
            <a:r>
              <a:rPr dirty="0" sz="6000" spc="114">
                <a:latin typeface="Verdana"/>
                <a:cs typeface="Verdana"/>
              </a:rPr>
              <a:t>Pacific </a:t>
            </a:r>
            <a:r>
              <a:rPr dirty="0" sz="6000" spc="80">
                <a:latin typeface="Verdana"/>
                <a:cs typeface="Verdana"/>
              </a:rPr>
              <a:t>USD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-240">
                <a:latin typeface="Verdana"/>
                <a:cs typeface="Verdana"/>
              </a:rPr>
              <a:t>0.47</a:t>
            </a:r>
            <a:r>
              <a:rPr dirty="0" sz="6000" spc="-520">
                <a:latin typeface="Verdana"/>
                <a:cs typeface="Verdana"/>
              </a:rPr>
              <a:t> </a:t>
            </a:r>
            <a:r>
              <a:rPr dirty="0" sz="6000" spc="60">
                <a:latin typeface="Verdana"/>
                <a:cs typeface="Verdana"/>
              </a:rPr>
              <a:t>Billion</a:t>
            </a:r>
            <a:endParaRPr sz="6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25890"/>
            <a:ext cx="12381058" cy="85990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3440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C6212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324306"/>
            <a:ext cx="10459085" cy="3328670"/>
            <a:chOff x="3914567" y="5324306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265938" y="5324306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13" y="3328355"/>
                  </a:lnTo>
                  <a:lnTo>
                    <a:pt x="102736" y="3320684"/>
                  </a:lnTo>
                  <a:lnTo>
                    <a:pt x="61537" y="3299337"/>
                  </a:lnTo>
                  <a:lnTo>
                    <a:pt x="29015" y="3266810"/>
                  </a:lnTo>
                  <a:lnTo>
                    <a:pt x="7670" y="3225602"/>
                  </a:lnTo>
                  <a:lnTo>
                    <a:pt x="0" y="3178211"/>
                  </a:lnTo>
                  <a:lnTo>
                    <a:pt x="0" y="150143"/>
                  </a:lnTo>
                  <a:lnTo>
                    <a:pt x="7670" y="102752"/>
                  </a:lnTo>
                  <a:lnTo>
                    <a:pt x="29015" y="61544"/>
                  </a:lnTo>
                  <a:lnTo>
                    <a:pt x="61537" y="29017"/>
                  </a:lnTo>
                  <a:lnTo>
                    <a:pt x="102736" y="7670"/>
                  </a:lnTo>
                  <a:lnTo>
                    <a:pt x="150113" y="0"/>
                  </a:lnTo>
                  <a:lnTo>
                    <a:pt x="8881964" y="0"/>
                  </a:lnTo>
                  <a:lnTo>
                    <a:pt x="8929341" y="7670"/>
                  </a:lnTo>
                  <a:lnTo>
                    <a:pt x="8970540" y="29017"/>
                  </a:lnTo>
                  <a:lnTo>
                    <a:pt x="9003061" y="61544"/>
                  </a:lnTo>
                  <a:lnTo>
                    <a:pt x="9024407" y="102752"/>
                  </a:lnTo>
                  <a:lnTo>
                    <a:pt x="9032077" y="150143"/>
                  </a:lnTo>
                  <a:lnTo>
                    <a:pt x="9032077" y="3178211"/>
                  </a:lnTo>
                  <a:lnTo>
                    <a:pt x="9024407" y="3225602"/>
                  </a:lnTo>
                  <a:lnTo>
                    <a:pt x="9003061" y="3266810"/>
                  </a:lnTo>
                  <a:lnTo>
                    <a:pt x="8970540" y="3299337"/>
                  </a:lnTo>
                  <a:lnTo>
                    <a:pt x="8929341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C621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344014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07684" y="2296846"/>
            <a:ext cx="6293485" cy="1892300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Culinary</a:t>
            </a:r>
            <a:r>
              <a:rPr dirty="0" sz="4500" spc="38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75" b="0">
                <a:solidFill>
                  <a:srgbClr val="FFFFFF"/>
                </a:solidFill>
                <a:latin typeface="Yanone Kaffeesatz Thin"/>
                <a:cs typeface="Yanone Kaffeesatz Thin"/>
              </a:rPr>
              <a:t>Diversity</a:t>
            </a:r>
            <a:r>
              <a:rPr dirty="0" sz="4500" spc="38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Growing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830" b="0">
                <a:solidFill>
                  <a:srgbClr val="FFFFFF"/>
                </a:solidFill>
                <a:latin typeface="Yanone Kaffeesatz Thin"/>
                <a:cs typeface="Yanone Kaffeesatz Thin"/>
              </a:rPr>
              <a:t>Food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90" b="0">
                <a:solidFill>
                  <a:srgbClr val="FFFFFF"/>
                </a:solidFill>
                <a:latin typeface="Yanone Kaffeesatz Thin"/>
                <a:cs typeface="Yanone Kaffeesatz Thin"/>
              </a:rPr>
              <a:t>Trends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700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07684" y="6042431"/>
            <a:ext cx="6522720" cy="18923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80"/>
              </a:spcBef>
            </a:pPr>
            <a:r>
              <a:rPr dirty="0" sz="4500" spc="710" b="0">
                <a:solidFill>
                  <a:srgbClr val="FFFFFF"/>
                </a:solidFill>
                <a:latin typeface="Yanone Kaffeesatz Thin"/>
                <a:cs typeface="Yanone Kaffeesatz Thin"/>
              </a:rPr>
              <a:t>Seasonal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Availability</a:t>
            </a:r>
            <a:r>
              <a:rPr dirty="0" sz="4500" spc="37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and </a:t>
            </a:r>
            <a:r>
              <a:rPr dirty="0" sz="4500" spc="715" b="0">
                <a:solidFill>
                  <a:srgbClr val="FFFFFF"/>
                </a:solidFill>
                <a:latin typeface="Yanone Kaffeesatz Thin"/>
                <a:cs typeface="Yanone Kaffeesatz Thin"/>
              </a:rPr>
              <a:t>Limited</a:t>
            </a:r>
            <a:r>
              <a:rPr dirty="0" sz="4500" spc="35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05" b="0">
                <a:solidFill>
                  <a:srgbClr val="FFFFFF"/>
                </a:solidFill>
                <a:latin typeface="Yanone Kaffeesatz Thin"/>
                <a:cs typeface="Yanone Kaffeesatz Thin"/>
              </a:rPr>
              <a:t>Shelf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740" b="0">
                <a:solidFill>
                  <a:srgbClr val="FFFFFF"/>
                </a:solidFill>
                <a:latin typeface="Yanone Kaffeesatz Thin"/>
                <a:cs typeface="Yanone Kaffeesatz Thin"/>
              </a:rPr>
              <a:t>Life</a:t>
            </a:r>
            <a:r>
              <a:rPr dirty="0" sz="4500" spc="36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509" b="0">
                <a:solidFill>
                  <a:srgbClr val="FFFFFF"/>
                </a:solidFill>
                <a:latin typeface="Yanone Kaffeesatz Thin"/>
                <a:cs typeface="Yanone Kaffeesatz Thin"/>
              </a:rPr>
              <a:t>to </a:t>
            </a:r>
            <a:r>
              <a:rPr dirty="0" sz="4500" spc="63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5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500" spc="36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500" spc="670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5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75295" y="1386615"/>
            <a:ext cx="14939644" cy="7513955"/>
          </a:xfrm>
          <a:custGeom>
            <a:avLst/>
            <a:gdLst/>
            <a:ahLst/>
            <a:cxnLst/>
            <a:rect l="l" t="t" r="r" b="b"/>
            <a:pathLst>
              <a:path w="14939644" h="7513955">
                <a:moveTo>
                  <a:pt x="14939483" y="7513767"/>
                </a:moveTo>
                <a:lnTo>
                  <a:pt x="0" y="7513767"/>
                </a:lnTo>
                <a:lnTo>
                  <a:pt x="0" y="0"/>
                </a:lnTo>
                <a:lnTo>
                  <a:pt x="14939483" y="0"/>
                </a:lnTo>
                <a:lnTo>
                  <a:pt x="14939483" y="7513767"/>
                </a:lnTo>
                <a:close/>
              </a:path>
            </a:pathLst>
          </a:custGeom>
          <a:solidFill>
            <a:srgbClr val="344014">
              <a:alpha val="88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8387" y="1671325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1961046" y="3072914"/>
            <a:ext cx="123825" cy="4581525"/>
            <a:chOff x="1961046" y="3072914"/>
            <a:chExt cx="123825" cy="45815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1046" y="3072914"/>
              <a:ext cx="123825" cy="123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1046" y="3568214"/>
              <a:ext cx="123825" cy="123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1046" y="4558814"/>
              <a:ext cx="123825" cy="123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1046" y="6044714"/>
              <a:ext cx="123825" cy="123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1046" y="7530614"/>
              <a:ext cx="123825" cy="123825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2266987" y="2817002"/>
            <a:ext cx="14171294" cy="5473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5100">
              <a:lnSpc>
                <a:spcPct val="116100"/>
              </a:lnSpc>
              <a:spcBef>
                <a:spcPts val="100"/>
              </a:spcBef>
            </a:pP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Fresh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Radish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future.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Elongated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root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radish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Verdana"/>
                <a:cs typeface="Verdana"/>
              </a:rPr>
              <a:t>takes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lead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fresh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radish</a:t>
            </a:r>
            <a:r>
              <a:rPr dirty="0" sz="2800" spc="-2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800">
              <a:latin typeface="Verdana"/>
              <a:cs typeface="Verdana"/>
            </a:endParaRPr>
          </a:p>
          <a:p>
            <a:pPr marL="12700" marR="440690">
              <a:lnSpc>
                <a:spcPct val="116100"/>
              </a:lnSpc>
            </a:pP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often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prefer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convenience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purchasing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fresh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radishes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alongside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grocery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items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well-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established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retail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spaces,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driving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significant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5">
                <a:solidFill>
                  <a:srgbClr val="FFFFFF"/>
                </a:solidFill>
                <a:latin typeface="Verdana"/>
                <a:cs typeface="Verdana"/>
              </a:rPr>
              <a:t>share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Verdana"/>
                <a:cs typeface="Verdana"/>
              </a:rPr>
              <a:t>supermarkets/hypermarkets.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16100"/>
              </a:lnSpc>
            </a:pP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Consumers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appreciate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option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order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fresh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radishes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comfort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homes,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ability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platforms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deliver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quality</a:t>
            </a:r>
            <a:r>
              <a:rPr dirty="0" sz="28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produce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Verdana"/>
                <a:cs typeface="Verdana"/>
              </a:rPr>
              <a:t>has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contributed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rapid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endParaRPr sz="2800">
              <a:latin typeface="Verdana"/>
              <a:cs typeface="Verdana"/>
            </a:endParaRPr>
          </a:p>
          <a:p>
            <a:pPr marL="12700" marR="42545">
              <a:lnSpc>
                <a:spcPct val="116100"/>
              </a:lnSpc>
            </a:pP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trends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80">
                <a:solidFill>
                  <a:srgbClr val="FFFFFF"/>
                </a:solidFill>
                <a:latin typeface="Verdana"/>
                <a:cs typeface="Verdana"/>
              </a:rPr>
              <a:t>evolve,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70">
                <a:solidFill>
                  <a:srgbClr val="FFFFFF"/>
                </a:solidFill>
                <a:latin typeface="Verdana"/>
                <a:cs typeface="Verdana"/>
              </a:rPr>
              <a:t>demand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55">
                <a:solidFill>
                  <a:srgbClr val="FFFFFF"/>
                </a:solidFill>
                <a:latin typeface="Verdana"/>
                <a:cs typeface="Verdana"/>
              </a:rPr>
              <a:t>elongated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root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Verdana"/>
                <a:cs typeface="Verdana"/>
              </a:rPr>
              <a:t>radishes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0">
                <a:solidFill>
                  <a:srgbClr val="FFFFFF"/>
                </a:solidFill>
                <a:latin typeface="Verdana"/>
                <a:cs typeface="Verdana"/>
              </a:rPr>
              <a:t>continues</a:t>
            </a:r>
            <a:r>
              <a:rPr dirty="0" sz="28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2800" spc="-2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surge,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positioning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fastest-</a:t>
            </a:r>
            <a:r>
              <a:rPr dirty="0" sz="2800" spc="-9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60">
                <a:solidFill>
                  <a:srgbClr val="FFFFFF"/>
                </a:solidFill>
                <a:latin typeface="Verdana"/>
                <a:cs typeface="Verdana"/>
              </a:rPr>
              <a:t>category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4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28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Verdana"/>
                <a:cs typeface="Verdana"/>
              </a:rPr>
              <a:t>market.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3548" rIns="0" bIns="0" rtlCol="0" vert="horz">
            <a:spAutoFit/>
          </a:bodyPr>
          <a:lstStyle/>
          <a:p>
            <a:pPr marL="138938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42794" y="4026781"/>
            <a:ext cx="14910435" cy="6148070"/>
          </a:xfrm>
          <a:prstGeom prst="rect">
            <a:avLst/>
          </a:prstGeom>
        </p:spPr>
        <p:txBody>
          <a:bodyPr wrap="square" lIns="0" tIns="514350" rIns="0" bIns="0" rtlCol="0" vert="horz">
            <a:spAutoFit/>
          </a:bodyPr>
          <a:lstStyle/>
          <a:p>
            <a:pPr algn="ctr" marR="299720">
              <a:lnSpc>
                <a:spcPct val="100000"/>
              </a:lnSpc>
              <a:spcBef>
                <a:spcPts val="4050"/>
              </a:spcBef>
            </a:pPr>
            <a:r>
              <a:rPr dirty="0" sz="6500" b="1">
                <a:latin typeface="Lato Heavy"/>
                <a:cs typeface="Lato Heavy"/>
              </a:rPr>
              <a:t>COGNITIVE</a:t>
            </a:r>
            <a:r>
              <a:rPr dirty="0" sz="6500" spc="-45" b="1">
                <a:latin typeface="Lato Heavy"/>
                <a:cs typeface="Lato Heavy"/>
              </a:rPr>
              <a:t> </a:t>
            </a:r>
            <a:r>
              <a:rPr dirty="0" sz="6500" b="1">
                <a:latin typeface="Lato Heavy"/>
                <a:cs typeface="Lato Heavy"/>
              </a:rPr>
              <a:t>MARKET</a:t>
            </a:r>
            <a:r>
              <a:rPr dirty="0" sz="6500" spc="-30" b="1">
                <a:latin typeface="Lato Heavy"/>
                <a:cs typeface="Lato Heavy"/>
              </a:rPr>
              <a:t> </a:t>
            </a:r>
            <a:r>
              <a:rPr dirty="0" sz="6500" spc="-10" b="1">
                <a:latin typeface="Lato Heavy"/>
                <a:cs typeface="Lato Heavy"/>
              </a:rPr>
              <a:t>RESEARCH</a:t>
            </a:r>
            <a:endParaRPr sz="6500">
              <a:latin typeface="Lato Heavy"/>
              <a:cs typeface="Lato Heavy"/>
            </a:endParaRPr>
          </a:p>
          <a:p>
            <a:pPr algn="ctr" marR="58039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6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312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50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020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60">
                <a:latin typeface="Lato"/>
                <a:cs typeface="Lato"/>
              </a:rPr>
              <a:t>8123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581025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175">
                <a:latin typeface="Lato"/>
                <a:cs typeface="Lato"/>
              </a:rPr>
              <a:t>91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9">
                <a:latin typeface="Lato"/>
                <a:cs typeface="Lato"/>
              </a:rPr>
              <a:t>983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0">
                <a:latin typeface="Lato"/>
                <a:cs typeface="Lato"/>
              </a:rPr>
              <a:t> </a:t>
            </a:r>
            <a:r>
              <a:rPr dirty="0" sz="3500" spc="24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299720">
              <a:lnSpc>
                <a:spcPct val="100000"/>
              </a:lnSpc>
              <a:spcBef>
                <a:spcPts val="2100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340">
                <a:latin typeface="Lato"/>
                <a:cs typeface="Lato"/>
              </a:rPr>
              <a:t>cognitivemarketresearch.</a:t>
            </a:r>
            <a:r>
              <a:rPr dirty="0" sz="3500" spc="-535">
                <a:latin typeface="Lato"/>
                <a:cs typeface="Lato"/>
              </a:rPr>
              <a:t> </a:t>
            </a:r>
            <a:r>
              <a:rPr dirty="0" sz="3500" spc="21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394"/>
              </a:spcBef>
              <a:tabLst>
                <a:tab pos="2100580" algn="l"/>
                <a:tab pos="3202305" algn="l"/>
                <a:tab pos="4435475" algn="l"/>
                <a:tab pos="6513195" algn="l"/>
                <a:tab pos="6883400" algn="l"/>
              </a:tabLst>
            </a:pPr>
            <a:r>
              <a:rPr dirty="0" sz="4100" spc="33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5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9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30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heavy" sz="4100" spc="385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http://tinyurl.com/8ez7bpr4 </a:t>
            </a:r>
            <a:endParaRPr sz="41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  <a:spcBef>
                <a:spcPts val="3429"/>
              </a:spcBef>
              <a:tabLst>
                <a:tab pos="2163445" algn="l"/>
                <a:tab pos="3248660" algn="l"/>
                <a:tab pos="4128770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5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8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612775">
              <a:lnSpc>
                <a:spcPts val="3604"/>
              </a:lnSpc>
            </a:pPr>
            <a:r>
              <a:rPr dirty="0" u="heavy" sz="3200" spc="31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DAF7C7PtikM,BAFWDJyds2Y</cp:keywords>
  <dc:title>Fresh Radish Market Report 2024</dc:title>
  <dcterms:created xsi:type="dcterms:W3CDTF">2024-01-27T05:16:40Z</dcterms:created>
  <dcterms:modified xsi:type="dcterms:W3CDTF">2024-01-27T05:16:40Z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2024-01-27T00:00:00Z</vt:filetime>
  </property>
  <property fmtid="{D5CDD505-2E9C-101B-9397-08002B2CF9AE}" pid="3" name="Creator">
    <vt:lpwstr>Canva</vt:lpwstr>
  </property>
  <property fmtid="{D5CDD505-2E9C-101B-9397-08002B2CF9AE}" pid="4" name="LastSaved">
    <vt:filetime>2024-01-27T00:00:00Z</vt:filetime>
  </property>
  <property fmtid="{D5CDD505-2E9C-101B-9397-08002B2CF9AE}" pid="5" name="Producer">
    <vt:lpwstr>3-Heights(TM) PDF Security Shell 4.8.25.2 (http://www.pdf-tools.com)</vt:lpwstr>
  </property>
</Properties>
</file>