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Barlow" panose="00000500000000000000" pitchFamily="2"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vzdnz8as"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111" b="-1111"/>
            </a:stretch>
          </a:blipFill>
        </p:spPr>
        <p:txBody>
          <a:bodyPr/>
          <a:lstStyle/>
          <a:p/>
        </p:txBody>
      </p:sp>
      <p:grpSp>
        <p:nvGrpSpPr>
          <p:cNvPr id="3" name="Group 3"/>
          <p:cNvGrpSpPr/>
          <p:nvPr/>
        </p:nvGrpSpPr>
        <p:grpSpPr>
          <a:xfrm>
            <a:off x="0" y="0"/>
            <a:ext cx="9396192" cy="10287000"/>
            <a:chExt cx="2474717" cy="2709333"/>
          </a:xfrm>
        </p:grpSpPr>
        <p:sp>
          <p:nvSpPr>
            <p:cNvPr id="4" name="Freeform 4"/>
            <p:cNvSpPr/>
            <p:nvPr/>
          </p:nvSpPr>
          <p:spPr>
            <a:xfrm>
              <a:off x="0" y="0"/>
              <a:ext cx="2474717" cy="2709333"/>
            </a:xfrm>
            <a:custGeom>
              <a:rect l="l" t="t" r="r" b="b"/>
              <a:pathLst>
                <a:path w="2474717" h="2709333">
                  <a:moveTo>
                    <a:pt x="0" y="0"/>
                  </a:moveTo>
                  <a:lnTo>
                    <a:pt x="2474717" y="0"/>
                  </a:lnTo>
                  <a:lnTo>
                    <a:pt x="2474717" y="2709333"/>
                  </a:lnTo>
                  <a:lnTo>
                    <a:pt x="0" y="2709333"/>
                  </a:lnTo>
                  <a:close/>
                </a:path>
              </a:pathLst>
            </a:custGeom>
            <a:solidFill>
              <a:srgbClr val="000000">
                <a:alpha val="44706"/>
              </a:srgbClr>
            </a:solidFill>
          </p:spPr>
          <p:txBody>
            <a:bodyPr/>
            <a:lstStyle/>
            <a:p/>
          </p:txBody>
        </p:sp>
        <p:sp>
          <p:nvSpPr>
            <p:cNvPr id="5" name="TextBox 5"/>
            <p:cNvSpPr txBox="1"/>
            <p:nvPr/>
          </p:nvSpPr>
          <p:spPr>
            <a:xfrm>
              <a:off x="0" y="-38100"/>
              <a:ext cx="2474717"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08074" y="9404514"/>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408074" y="3864146"/>
            <a:ext cx="14069926" cy="3026470"/>
          </a:xfrm>
          <a:prstGeom prst="rect">
            <a:avLst/>
          </a:prstGeom>
        </p:spPr>
        <p:txBody>
          <a:bodyPr wrap="square" lIns="0" tIns="0" rIns="0" bIns="0" rtlCol="0" anchor="t">
            <a:spAutoFit/>
          </a:bodyPr>
          <a:lstStyle/>
          <a:p>
            <a:pPr>
              <a:lnSpc>
                <a:spcPts val="5879"/>
              </a:lnSpc>
            </a:pPr>
            <a:r>
              <a:rPr lang="en-US" sz="5999">
                <a:solidFill>
                  <a:srgbClr val="FFFFFF"/>
                </a:solidFill>
                <a:latin typeface="Arimo"/>
              </a:rPr>
              <a:t>GLOBAL </a:t>
            </a:r>
          </a:p>
          <a:p>
            <a:pPr>
              <a:lnSpc>
                <a:spcPts val="5879"/>
              </a:lnSpc>
            </a:pPr>
            <a:r>
              <a:rPr lang="en-US" sz="5999">
                <a:solidFill>
                  <a:srgbClr val="FFFFFF"/>
                </a:solidFill>
                <a:latin typeface="Arimo"/>
              </a:rPr>
              <a:t>FORAGE HARVESTER</a:t>
            </a:r>
          </a:p>
          <a:p>
            <a:pPr>
              <a:lnSpc>
                <a:spcPts val="5879"/>
              </a:lnSpc>
            </a:pPr>
            <a:r>
              <a:rPr lang="en-US" sz="5999">
                <a:solidFill>
                  <a:srgbClr val="FFFFFF"/>
                </a:solidFill>
                <a:latin typeface="Arimo"/>
              </a:rPr>
              <a:t>MARKET REPORT </a:t>
            </a:r>
          </a:p>
          <a:p>
            <a:pPr>
              <a:lnSpc>
                <a:spcPts val="5879"/>
              </a:lnSpc>
            </a:pPr>
            <a:r>
              <a:rPr lang="en-US" sz="5999">
                <a:solidFill>
                  <a:srgbClr val="FFFFFF"/>
                </a:solidFill>
                <a:latin typeface="Arimo"/>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1028700" y="1519185"/>
            <a:ext cx="16236544" cy="7248630"/>
            <a:chExt cx="4276291" cy="1909104"/>
          </a:xfrm>
        </p:grpSpPr>
        <p:sp>
          <p:nvSpPr>
            <p:cNvPr id="4" name="Freeform 4"/>
            <p:cNvSpPr/>
            <p:nvPr/>
          </p:nvSpPr>
          <p:spPr>
            <a:xfrm>
              <a:off x="0" y="0"/>
              <a:ext cx="4276291" cy="1909104"/>
            </a:xfrm>
            <a:custGeom>
              <a:rect l="l" t="t" r="r" b="b"/>
              <a:pathLst>
                <a:path w="4276291" h="1909104">
                  <a:moveTo>
                    <a:pt x="0" y="0"/>
                  </a:moveTo>
                  <a:lnTo>
                    <a:pt x="4276291" y="0"/>
                  </a:lnTo>
                  <a:lnTo>
                    <a:pt x="4276291" y="1909104"/>
                  </a:lnTo>
                  <a:lnTo>
                    <a:pt x="0" y="1909104"/>
                  </a:lnTo>
                  <a:close/>
                </a:path>
              </a:pathLst>
            </a:custGeom>
            <a:solidFill>
              <a:srgbClr val="000000">
                <a:alpha val="64706"/>
              </a:srgbClr>
            </a:solidFill>
          </p:spPr>
          <p:txBody>
            <a:bodyPr/>
            <a:lstStyle/>
            <a:p/>
          </p:txBody>
        </p:sp>
        <p:sp>
          <p:nvSpPr>
            <p:cNvPr id="5" name="TextBox 5"/>
            <p:cNvSpPr txBox="1"/>
            <p:nvPr/>
          </p:nvSpPr>
          <p:spPr>
            <a:xfrm>
              <a:off x="0" y="-47625"/>
              <a:ext cx="4276291" cy="1956729"/>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5083068" y="1856904"/>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
        <p:nvSpPr>
          <p:cNvPr id="7" name="TextBox 7"/>
          <p:cNvSpPr txBox="1"/>
          <p:nvPr/>
        </p:nvSpPr>
        <p:spPr>
          <a:xfrm>
            <a:off x="1416111" y="3041852"/>
            <a:ext cx="15461723" cy="5314950"/>
          </a:xfrm>
          <a:prstGeom prst="rect">
            <a:avLst/>
          </a:prstGeom>
        </p:spPr>
        <p:txBody>
          <a:bodyPr lIns="0" tIns="0" rIns="0" bIns="0" rtlCol="0" anchor="t">
            <a:spAutoFit/>
          </a:bodyPr>
          <a:lstStyle/>
          <a:p>
            <a:pPr>
              <a:lnSpc>
                <a:spcPts val="4200"/>
              </a:lnSpc>
              <a:spcBef>
                <a:spcPct val="0"/>
              </a:spcBef>
            </a:pPr>
            <a:r>
              <a:rPr lang="en-US" sz="3000">
                <a:solidFill>
                  <a:srgbClr val="FFFFFF"/>
                </a:solidFill>
                <a:latin typeface="Montserrat"/>
              </a:rPr>
              <a:t>A variety of factors influence forage harvesters, which are essential in contemporary agriculture. Technological breakthroughs first drive efficiency. Improved cutting and chopping systems streamline the process of harvesting fodder. Furthermore, environmental issues spur innovation. A top priority is lowering fuel and emission usage in accordance with environmental objectives. The role of economic considerations is crucial. Fluctuations in commodity prices impact the adoption of forage harvesters. Excessive costs for animal feed stimulate investment. Government rules, subsidies, and incentives also have an impact on the market. Forage harvesters are used more often when sustainable agriculture policies are supported.</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17065" b="-1601"/>
            </a:stretch>
          </a:blipFill>
        </p:spPr>
        <p:txBody>
          <a:bodyPr/>
          <a:lstStyle/>
          <a:p/>
        </p:txBody>
      </p:sp>
      <p:grpSp>
        <p:nvGrpSpPr>
          <p:cNvPr id="3" name="Group 3"/>
          <p:cNvGrpSpPr/>
          <p:nvPr/>
        </p:nvGrpSpPr>
        <p:grpSpPr>
          <a:xfrm>
            <a:off x="246793" y="4585314"/>
            <a:ext cx="8674335" cy="2626148"/>
            <a:chExt cx="860407" cy="260488"/>
          </a:xfrm>
        </p:grpSpPr>
        <p:sp>
          <p:nvSpPr>
            <p:cNvPr id="4" name="Freeform 4"/>
            <p:cNvSpPr/>
            <p:nvPr/>
          </p:nvSpPr>
          <p:spPr>
            <a:xfrm>
              <a:off x="0" y="0"/>
              <a:ext cx="860407" cy="260488"/>
            </a:xfrm>
            <a:custGeom>
              <a:rect l="l" t="t" r="r" b="b"/>
              <a:pathLst>
                <a:path w="860407" h="260488">
                  <a:moveTo>
                    <a:pt x="89251" y="0"/>
                  </a:moveTo>
                  <a:lnTo>
                    <a:pt x="771156" y="0"/>
                  </a:lnTo>
                  <a:cubicBezTo>
                    <a:pt x="820448" y="0"/>
                    <a:pt x="860407" y="39959"/>
                    <a:pt x="860407" y="89251"/>
                  </a:cubicBezTo>
                  <a:lnTo>
                    <a:pt x="860407" y="171237"/>
                  </a:lnTo>
                  <a:cubicBezTo>
                    <a:pt x="860407" y="220529"/>
                    <a:pt x="820448" y="260488"/>
                    <a:pt x="771156" y="260488"/>
                  </a:cubicBezTo>
                  <a:lnTo>
                    <a:pt x="89251" y="260488"/>
                  </a:lnTo>
                  <a:cubicBezTo>
                    <a:pt x="39959" y="260488"/>
                    <a:pt x="0" y="220529"/>
                    <a:pt x="0" y="171237"/>
                  </a:cubicBezTo>
                  <a:lnTo>
                    <a:pt x="0" y="89251"/>
                  </a:lnTo>
                  <a:cubicBezTo>
                    <a:pt x="0" y="39959"/>
                    <a:pt x="39959" y="0"/>
                    <a:pt x="89251" y="0"/>
                  </a:cubicBezTo>
                  <a:close/>
                </a:path>
              </a:pathLst>
            </a:custGeom>
            <a:solidFill>
              <a:srgbClr val="2F3B2E"/>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603877" y="4907982"/>
            <a:ext cx="2118725" cy="2116076"/>
          </a:xfrm>
          <a:custGeom>
            <a:rect l="l" t="t" r="r" b="b"/>
            <a:pathLst>
              <a:path w="2118725" h="2116076">
                <a:moveTo>
                  <a:pt x="0" y="0"/>
                </a:moveTo>
                <a:lnTo>
                  <a:pt x="2118725" y="0"/>
                </a:lnTo>
                <a:lnTo>
                  <a:pt x="2118725" y="2116076"/>
                </a:lnTo>
                <a:lnTo>
                  <a:pt x="0" y="2116076"/>
                </a:lnTo>
                <a:lnTo>
                  <a:pt x="0" y="0"/>
                </a:lnTo>
                <a:close/>
              </a:path>
            </a:pathLst>
          </a:custGeom>
          <a:blipFill>
            <a:blip r:embed="rId3"/>
            <a:stretch>
              <a:fillRect/>
            </a:stretch>
          </a:blipFill>
        </p:spPr>
        <p:txBody>
          <a:bodyPr/>
          <a:lstStyle/>
          <a:p/>
        </p:txBody>
      </p:sp>
      <p:grpSp>
        <p:nvGrpSpPr>
          <p:cNvPr id="7" name="Group 7"/>
          <p:cNvGrpSpPr/>
          <p:nvPr/>
        </p:nvGrpSpPr>
        <p:grpSpPr>
          <a:xfrm>
            <a:off x="554479" y="4823300"/>
            <a:ext cx="2087522" cy="2087522"/>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833640" y="5362098"/>
            <a:ext cx="1529200" cy="1280154"/>
          </a:xfrm>
          <a:prstGeom prst="rect">
            <a:avLst/>
          </a:prstGeom>
        </p:spPr>
        <p:txBody>
          <a:bodyPr lIns="0" tIns="0" rIns="0" bIns="0" rtlCol="0" anchor="t">
            <a:spAutoFit/>
          </a:bodyPr>
          <a:lstStyle/>
          <a:p>
            <a:pPr algn="ctr">
              <a:lnSpc>
                <a:spcPts val="3062"/>
              </a:lnSpc>
            </a:pPr>
            <a:r>
              <a:rPr lang="en-US" sz="4503">
                <a:solidFill>
                  <a:srgbClr val="1E3048"/>
                </a:solidFill>
                <a:latin typeface="Poppins Bold"/>
              </a:rPr>
              <a:t>2023- 2030</a:t>
            </a:r>
          </a:p>
        </p:txBody>
      </p:sp>
      <p:sp>
        <p:nvSpPr>
          <p:cNvPr id="14" name="TextBox 14"/>
          <p:cNvSpPr txBox="1"/>
          <p:nvPr/>
        </p:nvSpPr>
        <p:spPr>
          <a:xfrm>
            <a:off x="2642001" y="4911627"/>
            <a:ext cx="5828226" cy="1730625"/>
          </a:xfrm>
          <a:prstGeom prst="rect">
            <a:avLst/>
          </a:prstGeom>
        </p:spPr>
        <p:txBody>
          <a:bodyPr lIns="0" tIns="0" rIns="0" bIns="0" rtlCol="0" anchor="t">
            <a:spAutoFit/>
          </a:bodyPr>
          <a:lstStyle/>
          <a:p>
            <a:pPr algn="ctr">
              <a:lnSpc>
                <a:spcPts val="6757"/>
              </a:lnSpc>
            </a:pPr>
            <a:r>
              <a:rPr lang="en-US" sz="4827">
                <a:solidFill>
                  <a:srgbClr val="FFFFFF"/>
                </a:solidFill>
                <a:latin typeface="Poppins"/>
              </a:rPr>
              <a:t>CAGR</a:t>
            </a:r>
          </a:p>
          <a:p>
            <a:pPr algn="ctr">
              <a:lnSpc>
                <a:spcPts val="6757"/>
              </a:lnSpc>
              <a:spcBef>
                <a:spcPct val="0"/>
              </a:spcBef>
            </a:pPr>
            <a:r>
              <a:rPr lang="en-US" sz="4827">
                <a:solidFill>
                  <a:srgbClr val="FFFFFF"/>
                </a:solidFill>
                <a:latin typeface="Poppins"/>
              </a:rPr>
              <a:t>9.6%</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2867" b="-5650"/>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316649" y="2274326"/>
            <a:ext cx="6765514" cy="3077649"/>
            <a:chExt cx="8147208" cy="3706185"/>
          </a:xfrm>
        </p:grpSpPr>
        <p:sp>
          <p:nvSpPr>
            <p:cNvPr id="7" name="Freeform 7"/>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536C48"/>
            </a:solidFill>
          </p:spPr>
          <p:txBody>
            <a:bodyPr/>
            <a:lstStyle/>
            <a:p/>
          </p:txBody>
        </p:sp>
      </p:grpSp>
      <p:grpSp>
        <p:nvGrpSpPr>
          <p:cNvPr id="8" name="Group 8"/>
          <p:cNvGrpSpPr/>
          <p:nvPr/>
        </p:nvGrpSpPr>
        <p:grpSpPr>
          <a:xfrm rot="5400000">
            <a:off x="1394343" y="1919500"/>
            <a:ext cx="854159" cy="3642845"/>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316649" y="6180651"/>
            <a:ext cx="6765514" cy="3077649"/>
            <a:chExt cx="8147208" cy="3706185"/>
          </a:xfrm>
        </p:grpSpPr>
        <p:sp>
          <p:nvSpPr>
            <p:cNvPr id="11" name="Freeform 11"/>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819D54"/>
            </a:solidFill>
          </p:spPr>
          <p:txBody>
            <a:bodyPr/>
            <a:lstStyle/>
            <a:p/>
          </p:txBody>
        </p:sp>
      </p:grpSp>
      <p:grpSp>
        <p:nvGrpSpPr>
          <p:cNvPr id="12" name="Group 12"/>
          <p:cNvGrpSpPr/>
          <p:nvPr/>
        </p:nvGrpSpPr>
        <p:grpSpPr>
          <a:xfrm rot="5400000">
            <a:off x="1394343" y="5825824"/>
            <a:ext cx="854159" cy="3642845"/>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617887" y="2202098"/>
            <a:ext cx="6765514" cy="3077649"/>
            <a:chExt cx="8147208" cy="3706185"/>
          </a:xfrm>
        </p:grpSpPr>
        <p:sp>
          <p:nvSpPr>
            <p:cNvPr id="15" name="Freeform 15"/>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61734F"/>
            </a:solidFill>
          </p:spPr>
          <p:txBody>
            <a:bodyPr/>
            <a:lstStyle/>
            <a:p/>
          </p:txBody>
        </p:sp>
      </p:grpSp>
      <p:grpSp>
        <p:nvGrpSpPr>
          <p:cNvPr id="16" name="Group 16"/>
          <p:cNvGrpSpPr/>
          <p:nvPr/>
        </p:nvGrpSpPr>
        <p:grpSpPr>
          <a:xfrm rot="5400000">
            <a:off x="10695581" y="1847271"/>
            <a:ext cx="854159" cy="3642845"/>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8" name="Group 18"/>
          <p:cNvGrpSpPr/>
          <p:nvPr/>
        </p:nvGrpSpPr>
        <p:grpSpPr>
          <a:xfrm>
            <a:off x="11617887" y="6108422"/>
            <a:ext cx="6765514" cy="3077649"/>
            <a:chExt cx="8147208" cy="3706185"/>
          </a:xfrm>
        </p:grpSpPr>
        <p:sp>
          <p:nvSpPr>
            <p:cNvPr id="19" name="Freeform 19"/>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535A46"/>
            </a:solidFill>
          </p:spPr>
          <p:txBody>
            <a:bodyPr/>
            <a:lstStyle/>
            <a:p/>
          </p:txBody>
        </p:sp>
      </p:grpSp>
      <p:grpSp>
        <p:nvGrpSpPr>
          <p:cNvPr id="20" name="Group 20"/>
          <p:cNvGrpSpPr/>
          <p:nvPr/>
        </p:nvGrpSpPr>
        <p:grpSpPr>
          <a:xfrm rot="5400000">
            <a:off x="10695581" y="5753595"/>
            <a:ext cx="854159" cy="3642845"/>
            <a:chExt cx="3130550" cy="13351270"/>
          </a:xfrm>
        </p:grpSpPr>
        <p:sp>
          <p:nvSpPr>
            <p:cNvPr id="21" name="Freeform 21"/>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2" name="TextBox 22"/>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23" name="TextBox 23"/>
          <p:cNvSpPr txBox="1"/>
          <p:nvPr/>
        </p:nvSpPr>
        <p:spPr>
          <a:xfrm>
            <a:off x="258688" y="3416756"/>
            <a:ext cx="3125469" cy="751246"/>
          </a:xfrm>
          <a:prstGeom prst="rect">
            <a:avLst/>
          </a:prstGeom>
        </p:spPr>
        <p:txBody>
          <a:bodyPr lIns="0" tIns="0" rIns="0" bIns="0" rtlCol="0" anchor="t">
            <a:spAutoFit/>
          </a:bodyPr>
          <a:lstStyle/>
          <a:p>
            <a:pPr algn="ctr">
              <a:lnSpc>
                <a:spcPts val="2927"/>
              </a:lnSpc>
            </a:pPr>
            <a:r>
              <a:rPr lang="en-US" sz="2898">
                <a:solidFill>
                  <a:srgbClr val="43B4BE"/>
                </a:solidFill>
                <a:latin typeface="Montserrat Classic"/>
              </a:rPr>
              <a:t>Technology Segment</a:t>
            </a:r>
          </a:p>
        </p:txBody>
      </p:sp>
      <p:sp>
        <p:nvSpPr>
          <p:cNvPr id="24" name="TextBox 24"/>
          <p:cNvSpPr txBox="1"/>
          <p:nvPr/>
        </p:nvSpPr>
        <p:spPr>
          <a:xfrm>
            <a:off x="3604839" y="3020197"/>
            <a:ext cx="5175305" cy="1374776"/>
          </a:xfrm>
          <a:prstGeom prst="rect">
            <a:avLst/>
          </a:prstGeom>
        </p:spPr>
        <p:txBody>
          <a:bodyPr lIns="0" tIns="0" rIns="0" bIns="0" rtlCol="0" anchor="t">
            <a:spAutoFit/>
          </a:bodyPr>
          <a:lstStyle/>
          <a:p>
            <a:pPr marL="863595" lvl="1" indent="-431797">
              <a:lnSpc>
                <a:spcPts val="5599"/>
              </a:lnSpc>
              <a:buFont typeface="Arial"/>
              <a:buChar char="•"/>
            </a:pPr>
            <a:r>
              <a:rPr lang="en-US" sz="3999">
                <a:solidFill>
                  <a:srgbClr val="FFFFFF"/>
                </a:solidFill>
                <a:latin typeface="Montserrat"/>
              </a:rPr>
              <a:t>Conventional</a:t>
            </a:r>
          </a:p>
          <a:p>
            <a:pPr marL="863595" lvl="1" indent="-431797">
              <a:lnSpc>
                <a:spcPts val="5599"/>
              </a:lnSpc>
              <a:buFont typeface="Arial"/>
              <a:buChar char="•"/>
            </a:pPr>
            <a:r>
              <a:rPr lang="en-US" sz="3999">
                <a:solidFill>
                  <a:srgbClr val="FFFFFF"/>
                </a:solidFill>
                <a:latin typeface="Montserrat"/>
              </a:rPr>
              <a:t>Advanced</a:t>
            </a:r>
          </a:p>
        </p:txBody>
      </p:sp>
      <p:sp>
        <p:nvSpPr>
          <p:cNvPr id="25" name="TextBox 25"/>
          <p:cNvSpPr txBox="1"/>
          <p:nvPr/>
        </p:nvSpPr>
        <p:spPr>
          <a:xfrm>
            <a:off x="258688" y="7293276"/>
            <a:ext cx="3125469" cy="751246"/>
          </a:xfrm>
          <a:prstGeom prst="rect">
            <a:avLst/>
          </a:prstGeom>
        </p:spPr>
        <p:txBody>
          <a:bodyPr lIns="0" tIns="0" rIns="0" bIns="0" rtlCol="0" anchor="t">
            <a:spAutoFit/>
          </a:bodyPr>
          <a:lstStyle/>
          <a:p>
            <a:pPr algn="ctr">
              <a:lnSpc>
                <a:spcPts val="2927"/>
              </a:lnSpc>
            </a:pPr>
            <a:r>
              <a:rPr lang="en-US" sz="2898">
                <a:solidFill>
                  <a:srgbClr val="43B4BE"/>
                </a:solidFill>
                <a:latin typeface="Montserrat Classic"/>
              </a:rPr>
              <a:t>Application Segment</a:t>
            </a:r>
          </a:p>
        </p:txBody>
      </p:sp>
      <p:sp>
        <p:nvSpPr>
          <p:cNvPr id="26" name="TextBox 26"/>
          <p:cNvSpPr txBox="1"/>
          <p:nvPr/>
        </p:nvSpPr>
        <p:spPr>
          <a:xfrm>
            <a:off x="3642845" y="6924361"/>
            <a:ext cx="4916617" cy="1374776"/>
          </a:xfrm>
          <a:prstGeom prst="rect">
            <a:avLst/>
          </a:prstGeom>
        </p:spPr>
        <p:txBody>
          <a:bodyPr lIns="0" tIns="0" rIns="0" bIns="0" rtlCol="0" anchor="t">
            <a:spAutoFit/>
          </a:bodyPr>
          <a:lstStyle/>
          <a:p>
            <a:pPr marL="863595" lvl="1" indent="-431797">
              <a:lnSpc>
                <a:spcPts val="5599"/>
              </a:lnSpc>
              <a:buFont typeface="Arial"/>
              <a:buChar char="•"/>
            </a:pPr>
            <a:r>
              <a:rPr lang="en-US" sz="3999">
                <a:solidFill>
                  <a:srgbClr val="FFFFFF"/>
                </a:solidFill>
                <a:latin typeface="Montserrat"/>
              </a:rPr>
              <a:t>Household Use</a:t>
            </a:r>
          </a:p>
          <a:p>
            <a:pPr marL="863595" lvl="1" indent="-431797">
              <a:lnSpc>
                <a:spcPts val="5599"/>
              </a:lnSpc>
              <a:buFont typeface="Arial"/>
              <a:buChar char="•"/>
            </a:pPr>
            <a:r>
              <a:rPr lang="en-US" sz="3999">
                <a:solidFill>
                  <a:srgbClr val="FFFFFF"/>
                </a:solidFill>
                <a:latin typeface="Montserrat"/>
              </a:rPr>
              <a:t>Farms Use</a:t>
            </a:r>
          </a:p>
        </p:txBody>
      </p:sp>
      <p:sp>
        <p:nvSpPr>
          <p:cNvPr id="27" name="TextBox 27"/>
          <p:cNvSpPr txBox="1"/>
          <p:nvPr/>
        </p:nvSpPr>
        <p:spPr>
          <a:xfrm>
            <a:off x="9543758" y="3285650"/>
            <a:ext cx="3125469" cy="751246"/>
          </a:xfrm>
          <a:prstGeom prst="rect">
            <a:avLst/>
          </a:prstGeom>
        </p:spPr>
        <p:txBody>
          <a:bodyPr lIns="0" tIns="0" rIns="0" bIns="0" rtlCol="0" anchor="t">
            <a:spAutoFit/>
          </a:bodyPr>
          <a:lstStyle/>
          <a:p>
            <a:pPr algn="ctr">
              <a:lnSpc>
                <a:spcPts val="2927"/>
              </a:lnSpc>
            </a:pPr>
            <a:r>
              <a:rPr lang="en-US" sz="2898">
                <a:solidFill>
                  <a:srgbClr val="43B4BE"/>
                </a:solidFill>
                <a:latin typeface="Montserrat Classic"/>
              </a:rPr>
              <a:t>End User Segment</a:t>
            </a:r>
          </a:p>
        </p:txBody>
      </p:sp>
      <p:sp>
        <p:nvSpPr>
          <p:cNvPr id="28" name="TextBox 28"/>
          <p:cNvSpPr txBox="1"/>
          <p:nvPr/>
        </p:nvSpPr>
        <p:spPr>
          <a:xfrm>
            <a:off x="13163158" y="2979621"/>
            <a:ext cx="4916617" cy="1374776"/>
          </a:xfrm>
          <a:prstGeom prst="rect">
            <a:avLst/>
          </a:prstGeom>
        </p:spPr>
        <p:txBody>
          <a:bodyPr lIns="0" tIns="0" rIns="0" bIns="0" rtlCol="0" anchor="t">
            <a:spAutoFit/>
          </a:bodyPr>
          <a:lstStyle/>
          <a:p>
            <a:pPr marL="863595" lvl="1" indent="-431797">
              <a:lnSpc>
                <a:spcPts val="5599"/>
              </a:lnSpc>
              <a:buFont typeface="Arial"/>
              <a:buChar char="•"/>
            </a:pPr>
            <a:r>
              <a:rPr lang="en-US" sz="3999">
                <a:solidFill>
                  <a:srgbClr val="FFFFFF"/>
                </a:solidFill>
                <a:latin typeface="Montserrat"/>
              </a:rPr>
              <a:t>Residential</a:t>
            </a:r>
          </a:p>
          <a:p>
            <a:pPr marL="863595" lvl="1" indent="-431797">
              <a:lnSpc>
                <a:spcPts val="5599"/>
              </a:lnSpc>
              <a:buFont typeface="Arial"/>
              <a:buChar char="•"/>
            </a:pPr>
            <a:r>
              <a:rPr lang="en-US" sz="3999">
                <a:solidFill>
                  <a:srgbClr val="FFFFFF"/>
                </a:solidFill>
                <a:latin typeface="Montserrat"/>
              </a:rPr>
              <a:t>Commercial</a:t>
            </a:r>
          </a:p>
        </p:txBody>
      </p:sp>
      <p:sp>
        <p:nvSpPr>
          <p:cNvPr id="29" name="TextBox 29"/>
          <p:cNvSpPr txBox="1"/>
          <p:nvPr/>
        </p:nvSpPr>
        <p:spPr>
          <a:xfrm>
            <a:off x="9543758" y="7191975"/>
            <a:ext cx="3125469" cy="751246"/>
          </a:xfrm>
          <a:prstGeom prst="rect">
            <a:avLst/>
          </a:prstGeom>
        </p:spPr>
        <p:txBody>
          <a:bodyPr lIns="0" tIns="0" rIns="0" bIns="0" rtlCol="0" anchor="t">
            <a:spAutoFit/>
          </a:bodyPr>
          <a:lstStyle/>
          <a:p>
            <a:pPr algn="ctr">
              <a:lnSpc>
                <a:spcPts val="2927"/>
              </a:lnSpc>
            </a:pPr>
            <a:r>
              <a:rPr lang="en-US" sz="2898">
                <a:solidFill>
                  <a:srgbClr val="43B4BE"/>
                </a:solidFill>
                <a:latin typeface="Montserrat Classic"/>
              </a:rPr>
              <a:t>Capacity Industry</a:t>
            </a:r>
          </a:p>
        </p:txBody>
      </p:sp>
      <p:sp>
        <p:nvSpPr>
          <p:cNvPr id="30" name="TextBox 30"/>
          <p:cNvSpPr txBox="1"/>
          <p:nvPr/>
        </p:nvSpPr>
        <p:spPr>
          <a:xfrm>
            <a:off x="13371382" y="6470635"/>
            <a:ext cx="4423417" cy="2079626"/>
          </a:xfrm>
          <a:prstGeom prst="rect">
            <a:avLst/>
          </a:prstGeom>
        </p:spPr>
        <p:txBody>
          <a:bodyPr lIns="0" tIns="0" rIns="0" bIns="0" rtlCol="0" anchor="t">
            <a:spAutoFit/>
          </a:bodyPr>
          <a:lstStyle/>
          <a:p>
            <a:pPr marL="863595" lvl="1" indent="-431797">
              <a:lnSpc>
                <a:spcPts val="5599"/>
              </a:lnSpc>
              <a:buFont typeface="Arial"/>
              <a:buChar char="•"/>
            </a:pPr>
            <a:r>
              <a:rPr lang="en-US" sz="3999">
                <a:solidFill>
                  <a:srgbClr val="FFFFFF"/>
                </a:solidFill>
                <a:latin typeface="Montserrat"/>
              </a:rPr>
              <a:t>Low</a:t>
            </a:r>
          </a:p>
          <a:p>
            <a:pPr marL="863595" lvl="1" indent="-431797">
              <a:lnSpc>
                <a:spcPts val="5599"/>
              </a:lnSpc>
              <a:buFont typeface="Arial"/>
              <a:buChar char="•"/>
            </a:pPr>
            <a:r>
              <a:rPr lang="en-US" sz="3999">
                <a:solidFill>
                  <a:srgbClr val="FFFFFF"/>
                </a:solidFill>
                <a:latin typeface="Montserrat"/>
              </a:rPr>
              <a:t>Medium</a:t>
            </a:r>
          </a:p>
          <a:p>
            <a:pPr marL="863595" lvl="1" indent="-431797">
              <a:lnSpc>
                <a:spcPts val="5599"/>
              </a:lnSpc>
              <a:buFont typeface="Arial"/>
              <a:buChar char="•"/>
            </a:pPr>
            <a:r>
              <a:rPr lang="en-US" sz="3999">
                <a:solidFill>
                  <a:srgbClr val="FFFFFF"/>
                </a:solidFill>
                <a:latin typeface="Montserrat"/>
              </a:rPr>
              <a:t>High</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35983" y="1309730"/>
            <a:ext cx="12561695" cy="8793187"/>
          </a:xfrm>
          <a:custGeom>
            <a:rect l="l" t="t" r="r" b="b"/>
            <a:pathLst>
              <a:path w="12561695" h="8793187">
                <a:moveTo>
                  <a:pt x="0" y="0"/>
                </a:moveTo>
                <a:lnTo>
                  <a:pt x="12561695" y="0"/>
                </a:lnTo>
                <a:lnTo>
                  <a:pt x="12561695" y="8793186"/>
                </a:lnTo>
                <a:lnTo>
                  <a:pt x="0" y="879318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Asia Pacific</a:t>
            </a:r>
          </a:p>
          <a:p>
            <a:pPr algn="ctr">
              <a:lnSpc>
                <a:spcPts val="6938"/>
              </a:lnSpc>
            </a:pPr>
            <a:r>
              <a:rPr lang="en-US" sz="5930">
                <a:solidFill>
                  <a:srgbClr val="000000"/>
                </a:solidFill>
                <a:latin typeface="Montserrat"/>
              </a:rPr>
              <a:t>37%</a:t>
            </a:r>
          </a:p>
        </p:txBody>
      </p:sp>
      <p:sp>
        <p:nvSpPr>
          <p:cNvPr id="4" name="TextBox 4"/>
          <p:cNvSpPr txBox="1"/>
          <p:nvPr/>
        </p:nvSpPr>
        <p:spPr>
          <a:xfrm>
            <a:off x="135983" y="299719"/>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Forage Harvester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2F3B2E"/>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61734F"/>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F3B2E"/>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1734F"/>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F3B2E"/>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1734F"/>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755868" y="2229455"/>
            <a:ext cx="7415330" cy="2124075"/>
          </a:xfrm>
          <a:prstGeom prst="rect">
            <a:avLst/>
          </a:prstGeom>
        </p:spPr>
        <p:txBody>
          <a:bodyPr lIns="0" tIns="0" rIns="0" bIns="0" rtlCol="0" anchor="t">
            <a:spAutoFit/>
          </a:bodyPr>
          <a:lstStyle/>
          <a:p>
            <a:pPr>
              <a:lnSpc>
                <a:spcPts val="4199"/>
              </a:lnSpc>
            </a:pPr>
            <a:r>
              <a:rPr lang="en-US" sz="3999" spc="127">
                <a:solidFill>
                  <a:srgbClr val="FFFFFF"/>
                </a:solidFill>
                <a:latin typeface="Barlow"/>
              </a:rPr>
              <a:t>Focus on Cutting Operating Expenses and Their Carbon Impact to Increase the Provide Market Precedence</a:t>
            </a:r>
          </a:p>
        </p:txBody>
      </p:sp>
      <p:sp>
        <p:nvSpPr>
          <p:cNvPr id="18" name="TextBox 18"/>
          <p:cNvSpPr txBox="1"/>
          <p:nvPr/>
        </p:nvSpPr>
        <p:spPr>
          <a:xfrm>
            <a:off x="6909502" y="6458635"/>
            <a:ext cx="7108062" cy="1076325"/>
          </a:xfrm>
          <a:prstGeom prst="rect">
            <a:avLst/>
          </a:prstGeom>
        </p:spPr>
        <p:txBody>
          <a:bodyPr lIns="0" tIns="0" rIns="0" bIns="0" rtlCol="0" anchor="t">
            <a:spAutoFit/>
          </a:bodyPr>
          <a:lstStyle/>
          <a:p>
            <a:pPr>
              <a:lnSpc>
                <a:spcPts val="4199"/>
              </a:lnSpc>
            </a:pPr>
            <a:r>
              <a:rPr lang="en-US" sz="3999" spc="127">
                <a:solidFill>
                  <a:srgbClr val="FFFFFF"/>
                </a:solidFill>
                <a:latin typeface="Barlow"/>
              </a:rPr>
              <a:t>Higher Investment Expenses to Lower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888" b="-8888"/>
            </a:stretch>
          </a:blipFill>
        </p:spPr>
        <p:txBody>
          <a:bodyPr/>
          <a:lstStyle/>
          <a:p/>
        </p:txBody>
      </p:sp>
      <p:grpSp>
        <p:nvGrpSpPr>
          <p:cNvPr id="3" name="Group 3"/>
          <p:cNvGrpSpPr/>
          <p:nvPr/>
        </p:nvGrpSpPr>
        <p:grpSpPr>
          <a:xfrm>
            <a:off x="1660742" y="1479411"/>
            <a:ext cx="14966516" cy="7328179"/>
            <a:chExt cx="3941798" cy="1930055"/>
          </a:xfrm>
        </p:grpSpPr>
        <p:sp>
          <p:nvSpPr>
            <p:cNvPr id="4" name="Freeform 4"/>
            <p:cNvSpPr/>
            <p:nvPr/>
          </p:nvSpPr>
          <p:spPr>
            <a:xfrm>
              <a:off x="0" y="0"/>
              <a:ext cx="3941799" cy="1930055"/>
            </a:xfrm>
            <a:custGeom>
              <a:rect l="l" t="t" r="r" b="b"/>
              <a:pathLst>
                <a:path w="3941799" h="1930054">
                  <a:moveTo>
                    <a:pt x="0" y="0"/>
                  </a:moveTo>
                  <a:lnTo>
                    <a:pt x="3941799" y="0"/>
                  </a:lnTo>
                  <a:lnTo>
                    <a:pt x="3941799" y="1930055"/>
                  </a:lnTo>
                  <a:lnTo>
                    <a:pt x="0" y="1930055"/>
                  </a:lnTo>
                  <a:close/>
                </a:path>
              </a:pathLst>
            </a:custGeom>
            <a:solidFill>
              <a:srgbClr val="536C48">
                <a:alpha val="89804"/>
              </a:srgbClr>
            </a:solidFill>
          </p:spPr>
          <p:txBody>
            <a:bodyPr/>
            <a:lstStyle/>
            <a:p/>
          </p:txBody>
        </p:sp>
        <p:sp>
          <p:nvSpPr>
            <p:cNvPr id="5" name="TextBox 5"/>
            <p:cNvSpPr txBox="1"/>
            <p:nvPr/>
          </p:nvSpPr>
          <p:spPr>
            <a:xfrm>
              <a:off x="0" y="-38100"/>
              <a:ext cx="3941798" cy="196815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760167" y="1894364"/>
            <a:ext cx="9242305" cy="757555"/>
          </a:xfrm>
          <a:prstGeom prst="rect">
            <a:avLst/>
          </a:prstGeom>
        </p:spPr>
        <p:txBody>
          <a:bodyPr lIns="0" tIns="0" rIns="0" bIns="0" rtlCol="0" anchor="t">
            <a:spAutoFit/>
          </a:bodyPr>
          <a:lstStyle/>
          <a:p>
            <a:pPr algn="ctr">
              <a:lnSpc>
                <a:spcPts val="5885"/>
              </a:lnSpc>
            </a:pPr>
            <a:r>
              <a:rPr lang="en-US" sz="5500">
                <a:solidFill>
                  <a:srgbClr val="FFFFFF"/>
                </a:solidFill>
                <a:latin typeface="Canva Sans"/>
              </a:rPr>
              <a:t>AUTHOR'S PERSPECTIVE</a:t>
            </a:r>
          </a:p>
        </p:txBody>
      </p:sp>
      <p:sp>
        <p:nvSpPr>
          <p:cNvPr id="7" name="TextBox 7"/>
          <p:cNvSpPr txBox="1"/>
          <p:nvPr/>
        </p:nvSpPr>
        <p:spPr>
          <a:xfrm>
            <a:off x="1924574" y="2992464"/>
            <a:ext cx="14438850" cy="5227321"/>
          </a:xfrm>
          <a:prstGeom prst="rect">
            <a:avLst/>
          </a:prstGeom>
        </p:spPr>
        <p:txBody>
          <a:bodyPr lIns="0" tIns="0" rIns="0" bIns="0" rtlCol="0" anchor="t">
            <a:spAutoFit/>
          </a:bodyPr>
          <a:lstStyle/>
          <a:p>
            <a:pPr marL="582922" lvl="1" indent="-291461">
              <a:lnSpc>
                <a:spcPts val="3779"/>
              </a:lnSpc>
              <a:buFont typeface="Arial"/>
              <a:buChar char="•"/>
            </a:pPr>
            <a:r>
              <a:rPr lang="en-US" sz="2699">
                <a:solidFill>
                  <a:srgbClr val="FFFFFF"/>
                </a:solidFill>
                <a:latin typeface="Canva Sans"/>
              </a:rPr>
              <a:t>The Global Forage Harvester Market is witnessing significant growth in the near future.</a:t>
            </a:r>
          </a:p>
          <a:p>
            <a:pPr marL="582922" lvl="1" indent="-291461">
              <a:lnSpc>
                <a:spcPts val="3779"/>
              </a:lnSpc>
              <a:buFont typeface="Arial"/>
              <a:buChar char="•"/>
            </a:pPr>
            <a:r>
              <a:rPr lang="en-US" sz="2699">
                <a:solidFill>
                  <a:srgbClr val="FFFFFF"/>
                </a:solidFill>
                <a:latin typeface="Canva Sans"/>
              </a:rPr>
              <a:t>Farmers are accustomed to using these machines, especially in areas where technological development may be slower.</a:t>
            </a:r>
          </a:p>
          <a:p>
            <a:pPr marL="582922" lvl="1" indent="-291461">
              <a:lnSpc>
                <a:spcPts val="3779"/>
              </a:lnSpc>
              <a:buFont typeface="Arial"/>
              <a:buChar char="•"/>
            </a:pPr>
            <a:r>
              <a:rPr lang="en-US" sz="2699">
                <a:solidFill>
                  <a:srgbClr val="FFFFFF"/>
                </a:solidFill>
                <a:latin typeface="Canva Sans"/>
              </a:rPr>
              <a:t>Conventional forage harvesters are characterized by their dependability and simplicity. Farmers that value affordability and ease of upkeep tend to favor them.</a:t>
            </a:r>
          </a:p>
          <a:p>
            <a:pPr marL="582922" lvl="1" indent="-291461">
              <a:lnSpc>
                <a:spcPts val="3779"/>
              </a:lnSpc>
              <a:buFont typeface="Arial"/>
              <a:buChar char="•"/>
            </a:pPr>
            <a:r>
              <a:rPr lang="en-US" sz="2699">
                <a:solidFill>
                  <a:srgbClr val="FFFFFF"/>
                </a:solidFill>
                <a:latin typeface="Canva Sans"/>
              </a:rPr>
              <a:t>Residential forage harvesters are renowned for being simple to operate and maintain, and they are made for comparatively lighter daily workloads. </a:t>
            </a:r>
          </a:p>
          <a:p>
            <a:pPr marL="582922" lvl="1" indent="-291461">
              <a:lnSpc>
                <a:spcPts val="3779"/>
              </a:lnSpc>
              <a:buFont typeface="Arial"/>
              <a:buChar char="•"/>
            </a:pPr>
            <a:r>
              <a:rPr lang="en-US" sz="2699">
                <a:solidFill>
                  <a:srgbClr val="FFFFFF"/>
                </a:solidFill>
                <a:latin typeface="Canva Sans"/>
              </a:rPr>
              <a:t>Forage harvesters used for commercial purposes are the second most popular product on the market. Because of their superior capabilities and robustness, larger farming enterprises, agribusinesses, and commercial livestock farms prefer them.</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8878891" y="2057400"/>
            <a:ext cx="10287000" cy="8229600"/>
          </a:xfrm>
          <a:custGeom>
            <a:rect l="l" t="t" r="r" b="b"/>
            <a:pathLst>
              <a:path w="10287000" h="8229600">
                <a:moveTo>
                  <a:pt x="0" y="0"/>
                </a:moveTo>
                <a:lnTo>
                  <a:pt x="10287000" y="0"/>
                </a:lnTo>
                <a:lnTo>
                  <a:pt x="10287000" y="8229600"/>
                </a:lnTo>
                <a:lnTo>
                  <a:pt x="0" y="8229600"/>
                </a:lnTo>
                <a:lnTo>
                  <a:pt x="0" y="0"/>
                </a:lnTo>
                <a:close/>
              </a:path>
            </a:pathLst>
          </a:custGeom>
          <a:blipFill>
            <a:blip r:embed="rId2"/>
            <a:stretch>
              <a:fillRect/>
            </a:stretch>
          </a:blipFill>
        </p:spPr>
        <p:txBody>
          <a:bodyPr/>
          <a:lstStyle/>
          <a:p/>
        </p:txBody>
      </p:sp>
      <p:sp>
        <p:nvSpPr>
          <p:cNvPr id="3" name="Freeform 3"/>
          <p:cNvSpPr/>
          <p:nvPr/>
        </p:nvSpPr>
        <p:spPr>
          <a:xfrm>
            <a:off x="471118" y="2106524"/>
            <a:ext cx="4375242" cy="1618839"/>
          </a:xfrm>
          <a:custGeom>
            <a:rect l="l" t="t" r="r" b="b"/>
            <a:pathLst>
              <a:path w="4375242" h="1618839">
                <a:moveTo>
                  <a:pt x="0" y="0"/>
                </a:moveTo>
                <a:lnTo>
                  <a:pt x="4375242" y="0"/>
                </a:lnTo>
                <a:lnTo>
                  <a:pt x="4375242" y="1618839"/>
                </a:lnTo>
                <a:lnTo>
                  <a:pt x="0" y="1618839"/>
                </a:lnTo>
                <a:lnTo>
                  <a:pt x="0" y="0"/>
                </a:lnTo>
                <a:close/>
              </a:path>
            </a:pathLst>
          </a:custGeom>
          <a:blipFill>
            <a:blip r:embed="rId3"/>
            <a:stretch>
              <a:fillRect/>
            </a:stretch>
          </a:blipFill>
        </p:spPr>
        <p:txBody>
          <a:bodyPr/>
          <a:lstStyle/>
          <a:p/>
        </p:txBody>
      </p:sp>
      <p:sp>
        <p:nvSpPr>
          <p:cNvPr id="4" name="Freeform 4"/>
          <p:cNvSpPr/>
          <p:nvPr/>
        </p:nvSpPr>
        <p:spPr>
          <a:xfrm>
            <a:off x="5729350" y="2558453"/>
            <a:ext cx="5556718" cy="1166911"/>
          </a:xfrm>
          <a:custGeom>
            <a:rect l="l" t="t" r="r" b="b"/>
            <a:pathLst>
              <a:path w="5556718" h="1166911">
                <a:moveTo>
                  <a:pt x="0" y="0"/>
                </a:moveTo>
                <a:lnTo>
                  <a:pt x="5556718" y="0"/>
                </a:lnTo>
                <a:lnTo>
                  <a:pt x="5556718" y="1166910"/>
                </a:lnTo>
                <a:lnTo>
                  <a:pt x="0" y="1166910"/>
                </a:lnTo>
                <a:lnTo>
                  <a:pt x="0" y="0"/>
                </a:lnTo>
                <a:close/>
              </a:path>
            </a:pathLst>
          </a:custGeom>
          <a:blipFill>
            <a:blip r:embed="rId4"/>
            <a:stretch>
              <a:fillRect/>
            </a:stretch>
          </a:blipFill>
        </p:spPr>
        <p:txBody>
          <a:bodyPr/>
          <a:lstStyle/>
          <a:p/>
        </p:txBody>
      </p:sp>
      <p:sp>
        <p:nvSpPr>
          <p:cNvPr id="5" name="Freeform 5"/>
          <p:cNvSpPr/>
          <p:nvPr/>
        </p:nvSpPr>
        <p:spPr>
          <a:xfrm>
            <a:off x="698805" y="4008372"/>
            <a:ext cx="3919868" cy="2270257"/>
          </a:xfrm>
          <a:custGeom>
            <a:rect l="l" t="t" r="r" b="b"/>
            <a:pathLst>
              <a:path w="3919868" h="2270257">
                <a:moveTo>
                  <a:pt x="0" y="0"/>
                </a:moveTo>
                <a:lnTo>
                  <a:pt x="3919868" y="0"/>
                </a:lnTo>
                <a:lnTo>
                  <a:pt x="3919868" y="2270256"/>
                </a:lnTo>
                <a:lnTo>
                  <a:pt x="0" y="2270256"/>
                </a:lnTo>
                <a:lnTo>
                  <a:pt x="0" y="0"/>
                </a:lnTo>
                <a:close/>
              </a:path>
            </a:pathLst>
          </a:custGeom>
          <a:blipFill>
            <a:blip r:embed="rId5"/>
            <a:stretch>
              <a:fillRect/>
            </a:stretch>
          </a:blipFill>
        </p:spPr>
        <p:txBody>
          <a:bodyPr/>
          <a:lstStyle/>
          <a:p/>
        </p:txBody>
      </p:sp>
      <p:sp>
        <p:nvSpPr>
          <p:cNvPr id="6" name="Freeform 6"/>
          <p:cNvSpPr/>
          <p:nvPr/>
        </p:nvSpPr>
        <p:spPr>
          <a:xfrm>
            <a:off x="5715833" y="4008372"/>
            <a:ext cx="3556630" cy="2379979"/>
          </a:xfrm>
          <a:custGeom>
            <a:rect l="l" t="t" r="r" b="b"/>
            <a:pathLst>
              <a:path w="3556630" h="2379979">
                <a:moveTo>
                  <a:pt x="0" y="0"/>
                </a:moveTo>
                <a:lnTo>
                  <a:pt x="3556630" y="0"/>
                </a:lnTo>
                <a:lnTo>
                  <a:pt x="3556630" y="2379978"/>
                </a:lnTo>
                <a:lnTo>
                  <a:pt x="0" y="2379978"/>
                </a:lnTo>
                <a:lnTo>
                  <a:pt x="0" y="0"/>
                </a:lnTo>
                <a:close/>
              </a:path>
            </a:pathLst>
          </a:custGeom>
          <a:blipFill>
            <a:blip r:embed="rId6"/>
            <a:stretch>
              <a:fillRect/>
            </a:stretch>
          </a:blipFill>
        </p:spPr>
        <p:txBody>
          <a:bodyPr/>
          <a:lstStyle/>
          <a:p/>
        </p:txBody>
      </p:sp>
      <p:sp>
        <p:nvSpPr>
          <p:cNvPr id="7" name="Freeform 7"/>
          <p:cNvSpPr/>
          <p:nvPr/>
        </p:nvSpPr>
        <p:spPr>
          <a:xfrm>
            <a:off x="215057" y="6784274"/>
            <a:ext cx="4887363" cy="1381265"/>
          </a:xfrm>
          <a:custGeom>
            <a:rect l="l" t="t" r="r" b="b"/>
            <a:pathLst>
              <a:path w="4887363" h="1381265">
                <a:moveTo>
                  <a:pt x="0" y="0"/>
                </a:moveTo>
                <a:lnTo>
                  <a:pt x="4887363" y="0"/>
                </a:lnTo>
                <a:lnTo>
                  <a:pt x="4887363" y="1381265"/>
                </a:lnTo>
                <a:lnTo>
                  <a:pt x="0" y="1381265"/>
                </a:lnTo>
                <a:lnTo>
                  <a:pt x="0" y="0"/>
                </a:lnTo>
                <a:close/>
              </a:path>
            </a:pathLst>
          </a:custGeom>
          <a:blipFill>
            <a:blip r:embed="rId7"/>
            <a:stretch>
              <a:fillRect t="-59269" b="-53030"/>
            </a:stretch>
          </a:blipFill>
        </p:spPr>
        <p:txBody>
          <a:bodyPr/>
          <a:lstStyle/>
          <a:p/>
        </p:txBody>
      </p:sp>
      <p:sp>
        <p:nvSpPr>
          <p:cNvPr id="8" name="Freeform 8"/>
          <p:cNvSpPr/>
          <p:nvPr/>
        </p:nvSpPr>
        <p:spPr>
          <a:xfrm>
            <a:off x="5715833" y="6784274"/>
            <a:ext cx="3949495" cy="1123960"/>
          </a:xfrm>
          <a:custGeom>
            <a:rect l="l" t="t" r="r" b="b"/>
            <a:pathLst>
              <a:path w="3949495" h="1123960">
                <a:moveTo>
                  <a:pt x="0" y="0"/>
                </a:moveTo>
                <a:lnTo>
                  <a:pt x="3949495" y="0"/>
                </a:lnTo>
                <a:lnTo>
                  <a:pt x="3949495" y="1123960"/>
                </a:lnTo>
                <a:lnTo>
                  <a:pt x="0" y="1123960"/>
                </a:lnTo>
                <a:lnTo>
                  <a:pt x="0" y="0"/>
                </a:lnTo>
                <a:close/>
              </a:path>
            </a:pathLst>
          </a:custGeom>
          <a:blipFill>
            <a:blip r:embed="rId8"/>
            <a:stretch>
              <a:fillRect/>
            </a:stretch>
          </a:blipFill>
        </p:spPr>
        <p:txBody>
          <a:bodyPr/>
          <a:lstStyle/>
          <a:p/>
        </p:txBody>
      </p:sp>
      <p:sp>
        <p:nvSpPr>
          <p:cNvPr id="9" name="Freeform 9"/>
          <p:cNvSpPr/>
          <p:nvPr/>
        </p:nvSpPr>
        <p:spPr>
          <a:xfrm>
            <a:off x="471118" y="8451289"/>
            <a:ext cx="3776245" cy="1416092"/>
          </a:xfrm>
          <a:custGeom>
            <a:rect l="l" t="t" r="r" b="b"/>
            <a:pathLst>
              <a:path w="3776245" h="1416092">
                <a:moveTo>
                  <a:pt x="0" y="0"/>
                </a:moveTo>
                <a:lnTo>
                  <a:pt x="3776244" y="0"/>
                </a:lnTo>
                <a:lnTo>
                  <a:pt x="3776244" y="1416092"/>
                </a:lnTo>
                <a:lnTo>
                  <a:pt x="0" y="1416092"/>
                </a:lnTo>
                <a:lnTo>
                  <a:pt x="0" y="0"/>
                </a:lnTo>
                <a:close/>
              </a:path>
            </a:pathLst>
          </a:custGeom>
          <a:blipFill>
            <a:blip r:embed="rId9"/>
            <a:stretch>
              <a:fillRect/>
            </a:stretch>
          </a:blipFill>
        </p:spPr>
        <p:txBody>
          <a:bodyPr/>
          <a:lstStyle/>
          <a:p/>
        </p:txBody>
      </p:sp>
      <p:sp>
        <p:nvSpPr>
          <p:cNvPr id="10" name="Freeform 10"/>
          <p:cNvSpPr/>
          <p:nvPr/>
        </p:nvSpPr>
        <p:spPr>
          <a:xfrm>
            <a:off x="4618673" y="8717989"/>
            <a:ext cx="5204337" cy="1161305"/>
          </a:xfrm>
          <a:custGeom>
            <a:rect l="l" t="t" r="r" b="b"/>
            <a:pathLst>
              <a:path w="5204337" h="1161305">
                <a:moveTo>
                  <a:pt x="0" y="0"/>
                </a:moveTo>
                <a:lnTo>
                  <a:pt x="5204337" y="0"/>
                </a:lnTo>
                <a:lnTo>
                  <a:pt x="5204337" y="1161305"/>
                </a:lnTo>
                <a:lnTo>
                  <a:pt x="0" y="1161305"/>
                </a:lnTo>
                <a:lnTo>
                  <a:pt x="0" y="0"/>
                </a:lnTo>
                <a:close/>
              </a:path>
            </a:pathLst>
          </a:custGeom>
          <a:blipFill>
            <a:blip r:embed="rId10"/>
            <a:stretch>
              <a:fillRect t="-79680" b="-72401"/>
            </a:stretch>
          </a:blipFill>
        </p:spPr>
        <p:txBody>
          <a:bodyPr/>
          <a:lstStyle/>
          <a:p/>
        </p:txBody>
      </p:sp>
      <p:sp>
        <p:nvSpPr>
          <p:cNvPr id="11" name="TextBox 11"/>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vzdnz8as"/>
              </a:rPr>
              <a:t>https://tinyurl.com/vzdnz8as</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48</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Forage Harvester Market Report 2024</dc:title>
  <cp:lastModifiedBy>decipher market</cp:lastModifiedBy>
  <cp:revision>2</cp:revision>
  <dcterms:created xsi:type="dcterms:W3CDTF">2006-08-16T00:00:00Z</dcterms:created>
  <dcterms:modified xsi:type="dcterms:W3CDTF">2024-04-13T02:30:23Z</dcterms:modified>
</cp:coreProperties>
</file>