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1.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mvp8ne3y"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9408"/>
          <a:stretch>
            <a:fillRect/>
          </a:stretch>
        </p:blipFill>
        <p:spPr>
          <a:xfrm>
            <a:off x="-27571" y="0"/>
            <a:ext cx="1818740" cy="1858102"/>
          </a:xfrm>
          <a:prstGeom prst="rect">
            <a:avLst/>
          </a:prstGeom>
        </p:spPr>
      </p:pic>
      <p:sp>
        <p:nvSpPr>
          <p:cNvPr id="3" name="Freeform 3"/>
          <p:cNvSpPr/>
          <p:nvPr/>
        </p:nvSpPr>
        <p:spPr>
          <a:xfrm>
            <a:off x="7616745" y="0"/>
            <a:ext cx="10671255" cy="10287000"/>
          </a:xfrm>
          <a:custGeom>
            <a:rect l="l" t="t" r="r" b="b"/>
            <a:pathLst>
              <a:path w="10671255" h="10287000">
                <a:moveTo>
                  <a:pt x="0" y="0"/>
                </a:moveTo>
                <a:lnTo>
                  <a:pt x="10671255" y="0"/>
                </a:lnTo>
                <a:lnTo>
                  <a:pt x="10671255" y="10287000"/>
                </a:lnTo>
                <a:lnTo>
                  <a:pt x="0" y="10287000"/>
                </a:lnTo>
                <a:lnTo>
                  <a:pt x="0" y="0"/>
                </a:lnTo>
                <a:close/>
              </a:path>
            </a:pathLst>
          </a:custGeom>
          <a:blipFill>
            <a:blip r:embed="rId3"/>
            <a:stretch>
              <a:fillRect l="-14502" r="-45456" b="-10622"/>
            </a:stretch>
          </a:blipFill>
        </p:spPr>
        <p:txBody>
          <a:bodyPr/>
          <a:lstStyle/>
          <a:p/>
        </p:txBody>
      </p:sp>
      <p:sp>
        <p:nvSpPr>
          <p:cNvPr id="4" name="TextBox 4"/>
          <p:cNvSpPr txBox="1"/>
          <p:nvPr/>
        </p:nvSpPr>
        <p:spPr>
          <a:xfrm>
            <a:off x="203914" y="3949241"/>
            <a:ext cx="17169685" cy="2984791"/>
          </a:xfrm>
          <a:prstGeom prst="rect">
            <a:avLst/>
          </a:prstGeom>
        </p:spPr>
        <p:txBody>
          <a:bodyPr wrap="square" lIns="0" tIns="0" rIns="0" bIns="0" rtlCol="0" anchor="t">
            <a:spAutoFit/>
          </a:bodyPr>
          <a:lstStyle/>
          <a:p>
            <a:pPr>
              <a:lnSpc>
                <a:spcPts val="7650"/>
              </a:lnSpc>
            </a:pPr>
            <a:r>
              <a:rPr lang="en-US" sz="7500">
                <a:solidFill>
                  <a:srgbClr val="000000"/>
                </a:solidFill>
                <a:latin typeface="Poppins"/>
              </a:rPr>
              <a:t>FOOTBALL BOOTS</a:t>
            </a:r>
          </a:p>
          <a:p>
            <a:pPr>
              <a:lnSpc>
                <a:spcPts val="7650"/>
              </a:lnSpc>
            </a:pPr>
            <a:r>
              <a:rPr lang="en-US" sz="7500">
                <a:solidFill>
                  <a:srgbClr val="000000"/>
                </a:solidFill>
                <a:latin typeface="Poppins"/>
              </a:rPr>
              <a:t>MARKET REPORT </a:t>
            </a:r>
          </a:p>
          <a:p>
            <a:pPr>
              <a:lnSpc>
                <a:spcPts val="7650"/>
              </a:lnSpc>
            </a:pPr>
            <a:r>
              <a:rPr lang="en-US" sz="7500">
                <a:solidFill>
                  <a:srgbClr val="000000"/>
                </a:solidFill>
                <a:latin typeface="Poppins"/>
              </a:rPr>
              <a:t>2024</a:t>
            </a:r>
          </a:p>
        </p:txBody>
      </p:sp>
      <p:sp>
        <p:nvSpPr>
          <p:cNvPr id="5" name="TextBox 5"/>
          <p:cNvSpPr txBox="1"/>
          <p:nvPr/>
        </p:nvSpPr>
        <p:spPr>
          <a:xfrm>
            <a:off x="203915" y="9532522"/>
            <a:ext cx="8940085" cy="559434"/>
          </a:xfrm>
          <a:prstGeom prst="rect">
            <a:avLst/>
          </a:prstGeom>
        </p:spPr>
        <p:txBody>
          <a:bodyPr lIns="0" tIns="0" rIns="0" bIns="0" rtlCol="0" anchor="t">
            <a:spAutoFit/>
          </a:bodyPr>
          <a:lstStyle/>
          <a:p>
            <a:pPr algn="ctr">
              <a:lnSpc>
                <a:spcPts val="4340"/>
              </a:lnSpc>
            </a:pPr>
            <a:r>
              <a:rPr lang="en-US" sz="31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03040" y="1908112"/>
            <a:ext cx="16236544" cy="7350188"/>
            <a:chExt cx="4276291" cy="1935852"/>
          </a:xfrm>
        </p:grpSpPr>
        <p:sp>
          <p:nvSpPr>
            <p:cNvPr id="4" name="Freeform 4"/>
            <p:cNvSpPr/>
            <p:nvPr/>
          </p:nvSpPr>
          <p:spPr>
            <a:xfrm>
              <a:off x="0" y="0"/>
              <a:ext cx="4276291" cy="1935852"/>
            </a:xfrm>
            <a:custGeom>
              <a:rect l="l" t="t" r="r" b="b"/>
              <a:pathLst>
                <a:path w="4276291" h="1935852">
                  <a:moveTo>
                    <a:pt x="0" y="0"/>
                  </a:moveTo>
                  <a:lnTo>
                    <a:pt x="4276291" y="0"/>
                  </a:lnTo>
                  <a:lnTo>
                    <a:pt x="4276291" y="1935852"/>
                  </a:lnTo>
                  <a:lnTo>
                    <a:pt x="0" y="1935852"/>
                  </a:lnTo>
                  <a:close/>
                </a:path>
              </a:pathLst>
            </a:custGeom>
            <a:solidFill>
              <a:srgbClr val="000000">
                <a:alpha val="65882"/>
              </a:srgbClr>
            </a:solidFill>
          </p:spPr>
          <p:txBody>
            <a:bodyPr/>
            <a:lstStyle/>
            <a:p/>
          </p:txBody>
        </p:sp>
        <p:sp>
          <p:nvSpPr>
            <p:cNvPr id="5" name="TextBox 5"/>
            <p:cNvSpPr txBox="1"/>
            <p:nvPr/>
          </p:nvSpPr>
          <p:spPr>
            <a:xfrm>
              <a:off x="0" y="-47625"/>
              <a:ext cx="4276291" cy="1983477"/>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1028700" y="842038"/>
            <a:ext cx="2094509" cy="2132148"/>
          </a:xfrm>
          <a:prstGeom prst="rect">
            <a:avLst/>
          </a:prstGeom>
        </p:spPr>
      </p:pic>
      <p:sp>
        <p:nvSpPr>
          <p:cNvPr id="7" name="TextBox 7"/>
          <p:cNvSpPr txBox="1"/>
          <p:nvPr/>
        </p:nvSpPr>
        <p:spPr>
          <a:xfrm>
            <a:off x="1646830" y="3135344"/>
            <a:ext cx="15548966" cy="5876925"/>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Poppins"/>
              </a:rPr>
              <a:t>Football shoes have studs on the bottom for increased traction and are designed for grass fields. From their humble and unassuming beginnings, football shoes have come a long way. Today, they are the subject of intensive research, development, sponsorship, and marketing at the core of a global, multinational industry. Modern shoes have long since absorbed the basic design and aesthetics of sneakers, so much so that they are no longer really shoes in the sense that they do not cover the ankle. In addition to association football, players in specific positions commonly wear them instead of specialized rugby shoes for rugby union and rugby league. Football boots are commonly used for other team sports played on grass fields, like tug of war, hurling, Lacrosse, shinty, and quidditch.</a:t>
            </a:r>
          </a:p>
        </p:txBody>
      </p:sp>
      <p:sp>
        <p:nvSpPr>
          <p:cNvPr id="8" name="TextBox 8"/>
          <p:cNvSpPr txBox="1"/>
          <p:nvPr/>
        </p:nvSpPr>
        <p:spPr>
          <a:xfrm>
            <a:off x="5357409" y="211427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381181" y="6211062"/>
            <a:ext cx="9145908" cy="2765493"/>
            <a:chExt cx="879738" cy="266011"/>
          </a:xfrm>
        </p:grpSpPr>
        <p:sp>
          <p:nvSpPr>
            <p:cNvPr id="4" name="Freeform 4"/>
            <p:cNvSpPr/>
            <p:nvPr/>
          </p:nvSpPr>
          <p:spPr>
            <a:xfrm>
              <a:off x="0" y="0"/>
              <a:ext cx="879738" cy="266011"/>
            </a:xfrm>
            <a:custGeom>
              <a:rect l="l" t="t" r="r" b="b"/>
              <a:pathLst>
                <a:path w="879737" h="266011">
                  <a:moveTo>
                    <a:pt x="84649" y="0"/>
                  </a:moveTo>
                  <a:lnTo>
                    <a:pt x="795089" y="0"/>
                  </a:lnTo>
                  <a:cubicBezTo>
                    <a:pt x="841840" y="0"/>
                    <a:pt x="879738" y="37899"/>
                    <a:pt x="879738" y="84649"/>
                  </a:cubicBezTo>
                  <a:lnTo>
                    <a:pt x="879738" y="181362"/>
                  </a:lnTo>
                  <a:cubicBezTo>
                    <a:pt x="879738" y="228112"/>
                    <a:pt x="841840" y="266011"/>
                    <a:pt x="795089" y="266011"/>
                  </a:cubicBezTo>
                  <a:lnTo>
                    <a:pt x="84649" y="266011"/>
                  </a:lnTo>
                  <a:cubicBezTo>
                    <a:pt x="62199" y="266011"/>
                    <a:pt x="40668" y="257092"/>
                    <a:pt x="24793" y="241218"/>
                  </a:cubicBezTo>
                  <a:cubicBezTo>
                    <a:pt x="8918" y="225343"/>
                    <a:pt x="0" y="203812"/>
                    <a:pt x="0" y="181362"/>
                  </a:cubicBezTo>
                  <a:lnTo>
                    <a:pt x="0" y="84649"/>
                  </a:lnTo>
                  <a:cubicBezTo>
                    <a:pt x="0" y="37899"/>
                    <a:pt x="37899" y="0"/>
                    <a:pt x="84649" y="0"/>
                  </a:cubicBezTo>
                  <a:close/>
                </a:path>
              </a:pathLst>
            </a:custGeom>
            <a:solidFill>
              <a:srgbClr val="000000">
                <a:alpha val="66667"/>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56157" y="6603369"/>
            <a:ext cx="2224885" cy="2222104"/>
          </a:xfrm>
          <a:custGeom>
            <a:rect l="l" t="t" r="r" b="b"/>
            <a:pathLst>
              <a:path w="2224885" h="2222104">
                <a:moveTo>
                  <a:pt x="0" y="0"/>
                </a:moveTo>
                <a:lnTo>
                  <a:pt x="2224885" y="0"/>
                </a:lnTo>
                <a:lnTo>
                  <a:pt x="2224885" y="2222104"/>
                </a:lnTo>
                <a:lnTo>
                  <a:pt x="0" y="2222104"/>
                </a:lnTo>
                <a:lnTo>
                  <a:pt x="0" y="0"/>
                </a:lnTo>
                <a:close/>
              </a:path>
            </a:pathLst>
          </a:custGeom>
          <a:blipFill>
            <a:blip r:embed="rId3"/>
            <a:stretch>
              <a:fillRect/>
            </a:stretch>
          </a:blipFill>
        </p:spPr>
        <p:txBody>
          <a:bodyPr/>
          <a:lstStyle/>
          <a:p/>
        </p:txBody>
      </p:sp>
      <p:grpSp>
        <p:nvGrpSpPr>
          <p:cNvPr id="7" name="Group 7"/>
          <p:cNvGrpSpPr/>
          <p:nvPr/>
        </p:nvGrpSpPr>
        <p:grpSpPr>
          <a:xfrm>
            <a:off x="704284" y="6514445"/>
            <a:ext cx="2192119" cy="219211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123087"/>
            <a:ext cx="1935043" cy="2083899"/>
          </a:xfrm>
          <a:prstGeom prst="rect">
            <a:avLst/>
          </a:prstGeom>
        </p:spPr>
      </p:pic>
      <p:grpSp>
        <p:nvGrpSpPr>
          <p:cNvPr id="11" name="Group 11"/>
          <p:cNvGrpSpPr/>
          <p:nvPr/>
        </p:nvGrpSpPr>
        <p:grpSpPr>
          <a:xfrm>
            <a:off x="381181" y="3212706"/>
            <a:ext cx="9145908" cy="2765493"/>
            <a:chExt cx="879738" cy="266011"/>
          </a:xfrm>
        </p:grpSpPr>
        <p:sp>
          <p:nvSpPr>
            <p:cNvPr id="12" name="Freeform 12"/>
            <p:cNvSpPr/>
            <p:nvPr/>
          </p:nvSpPr>
          <p:spPr>
            <a:xfrm>
              <a:off x="0" y="0"/>
              <a:ext cx="879738" cy="266011"/>
            </a:xfrm>
            <a:custGeom>
              <a:rect l="l" t="t" r="r" b="b"/>
              <a:pathLst>
                <a:path w="879737" h="266011">
                  <a:moveTo>
                    <a:pt x="84649" y="0"/>
                  </a:moveTo>
                  <a:lnTo>
                    <a:pt x="795089" y="0"/>
                  </a:lnTo>
                  <a:cubicBezTo>
                    <a:pt x="841840" y="0"/>
                    <a:pt x="879738" y="37899"/>
                    <a:pt x="879738" y="84649"/>
                  </a:cubicBezTo>
                  <a:lnTo>
                    <a:pt x="879738" y="181362"/>
                  </a:lnTo>
                  <a:cubicBezTo>
                    <a:pt x="879738" y="228112"/>
                    <a:pt x="841840" y="266011"/>
                    <a:pt x="795089" y="266011"/>
                  </a:cubicBezTo>
                  <a:lnTo>
                    <a:pt x="84649" y="266011"/>
                  </a:lnTo>
                  <a:cubicBezTo>
                    <a:pt x="62199" y="266011"/>
                    <a:pt x="40668" y="257092"/>
                    <a:pt x="24793" y="241218"/>
                  </a:cubicBezTo>
                  <a:cubicBezTo>
                    <a:pt x="8918" y="225343"/>
                    <a:pt x="0" y="203812"/>
                    <a:pt x="0" y="181362"/>
                  </a:cubicBezTo>
                  <a:lnTo>
                    <a:pt x="0" y="84649"/>
                  </a:lnTo>
                  <a:cubicBezTo>
                    <a:pt x="0" y="37899"/>
                    <a:pt x="37899" y="0"/>
                    <a:pt x="84649" y="0"/>
                  </a:cubicBezTo>
                  <a:close/>
                </a:path>
              </a:pathLst>
            </a:custGeom>
            <a:solidFill>
              <a:srgbClr val="000000">
                <a:alpha val="66667"/>
              </a:srgbClr>
            </a:solidFill>
          </p:spPr>
          <p:txBody>
            <a:bodyPr/>
            <a:lstStyle/>
            <a:p/>
          </p:txBody>
        </p:sp>
        <p:sp>
          <p:nvSpPr>
            <p:cNvPr id="13" name="TextBox 13"/>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4" name="Freeform 14"/>
          <p:cNvSpPr/>
          <p:nvPr/>
        </p:nvSpPr>
        <p:spPr>
          <a:xfrm>
            <a:off x="756157" y="3605013"/>
            <a:ext cx="2224885" cy="2222104"/>
          </a:xfrm>
          <a:custGeom>
            <a:rect l="l" t="t" r="r" b="b"/>
            <a:pathLst>
              <a:path w="2224885" h="2222104">
                <a:moveTo>
                  <a:pt x="0" y="0"/>
                </a:moveTo>
                <a:lnTo>
                  <a:pt x="2224885" y="0"/>
                </a:lnTo>
                <a:lnTo>
                  <a:pt x="2224885" y="2222104"/>
                </a:lnTo>
                <a:lnTo>
                  <a:pt x="0" y="2222104"/>
                </a:lnTo>
                <a:lnTo>
                  <a:pt x="0" y="0"/>
                </a:lnTo>
                <a:close/>
              </a:path>
            </a:pathLst>
          </a:custGeom>
          <a:blipFill>
            <a:blip r:embed="rId3"/>
            <a:stretch>
              <a:fillRect/>
            </a:stretch>
          </a:blipFill>
        </p:spPr>
        <p:txBody>
          <a:bodyPr/>
          <a:lstStyle/>
          <a:p/>
        </p:txBody>
      </p:sp>
      <p:grpSp>
        <p:nvGrpSpPr>
          <p:cNvPr id="15" name="Group 15"/>
          <p:cNvGrpSpPr/>
          <p:nvPr/>
        </p:nvGrpSpPr>
        <p:grpSpPr>
          <a:xfrm>
            <a:off x="704284" y="3516089"/>
            <a:ext cx="2192119" cy="2192119"/>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997433" y="7099747"/>
            <a:ext cx="1605822" cy="1258757"/>
          </a:xfrm>
          <a:prstGeom prst="rect">
            <a:avLst/>
          </a:prstGeom>
        </p:spPr>
        <p:txBody>
          <a:bodyPr lIns="0" tIns="0" rIns="0" bIns="0" rtlCol="0" anchor="t">
            <a:spAutoFit/>
          </a:bodyPr>
          <a:lstStyle/>
          <a:p>
            <a:pPr algn="ctr">
              <a:lnSpc>
                <a:spcPts val="2979"/>
              </a:lnSpc>
            </a:pPr>
            <a:r>
              <a:rPr lang="en-US" sz="4728">
                <a:solidFill>
                  <a:srgbClr val="1E3048"/>
                </a:solidFill>
                <a:latin typeface="Poppins Bold"/>
              </a:rPr>
              <a:t>2024- 2031</a:t>
            </a:r>
          </a:p>
        </p:txBody>
      </p:sp>
      <p:sp>
        <p:nvSpPr>
          <p:cNvPr id="19" name="TextBox 19"/>
          <p:cNvSpPr txBox="1"/>
          <p:nvPr/>
        </p:nvSpPr>
        <p:spPr>
          <a:xfrm>
            <a:off x="2896403" y="6719287"/>
            <a:ext cx="6010043" cy="1565643"/>
          </a:xfrm>
          <a:prstGeom prst="rect">
            <a:avLst/>
          </a:prstGeom>
        </p:spPr>
        <p:txBody>
          <a:bodyPr lIns="0" tIns="0" rIns="0" bIns="0" rtlCol="0" anchor="t">
            <a:spAutoFit/>
          </a:bodyPr>
          <a:lstStyle/>
          <a:p>
            <a:pPr algn="ctr">
              <a:lnSpc>
                <a:spcPts val="6071"/>
              </a:lnSpc>
            </a:pPr>
            <a:r>
              <a:rPr lang="en-US" sz="5144">
                <a:solidFill>
                  <a:srgbClr val="FFFFFF"/>
                </a:solidFill>
                <a:latin typeface="Poppins"/>
              </a:rPr>
              <a:t>CAGR</a:t>
            </a:r>
          </a:p>
          <a:p>
            <a:pPr algn="ctr">
              <a:lnSpc>
                <a:spcPts val="6071"/>
              </a:lnSpc>
            </a:pPr>
            <a:r>
              <a:rPr lang="en-US" sz="5144">
                <a:solidFill>
                  <a:srgbClr val="FFFFFF"/>
                </a:solidFill>
                <a:latin typeface="Poppins"/>
              </a:rPr>
              <a:t>5.50%</a:t>
            </a:r>
          </a:p>
        </p:txBody>
      </p:sp>
      <p:sp>
        <p:nvSpPr>
          <p:cNvPr id="20" name="TextBox 20"/>
          <p:cNvSpPr txBox="1"/>
          <p:nvPr/>
        </p:nvSpPr>
        <p:spPr>
          <a:xfrm>
            <a:off x="5162248" y="533100"/>
            <a:ext cx="7963503" cy="914400"/>
          </a:xfrm>
          <a:prstGeom prst="rect">
            <a:avLst/>
          </a:prstGeom>
        </p:spPr>
        <p:txBody>
          <a:bodyPr lIns="0" tIns="0" rIns="0" bIns="0" rtlCol="0" anchor="t">
            <a:spAutoFit/>
          </a:bodyPr>
          <a:lstStyle/>
          <a:p>
            <a:pPr algn="ctr">
              <a:lnSpc>
                <a:spcPts val="6299"/>
              </a:lnSpc>
            </a:pPr>
            <a:r>
              <a:rPr lang="en-US" sz="6999">
                <a:solidFill>
                  <a:srgbClr val="FFFFFF"/>
                </a:solidFill>
                <a:latin typeface="Poppins"/>
              </a:rPr>
              <a:t>KEY INSIGHTS</a:t>
            </a:r>
          </a:p>
        </p:txBody>
      </p:sp>
      <p:sp>
        <p:nvSpPr>
          <p:cNvPr id="21" name="TextBox 21"/>
          <p:cNvSpPr txBox="1"/>
          <p:nvPr/>
        </p:nvSpPr>
        <p:spPr>
          <a:xfrm>
            <a:off x="932171" y="4446179"/>
            <a:ext cx="1605822" cy="508096"/>
          </a:xfrm>
          <a:prstGeom prst="rect">
            <a:avLst/>
          </a:prstGeom>
        </p:spPr>
        <p:txBody>
          <a:bodyPr lIns="0" tIns="0" rIns="0" bIns="0" rtlCol="0" anchor="t">
            <a:spAutoFit/>
          </a:bodyPr>
          <a:lstStyle/>
          <a:p>
            <a:pPr algn="ctr">
              <a:lnSpc>
                <a:spcPts val="2979"/>
              </a:lnSpc>
            </a:pPr>
            <a:r>
              <a:rPr lang="en-US" sz="4728">
                <a:solidFill>
                  <a:srgbClr val="1E3048"/>
                </a:solidFill>
                <a:latin typeface="Poppins Bold"/>
              </a:rPr>
              <a:t>2024</a:t>
            </a:r>
          </a:p>
        </p:txBody>
      </p:sp>
      <p:sp>
        <p:nvSpPr>
          <p:cNvPr id="22" name="TextBox 22"/>
          <p:cNvSpPr txBox="1"/>
          <p:nvPr/>
        </p:nvSpPr>
        <p:spPr>
          <a:xfrm>
            <a:off x="2603255" y="3815039"/>
            <a:ext cx="7044050" cy="1565643"/>
          </a:xfrm>
          <a:prstGeom prst="rect">
            <a:avLst/>
          </a:prstGeom>
        </p:spPr>
        <p:txBody>
          <a:bodyPr lIns="0" tIns="0" rIns="0" bIns="0" rtlCol="0" anchor="t">
            <a:spAutoFit/>
          </a:bodyPr>
          <a:lstStyle/>
          <a:p>
            <a:pPr algn="ctr">
              <a:lnSpc>
                <a:spcPts val="6071"/>
              </a:lnSpc>
            </a:pPr>
            <a:r>
              <a:rPr lang="en-US" sz="5144">
                <a:solidFill>
                  <a:srgbClr val="FFFFFF"/>
                </a:solidFill>
                <a:latin typeface="Poppins"/>
              </a:rPr>
              <a:t>MARKET SIZE</a:t>
            </a:r>
          </a:p>
          <a:p>
            <a:pPr algn="ctr">
              <a:lnSpc>
                <a:spcPts val="6071"/>
              </a:lnSpc>
            </a:pPr>
            <a:r>
              <a:rPr lang="en-US" sz="5144">
                <a:solidFill>
                  <a:srgbClr val="FFFFFF"/>
                </a:solidFill>
                <a:latin typeface="Poppins"/>
              </a:rPr>
              <a:t>USD 19542.2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040" b="-514"/>
            </a:stretch>
          </a:blipFill>
        </p:spPr>
        <p:txBody>
          <a:bodyPr/>
          <a:lstStyle/>
          <a:p/>
        </p:txBody>
      </p:sp>
      <p:grpSp>
        <p:nvGrpSpPr>
          <p:cNvPr id="3" name="Group 3"/>
          <p:cNvGrpSpPr/>
          <p:nvPr/>
        </p:nvGrpSpPr>
        <p:grpSpPr>
          <a:xfrm>
            <a:off x="2057404" y="1882949"/>
            <a:ext cx="7086596" cy="2576675"/>
            <a:chExt cx="9883455" cy="3593608"/>
          </a:xfrm>
        </p:grpSpPr>
        <p:sp>
          <p:nvSpPr>
            <p:cNvPr id="4" name="Freeform 4"/>
            <p:cNvSpPr/>
            <p:nvPr/>
          </p:nvSpPr>
          <p:spPr>
            <a:xfrm>
              <a:off x="0" y="0"/>
              <a:ext cx="9883456" cy="3593608"/>
            </a:xfrm>
            <a:custGeom>
              <a:rect l="l" t="t" r="r" b="b"/>
              <a:pathLst>
                <a:path w="9883456" h="3593607">
                  <a:moveTo>
                    <a:pt x="9758995" y="3593608"/>
                  </a:moveTo>
                  <a:lnTo>
                    <a:pt x="124460" y="3593608"/>
                  </a:lnTo>
                  <a:cubicBezTo>
                    <a:pt x="55880" y="3593608"/>
                    <a:pt x="0" y="3537728"/>
                    <a:pt x="0" y="3469148"/>
                  </a:cubicBezTo>
                  <a:lnTo>
                    <a:pt x="0" y="124460"/>
                  </a:lnTo>
                  <a:cubicBezTo>
                    <a:pt x="0" y="55880"/>
                    <a:pt x="55880" y="0"/>
                    <a:pt x="124460" y="0"/>
                  </a:cubicBezTo>
                  <a:lnTo>
                    <a:pt x="9758996" y="0"/>
                  </a:lnTo>
                  <a:cubicBezTo>
                    <a:pt x="9827575" y="0"/>
                    <a:pt x="9883456" y="55880"/>
                    <a:pt x="9883456" y="124460"/>
                  </a:cubicBezTo>
                  <a:lnTo>
                    <a:pt x="9883456" y="3469148"/>
                  </a:lnTo>
                  <a:cubicBezTo>
                    <a:pt x="9883456" y="3537728"/>
                    <a:pt x="9827575" y="3593608"/>
                    <a:pt x="9758996" y="3593608"/>
                  </a:cubicBezTo>
                  <a:close/>
                </a:path>
              </a:pathLst>
            </a:custGeom>
            <a:solidFill>
              <a:srgbClr val="000000">
                <a:alpha val="86667"/>
              </a:srgbClr>
            </a:solidFill>
          </p:spPr>
          <p:txBody>
            <a:bodyPr/>
            <a:lstStyle/>
            <a:p/>
          </p:txBody>
        </p:sp>
      </p:grpSp>
      <p:grpSp>
        <p:nvGrpSpPr>
          <p:cNvPr id="5" name="Group 5"/>
          <p:cNvGrpSpPr/>
          <p:nvPr/>
        </p:nvGrpSpPr>
        <p:grpSpPr>
          <a:xfrm rot="5400000">
            <a:off x="1031266" y="1618795"/>
            <a:ext cx="762296" cy="2911675"/>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057404" y="4716798"/>
            <a:ext cx="7086596" cy="2576675"/>
            <a:chExt cx="9883455" cy="3593608"/>
          </a:xfrm>
        </p:grpSpPr>
        <p:sp>
          <p:nvSpPr>
            <p:cNvPr id="8" name="Freeform 8"/>
            <p:cNvSpPr/>
            <p:nvPr/>
          </p:nvSpPr>
          <p:spPr>
            <a:xfrm>
              <a:off x="0" y="0"/>
              <a:ext cx="9883456" cy="3593608"/>
            </a:xfrm>
            <a:custGeom>
              <a:rect l="l" t="t" r="r" b="b"/>
              <a:pathLst>
                <a:path w="9883456" h="3593607">
                  <a:moveTo>
                    <a:pt x="9758995" y="3593608"/>
                  </a:moveTo>
                  <a:lnTo>
                    <a:pt x="124460" y="3593608"/>
                  </a:lnTo>
                  <a:cubicBezTo>
                    <a:pt x="55880" y="3593608"/>
                    <a:pt x="0" y="3537728"/>
                    <a:pt x="0" y="3469148"/>
                  </a:cubicBezTo>
                  <a:lnTo>
                    <a:pt x="0" y="124460"/>
                  </a:lnTo>
                  <a:cubicBezTo>
                    <a:pt x="0" y="55880"/>
                    <a:pt x="55880" y="0"/>
                    <a:pt x="124460" y="0"/>
                  </a:cubicBezTo>
                  <a:lnTo>
                    <a:pt x="9758996" y="0"/>
                  </a:lnTo>
                  <a:cubicBezTo>
                    <a:pt x="9827575" y="0"/>
                    <a:pt x="9883456" y="55880"/>
                    <a:pt x="9883456" y="124460"/>
                  </a:cubicBezTo>
                  <a:lnTo>
                    <a:pt x="9883456" y="3469148"/>
                  </a:lnTo>
                  <a:cubicBezTo>
                    <a:pt x="9883456" y="3537728"/>
                    <a:pt x="9827575" y="3593608"/>
                    <a:pt x="9758996" y="3593608"/>
                  </a:cubicBezTo>
                  <a:close/>
                </a:path>
              </a:pathLst>
            </a:custGeom>
            <a:solidFill>
              <a:srgbClr val="000000">
                <a:alpha val="82745"/>
              </a:srgbClr>
            </a:solidFill>
          </p:spPr>
          <p:txBody>
            <a:bodyPr/>
            <a:lstStyle/>
            <a:p/>
          </p:txBody>
        </p:sp>
      </p:grpSp>
      <p:grpSp>
        <p:nvGrpSpPr>
          <p:cNvPr id="9" name="Group 9"/>
          <p:cNvGrpSpPr/>
          <p:nvPr/>
        </p:nvGrpSpPr>
        <p:grpSpPr>
          <a:xfrm rot="5400000">
            <a:off x="1031266" y="4405020"/>
            <a:ext cx="762296" cy="2911675"/>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1" name="Group 11"/>
          <p:cNvGrpSpPr/>
          <p:nvPr/>
        </p:nvGrpSpPr>
        <p:grpSpPr>
          <a:xfrm>
            <a:off x="-43424" y="7388"/>
            <a:ext cx="18416022" cy="1021312"/>
            <a:chExt cx="4850310" cy="268987"/>
          </a:xfrm>
        </p:grpSpPr>
        <p:sp>
          <p:nvSpPr>
            <p:cNvPr id="12" name="Freeform 12"/>
            <p:cNvSpPr/>
            <p:nvPr/>
          </p:nvSpPr>
          <p:spPr>
            <a:xfrm>
              <a:off x="0" y="0"/>
              <a:ext cx="4850311" cy="268987"/>
            </a:xfrm>
            <a:custGeom>
              <a:rect l="l" t="t" r="r" b="b"/>
              <a:pathLst>
                <a:path w="4850311" h="268987">
                  <a:moveTo>
                    <a:pt x="0" y="0"/>
                  </a:moveTo>
                  <a:lnTo>
                    <a:pt x="4850311" y="0"/>
                  </a:lnTo>
                  <a:lnTo>
                    <a:pt x="4850311" y="268987"/>
                  </a:lnTo>
                  <a:lnTo>
                    <a:pt x="0" y="268987"/>
                  </a:lnTo>
                  <a:close/>
                </a:path>
              </a:pathLst>
            </a:custGeom>
            <a:solidFill>
              <a:srgbClr val="000000">
                <a:alpha val="55686"/>
              </a:srgbClr>
            </a:solidFill>
          </p:spPr>
          <p:txBody>
            <a:bodyPr/>
            <a:lstStyle/>
            <a:p/>
          </p:txBody>
        </p:sp>
        <p:sp>
          <p:nvSpPr>
            <p:cNvPr id="13" name="TextBox 13"/>
            <p:cNvSpPr txBox="1"/>
            <p:nvPr/>
          </p:nvSpPr>
          <p:spPr>
            <a:xfrm>
              <a:off x="0" y="-38100"/>
              <a:ext cx="4850310" cy="30708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327809" y="-50282"/>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5" name="Picture 15"/>
          <p:cNvPicPr>
            <a:picLocks noChangeAspect="1"/>
          </p:cNvPicPr>
          <p:nvPr/>
        </p:nvPicPr>
        <p:blipFill>
          <a:blip r:embed="rId3"/>
          <a:srcRect l="36500" t="25150" r="35874" b="24564"/>
          <a:stretch>
            <a:fillRect/>
          </a:stretch>
        </p:blipFill>
        <p:spPr>
          <a:xfrm>
            <a:off x="-1803" y="-194737"/>
            <a:ext cx="1871908" cy="1916613"/>
          </a:xfrm>
          <a:prstGeom prst="rect">
            <a:avLst/>
          </a:prstGeom>
        </p:spPr>
      </p:pic>
      <p:grpSp>
        <p:nvGrpSpPr>
          <p:cNvPr id="16" name="Group 16"/>
          <p:cNvGrpSpPr/>
          <p:nvPr/>
        </p:nvGrpSpPr>
        <p:grpSpPr>
          <a:xfrm>
            <a:off x="2059042" y="7551247"/>
            <a:ext cx="7084958" cy="2576675"/>
            <a:chExt cx="9881171" cy="3593608"/>
          </a:xfrm>
        </p:grpSpPr>
        <p:sp>
          <p:nvSpPr>
            <p:cNvPr id="17" name="Freeform 17"/>
            <p:cNvSpPr/>
            <p:nvPr/>
          </p:nvSpPr>
          <p:spPr>
            <a:xfrm>
              <a:off x="0" y="0"/>
              <a:ext cx="9881171" cy="3593608"/>
            </a:xfrm>
            <a:custGeom>
              <a:rect l="l" t="t" r="r" b="b"/>
              <a:pathLst>
                <a:path w="9881171" h="3593607">
                  <a:moveTo>
                    <a:pt x="9756711" y="3593608"/>
                  </a:moveTo>
                  <a:lnTo>
                    <a:pt x="124460" y="3593608"/>
                  </a:lnTo>
                  <a:cubicBezTo>
                    <a:pt x="55880" y="3593608"/>
                    <a:pt x="0" y="3537728"/>
                    <a:pt x="0" y="3469148"/>
                  </a:cubicBezTo>
                  <a:lnTo>
                    <a:pt x="0" y="124460"/>
                  </a:lnTo>
                  <a:cubicBezTo>
                    <a:pt x="0" y="55880"/>
                    <a:pt x="55880" y="0"/>
                    <a:pt x="124460" y="0"/>
                  </a:cubicBezTo>
                  <a:lnTo>
                    <a:pt x="9756711" y="0"/>
                  </a:lnTo>
                  <a:cubicBezTo>
                    <a:pt x="9825291" y="0"/>
                    <a:pt x="9881171" y="55880"/>
                    <a:pt x="9881171" y="124460"/>
                  </a:cubicBezTo>
                  <a:lnTo>
                    <a:pt x="9881171" y="3469148"/>
                  </a:lnTo>
                  <a:cubicBezTo>
                    <a:pt x="9881171" y="3537728"/>
                    <a:pt x="9825291" y="3593608"/>
                    <a:pt x="9756711" y="3593608"/>
                  </a:cubicBezTo>
                  <a:close/>
                </a:path>
              </a:pathLst>
            </a:custGeom>
            <a:solidFill>
              <a:srgbClr val="000000">
                <a:alpha val="82745"/>
              </a:srgbClr>
            </a:solidFill>
          </p:spPr>
          <p:txBody>
            <a:bodyPr/>
            <a:lstStyle/>
            <a:p/>
          </p:txBody>
        </p:sp>
      </p:grpSp>
      <p:grpSp>
        <p:nvGrpSpPr>
          <p:cNvPr id="18" name="Group 18"/>
          <p:cNvGrpSpPr/>
          <p:nvPr/>
        </p:nvGrpSpPr>
        <p:grpSpPr>
          <a:xfrm rot="5400000">
            <a:off x="1032904" y="7239469"/>
            <a:ext cx="762296" cy="2911675"/>
            <a:chExt cx="3130550" cy="11957493"/>
          </a:xfrm>
        </p:grpSpPr>
        <p:sp>
          <p:nvSpPr>
            <p:cNvPr id="19" name="Freeform 19"/>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0" name="TextBox 20"/>
          <p:cNvSpPr txBox="1"/>
          <p:nvPr/>
        </p:nvSpPr>
        <p:spPr>
          <a:xfrm>
            <a:off x="2849301" y="2106391"/>
            <a:ext cx="6294699" cy="2215515"/>
          </a:xfrm>
          <a:prstGeom prst="rect">
            <a:avLst/>
          </a:prstGeom>
        </p:spPr>
        <p:txBody>
          <a:bodyPr lIns="0" tIns="0" rIns="0" bIns="0" rtlCol="0" anchor="t">
            <a:spAutoFit/>
          </a:bodyPr>
          <a:lstStyle/>
          <a:p>
            <a:pPr marL="647697" lvl="1" indent="-323848">
              <a:lnSpc>
                <a:spcPts val="3479"/>
              </a:lnSpc>
              <a:buFont typeface="Arial"/>
              <a:buChar char="•"/>
            </a:pPr>
            <a:r>
              <a:rPr lang="en-US" sz="2999">
                <a:solidFill>
                  <a:srgbClr val="FFFFFF"/>
                </a:solidFill>
                <a:latin typeface="Poppins"/>
              </a:rPr>
              <a:t>Soft Ground Football Boots </a:t>
            </a:r>
          </a:p>
          <a:p>
            <a:pPr marL="647697" lvl="1" indent="-323848">
              <a:lnSpc>
                <a:spcPts val="3479"/>
              </a:lnSpc>
              <a:buFont typeface="Arial"/>
              <a:buChar char="•"/>
            </a:pPr>
            <a:r>
              <a:rPr lang="en-US" sz="2999">
                <a:solidFill>
                  <a:srgbClr val="FFFFFF"/>
                </a:solidFill>
                <a:latin typeface="Poppins"/>
              </a:rPr>
              <a:t>Firm Ground Football Boots </a:t>
            </a:r>
          </a:p>
          <a:p>
            <a:pPr marL="647697" lvl="1" indent="-323848">
              <a:lnSpc>
                <a:spcPts val="3479"/>
              </a:lnSpc>
              <a:buFont typeface="Arial"/>
              <a:buChar char="•"/>
            </a:pPr>
            <a:r>
              <a:rPr lang="en-US" sz="2999">
                <a:solidFill>
                  <a:srgbClr val="FFFFFF"/>
                </a:solidFill>
                <a:latin typeface="Poppins"/>
              </a:rPr>
              <a:t>Artificial Ground Football Boots </a:t>
            </a:r>
          </a:p>
          <a:p>
            <a:pPr marL="647697" lvl="1" indent="-323848">
              <a:lnSpc>
                <a:spcPts val="3479"/>
              </a:lnSpc>
              <a:buFont typeface="Arial"/>
              <a:buChar char="•"/>
            </a:pPr>
            <a:r>
              <a:rPr lang="en-US" sz="2999">
                <a:solidFill>
                  <a:srgbClr val="FFFFFF"/>
                </a:solidFill>
                <a:latin typeface="Poppins"/>
              </a:rPr>
              <a:t>Hard Ground Football Boots</a:t>
            </a:r>
          </a:p>
        </p:txBody>
      </p:sp>
      <p:sp>
        <p:nvSpPr>
          <p:cNvPr id="21" name="TextBox 21"/>
          <p:cNvSpPr txBox="1"/>
          <p:nvPr/>
        </p:nvSpPr>
        <p:spPr>
          <a:xfrm>
            <a:off x="2869889" y="4892915"/>
            <a:ext cx="5048370" cy="2215515"/>
          </a:xfrm>
          <a:prstGeom prst="rect">
            <a:avLst/>
          </a:prstGeom>
        </p:spPr>
        <p:txBody>
          <a:bodyPr lIns="0" tIns="0" rIns="0" bIns="0" rtlCol="0" anchor="t">
            <a:spAutoFit/>
          </a:bodyPr>
          <a:lstStyle/>
          <a:p>
            <a:pPr marL="647698" lvl="1" indent="-323849">
              <a:lnSpc>
                <a:spcPts val="3479"/>
              </a:lnSpc>
              <a:buFont typeface="Arial"/>
              <a:buChar char="•"/>
            </a:pPr>
            <a:r>
              <a:rPr lang="en-US" sz="2999">
                <a:solidFill>
                  <a:srgbClr val="FFFFFF"/>
                </a:solidFill>
                <a:latin typeface="Poppins"/>
              </a:rPr>
              <a:t>K-Leather </a:t>
            </a:r>
          </a:p>
          <a:p>
            <a:pPr marL="647698" lvl="1" indent="-323849">
              <a:lnSpc>
                <a:spcPts val="3479"/>
              </a:lnSpc>
              <a:buFont typeface="Arial"/>
              <a:buChar char="•"/>
            </a:pPr>
            <a:r>
              <a:rPr lang="en-US" sz="2999">
                <a:solidFill>
                  <a:srgbClr val="FFFFFF"/>
                </a:solidFill>
                <a:latin typeface="Poppins"/>
              </a:rPr>
              <a:t>Natural Leather </a:t>
            </a:r>
          </a:p>
          <a:p>
            <a:pPr marL="647698" lvl="1" indent="-323849">
              <a:lnSpc>
                <a:spcPts val="3479"/>
              </a:lnSpc>
              <a:buFont typeface="Arial"/>
              <a:buChar char="•"/>
            </a:pPr>
            <a:r>
              <a:rPr lang="en-US" sz="2999">
                <a:solidFill>
                  <a:srgbClr val="FFFFFF"/>
                </a:solidFill>
                <a:latin typeface="Poppins"/>
              </a:rPr>
              <a:t>Synthetic Leather </a:t>
            </a:r>
          </a:p>
          <a:p>
            <a:pPr marL="647698" lvl="1" indent="-323849">
              <a:lnSpc>
                <a:spcPts val="3479"/>
              </a:lnSpc>
              <a:buFont typeface="Arial"/>
              <a:buChar char="•"/>
            </a:pPr>
            <a:r>
              <a:rPr lang="en-US" sz="2999">
                <a:solidFill>
                  <a:srgbClr val="FFFFFF"/>
                </a:solidFill>
                <a:latin typeface="Poppins"/>
              </a:rPr>
              <a:t>Synthetic </a:t>
            </a:r>
          </a:p>
          <a:p>
            <a:pPr marL="647698" lvl="1" indent="-323849">
              <a:lnSpc>
                <a:spcPts val="3479"/>
              </a:lnSpc>
              <a:buFont typeface="Arial"/>
              <a:buChar char="•"/>
            </a:pPr>
            <a:r>
              <a:rPr lang="en-US" sz="2999">
                <a:solidFill>
                  <a:srgbClr val="FFFFFF"/>
                </a:solidFill>
                <a:latin typeface="Poppins"/>
              </a:rPr>
              <a:t>Mesh </a:t>
            </a:r>
          </a:p>
        </p:txBody>
      </p:sp>
      <p:sp>
        <p:nvSpPr>
          <p:cNvPr id="22" name="TextBox 22"/>
          <p:cNvSpPr txBox="1"/>
          <p:nvPr/>
        </p:nvSpPr>
        <p:spPr>
          <a:xfrm>
            <a:off x="-41786" y="5508285"/>
            <a:ext cx="2789330" cy="690669"/>
          </a:xfrm>
          <a:prstGeom prst="rect">
            <a:avLst/>
          </a:prstGeom>
        </p:spPr>
        <p:txBody>
          <a:bodyPr lIns="0" tIns="0" rIns="0" bIns="0" rtlCol="0" anchor="t">
            <a:spAutoFit/>
          </a:bodyPr>
          <a:lstStyle/>
          <a:p>
            <a:pPr algn="ctr">
              <a:lnSpc>
                <a:spcPts val="2612"/>
              </a:lnSpc>
            </a:pPr>
            <a:r>
              <a:rPr lang="en-US" sz="2587">
                <a:solidFill>
                  <a:srgbClr val="43B4BE"/>
                </a:solidFill>
                <a:latin typeface="Poppins"/>
              </a:rPr>
              <a:t>Material Segment</a:t>
            </a:r>
          </a:p>
        </p:txBody>
      </p:sp>
      <p:sp>
        <p:nvSpPr>
          <p:cNvPr id="23" name="TextBox 23"/>
          <p:cNvSpPr txBox="1"/>
          <p:nvPr/>
        </p:nvSpPr>
        <p:spPr>
          <a:xfrm>
            <a:off x="-43424" y="2856652"/>
            <a:ext cx="2789330" cy="362259"/>
          </a:xfrm>
          <a:prstGeom prst="rect">
            <a:avLst/>
          </a:prstGeom>
        </p:spPr>
        <p:txBody>
          <a:bodyPr lIns="0" tIns="0" rIns="0" bIns="0" rtlCol="0" anchor="t">
            <a:spAutoFit/>
          </a:bodyPr>
          <a:lstStyle/>
          <a:p>
            <a:pPr algn="ctr">
              <a:lnSpc>
                <a:spcPts val="2612"/>
              </a:lnSpc>
            </a:pPr>
            <a:r>
              <a:rPr lang="en-US" sz="2587">
                <a:solidFill>
                  <a:srgbClr val="43B4BE"/>
                </a:solidFill>
                <a:latin typeface="Poppins"/>
              </a:rPr>
              <a:t>Type Segment</a:t>
            </a:r>
          </a:p>
        </p:txBody>
      </p:sp>
      <p:sp>
        <p:nvSpPr>
          <p:cNvPr id="24" name="TextBox 24"/>
          <p:cNvSpPr txBox="1"/>
          <p:nvPr/>
        </p:nvSpPr>
        <p:spPr>
          <a:xfrm>
            <a:off x="3207227" y="7738798"/>
            <a:ext cx="5578848" cy="2215515"/>
          </a:xfrm>
          <a:prstGeom prst="rect">
            <a:avLst/>
          </a:prstGeom>
        </p:spPr>
        <p:txBody>
          <a:bodyPr lIns="0" tIns="0" rIns="0" bIns="0" rtlCol="0" anchor="t">
            <a:spAutoFit/>
          </a:bodyPr>
          <a:lstStyle/>
          <a:p>
            <a:pPr marL="647698" lvl="1" indent="-323849">
              <a:lnSpc>
                <a:spcPts val="3479"/>
              </a:lnSpc>
              <a:buFont typeface="Arial"/>
              <a:buChar char="•"/>
            </a:pPr>
            <a:r>
              <a:rPr lang="en-US" sz="2999">
                <a:solidFill>
                  <a:srgbClr val="FFFFFF"/>
                </a:solidFill>
                <a:latin typeface="Poppins"/>
              </a:rPr>
              <a:t>SIndividual Football Boots</a:t>
            </a:r>
          </a:p>
          <a:p>
            <a:pPr marL="647698" lvl="1" indent="-323849">
              <a:lnSpc>
                <a:spcPts val="3479"/>
              </a:lnSpc>
              <a:buFont typeface="Arial"/>
              <a:buChar char="•"/>
            </a:pPr>
            <a:r>
              <a:rPr lang="en-US" sz="2999">
                <a:solidFill>
                  <a:srgbClr val="FFFFFF"/>
                </a:solidFill>
                <a:latin typeface="Poppins"/>
              </a:rPr>
              <a:t>Institutional Football Boots</a:t>
            </a:r>
          </a:p>
          <a:p>
            <a:pPr marL="647698" lvl="1" indent="-323849">
              <a:lnSpc>
                <a:spcPts val="3479"/>
              </a:lnSpc>
              <a:buFont typeface="Arial"/>
              <a:buChar char="•"/>
            </a:pPr>
            <a:r>
              <a:rPr lang="en-US" sz="2999">
                <a:solidFill>
                  <a:srgbClr val="FFFFFF"/>
                </a:solidFill>
                <a:latin typeface="Poppins"/>
              </a:rPr>
              <a:t>Promotional Football Boots</a:t>
            </a:r>
          </a:p>
        </p:txBody>
      </p:sp>
      <p:sp>
        <p:nvSpPr>
          <p:cNvPr id="25" name="TextBox 25"/>
          <p:cNvSpPr txBox="1"/>
          <p:nvPr/>
        </p:nvSpPr>
        <p:spPr>
          <a:xfrm>
            <a:off x="-40148" y="8342734"/>
            <a:ext cx="2789330" cy="690669"/>
          </a:xfrm>
          <a:prstGeom prst="rect">
            <a:avLst/>
          </a:prstGeom>
        </p:spPr>
        <p:txBody>
          <a:bodyPr lIns="0" tIns="0" rIns="0" bIns="0" rtlCol="0" anchor="t">
            <a:spAutoFit/>
          </a:bodyPr>
          <a:lstStyle/>
          <a:p>
            <a:pPr algn="ctr">
              <a:lnSpc>
                <a:spcPts val="2612"/>
              </a:lnSpc>
            </a:pPr>
            <a:r>
              <a:rPr lang="en-US" sz="2587">
                <a:solidFill>
                  <a:srgbClr val="43B4BE"/>
                </a:solidFill>
                <a:latin typeface="Poppins"/>
              </a:rPr>
              <a:t>Buyer Type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5" name="TextBox 5"/>
          <p:cNvSpPr txBox="1"/>
          <p:nvPr/>
        </p:nvSpPr>
        <p:spPr>
          <a:xfrm>
            <a:off x="9798570" y="5105400"/>
            <a:ext cx="8168357" cy="204395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Football Boots 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713" r="-713"/>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D1013">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986535">
                <a:alpha val="86667"/>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D1013">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86535">
                <a:alpha val="86667"/>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D1013">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86535">
                <a:alpha val="86667"/>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542365" y="1940926"/>
            <a:ext cx="7643613" cy="2672715"/>
          </a:xfrm>
          <a:prstGeom prst="rect">
            <a:avLst/>
          </a:prstGeom>
        </p:spPr>
        <p:txBody>
          <a:bodyPr lIns="0" tIns="0" rIns="0" bIns="0" rtlCol="0" anchor="t">
            <a:spAutoFit/>
          </a:bodyPr>
          <a:lstStyle/>
          <a:p>
            <a:pPr marL="712473" lvl="1" indent="-356237">
              <a:lnSpc>
                <a:spcPts val="3465"/>
              </a:lnSpc>
              <a:buFont typeface="Arial"/>
              <a:buChar char="•"/>
            </a:pPr>
            <a:r>
              <a:rPr lang="en-US" sz="3300" spc="105">
                <a:solidFill>
                  <a:srgbClr val="FFFFFF"/>
                </a:solidFill>
                <a:latin typeface="Poppins"/>
              </a:rPr>
              <a:t>Fresh Approaches and Marketing Campaigns to Increase the Demand Globally</a:t>
            </a:r>
          </a:p>
          <a:p>
            <a:pPr marL="712473" lvl="1" indent="-356237">
              <a:lnSpc>
                <a:spcPts val="3465"/>
              </a:lnSpc>
              <a:buFont typeface="Arial"/>
              <a:buChar char="•"/>
            </a:pPr>
            <a:r>
              <a:rPr lang="en-US" sz="3300" spc="105">
                <a:solidFill>
                  <a:srgbClr val="FFFFFF"/>
                </a:solidFill>
                <a:latin typeface="Poppins"/>
              </a:rPr>
              <a:t>Global Football Play is Increasingly Popular to Propel Market Growth</a:t>
            </a:r>
          </a:p>
        </p:txBody>
      </p:sp>
      <p:sp>
        <p:nvSpPr>
          <p:cNvPr id="19" name="TextBox 19"/>
          <p:cNvSpPr txBox="1"/>
          <p:nvPr/>
        </p:nvSpPr>
        <p:spPr>
          <a:xfrm>
            <a:off x="6765150" y="6432130"/>
            <a:ext cx="7420828" cy="920115"/>
          </a:xfrm>
          <a:prstGeom prst="rect">
            <a:avLst/>
          </a:prstGeom>
        </p:spPr>
        <p:txBody>
          <a:bodyPr lIns="0" tIns="0" rIns="0" bIns="0" rtlCol="0" anchor="t">
            <a:spAutoFit/>
          </a:bodyPr>
          <a:lstStyle/>
          <a:p>
            <a:pPr>
              <a:lnSpc>
                <a:spcPts val="3465"/>
              </a:lnSpc>
            </a:pPr>
            <a:r>
              <a:rPr lang="en-US" sz="3300" spc="105">
                <a:solidFill>
                  <a:srgbClr val="FFFFFF"/>
                </a:solidFill>
                <a:latin typeface="Poppins"/>
              </a:rPr>
              <a:t>Possibility of Damage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69423" y="1375388"/>
            <a:ext cx="16230600" cy="7928619"/>
            <a:chExt cx="4274726" cy="2088196"/>
          </a:xfrm>
        </p:grpSpPr>
        <p:sp>
          <p:nvSpPr>
            <p:cNvPr id="4" name="Freeform 4"/>
            <p:cNvSpPr/>
            <p:nvPr/>
          </p:nvSpPr>
          <p:spPr>
            <a:xfrm>
              <a:off x="0" y="0"/>
              <a:ext cx="4274726" cy="2088196"/>
            </a:xfrm>
            <a:custGeom>
              <a:rect l="l" t="t" r="r" b="b"/>
              <a:pathLst>
                <a:path w="4274726" h="2088196">
                  <a:moveTo>
                    <a:pt x="0" y="0"/>
                  </a:moveTo>
                  <a:lnTo>
                    <a:pt x="4274726" y="0"/>
                  </a:lnTo>
                  <a:lnTo>
                    <a:pt x="4274726" y="2088196"/>
                  </a:lnTo>
                  <a:lnTo>
                    <a:pt x="0" y="2088196"/>
                  </a:lnTo>
                  <a:close/>
                </a:path>
              </a:pathLst>
            </a:custGeom>
            <a:solidFill>
              <a:srgbClr val="000000">
                <a:alpha val="67843"/>
              </a:srgbClr>
            </a:solidFill>
          </p:spPr>
          <p:txBody>
            <a:bodyPr/>
            <a:lstStyle/>
            <a:p/>
          </p:txBody>
        </p:sp>
        <p:sp>
          <p:nvSpPr>
            <p:cNvPr id="5" name="TextBox 5"/>
            <p:cNvSpPr txBox="1"/>
            <p:nvPr/>
          </p:nvSpPr>
          <p:spPr>
            <a:xfrm>
              <a:off x="0" y="-38100"/>
              <a:ext cx="4274726" cy="212629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820542" y="378231"/>
            <a:ext cx="2028068" cy="2423973"/>
          </a:xfrm>
          <a:prstGeom prst="rect">
            <a:avLst/>
          </a:prstGeom>
        </p:spPr>
      </p:pic>
      <p:sp>
        <p:nvSpPr>
          <p:cNvPr id="7" name="TextBox 7"/>
          <p:cNvSpPr txBox="1"/>
          <p:nvPr/>
        </p:nvSpPr>
        <p:spPr>
          <a:xfrm>
            <a:off x="1610693" y="2697429"/>
            <a:ext cx="15748059" cy="6395085"/>
          </a:xfrm>
          <a:prstGeom prst="rect">
            <a:avLst/>
          </a:prstGeom>
        </p:spPr>
        <p:txBody>
          <a:bodyPr lIns="0" tIns="0" rIns="0" bIns="0" rtlCol="0" anchor="t">
            <a:spAutoFit/>
          </a:bodyPr>
          <a:lstStyle/>
          <a:p>
            <a:pPr marL="777237" lvl="1" indent="-388618">
              <a:lnSpc>
                <a:spcPts val="5039"/>
              </a:lnSpc>
              <a:buFont typeface="Arial"/>
              <a:buChar char="•"/>
            </a:pPr>
            <a:r>
              <a:rPr lang="en-US" sz="3599">
                <a:solidFill>
                  <a:srgbClr val="FFFFFF"/>
                </a:solidFill>
                <a:latin typeface="Poppins"/>
              </a:rPr>
              <a:t>The global football boots market will expand significantly by 5.50% CAGR between 2024 to 2031. </a:t>
            </a:r>
          </a:p>
          <a:p>
            <a:pPr marL="777237" lvl="1" indent="-388618">
              <a:lnSpc>
                <a:spcPts val="5039"/>
              </a:lnSpc>
              <a:buFont typeface="Arial"/>
              <a:buChar char="•"/>
            </a:pPr>
            <a:r>
              <a:rPr lang="en-US" sz="3599">
                <a:solidFill>
                  <a:srgbClr val="FFFFFF"/>
                </a:solidFill>
                <a:latin typeface="Poppins"/>
              </a:rPr>
              <a:t>Synthetic Leather stands out as the dominating category. Synthetic leather is generally cheaper than natural leather, making it an attractive option for budget-minded consumers. The dominating category is individual football boots. </a:t>
            </a:r>
          </a:p>
          <a:p>
            <a:pPr marL="777237" lvl="1" indent="-388618">
              <a:lnSpc>
                <a:spcPts val="5039"/>
              </a:lnSpc>
              <a:buFont typeface="Arial"/>
              <a:buChar char="•"/>
            </a:pPr>
            <a:r>
              <a:rPr lang="en-US" sz="3599">
                <a:solidFill>
                  <a:srgbClr val="FFFFFF"/>
                </a:solidFill>
                <a:latin typeface="Poppins"/>
              </a:rPr>
              <a:t>This is due to the fact that most football players need to purchase their boots, and there is a wide range of boots available to choose from, at different price points, to suit the needs of different players.</a:t>
            </a:r>
          </a:p>
        </p:txBody>
      </p:sp>
      <p:sp>
        <p:nvSpPr>
          <p:cNvPr id="8" name="TextBox 8"/>
          <p:cNvSpPr txBox="1"/>
          <p:nvPr/>
        </p:nvSpPr>
        <p:spPr>
          <a:xfrm>
            <a:off x="4220629" y="1609268"/>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0" y="-25212"/>
            <a:ext cx="1684364" cy="1819778"/>
          </a:xfrm>
          <a:prstGeom prst="rect">
            <a:avLst/>
          </a:prstGeom>
        </p:spPr>
      </p:pic>
      <p:sp>
        <p:nvSpPr>
          <p:cNvPr id="3" name="Freeform 3"/>
          <p:cNvSpPr/>
          <p:nvPr/>
        </p:nvSpPr>
        <p:spPr>
          <a:xfrm>
            <a:off x="7117746" y="2778558"/>
            <a:ext cx="11170254" cy="7508442"/>
          </a:xfrm>
          <a:custGeom>
            <a:rect l="l" t="t" r="r" b="b"/>
            <a:pathLst>
              <a:path w="11170254" h="7508442">
                <a:moveTo>
                  <a:pt x="0" y="0"/>
                </a:moveTo>
                <a:lnTo>
                  <a:pt x="11170254" y="0"/>
                </a:lnTo>
                <a:lnTo>
                  <a:pt x="11170254" y="7508442"/>
                </a:lnTo>
                <a:lnTo>
                  <a:pt x="0" y="7508442"/>
                </a:lnTo>
                <a:lnTo>
                  <a:pt x="0" y="0"/>
                </a:lnTo>
                <a:close/>
              </a:path>
            </a:pathLst>
          </a:custGeom>
          <a:blipFill>
            <a:blip r:embed="rId3"/>
            <a:stretch>
              <a:fillRect l="-6408" t="-1765" r="-4068" b="-7839"/>
            </a:stretch>
          </a:blipFill>
        </p:spPr>
        <p:txBody>
          <a:bodyPr/>
          <a:lstStyle/>
          <a:p/>
        </p:txBody>
      </p:sp>
      <p:sp>
        <p:nvSpPr>
          <p:cNvPr id="4" name="Freeform 4"/>
          <p:cNvSpPr/>
          <p:nvPr/>
        </p:nvSpPr>
        <p:spPr>
          <a:xfrm>
            <a:off x="421637" y="2388141"/>
            <a:ext cx="3424623" cy="1926351"/>
          </a:xfrm>
          <a:custGeom>
            <a:rect l="l" t="t" r="r" b="b"/>
            <a:pathLst>
              <a:path w="3424623" h="1926351">
                <a:moveTo>
                  <a:pt x="0" y="0"/>
                </a:moveTo>
                <a:lnTo>
                  <a:pt x="3424624" y="0"/>
                </a:lnTo>
                <a:lnTo>
                  <a:pt x="3424624" y="1926350"/>
                </a:lnTo>
                <a:lnTo>
                  <a:pt x="0" y="1926350"/>
                </a:lnTo>
                <a:lnTo>
                  <a:pt x="0" y="0"/>
                </a:lnTo>
                <a:close/>
              </a:path>
            </a:pathLst>
          </a:custGeom>
          <a:blipFill>
            <a:blip r:embed="rId4"/>
            <a:stretch>
              <a:fillRect/>
            </a:stretch>
          </a:blipFill>
        </p:spPr>
        <p:txBody>
          <a:bodyPr/>
          <a:lstStyle/>
          <a:p/>
        </p:txBody>
      </p:sp>
      <p:sp>
        <p:nvSpPr>
          <p:cNvPr id="5" name="Freeform 5"/>
          <p:cNvSpPr/>
          <p:nvPr/>
        </p:nvSpPr>
        <p:spPr>
          <a:xfrm>
            <a:off x="4224423" y="2388141"/>
            <a:ext cx="3318007" cy="2134585"/>
          </a:xfrm>
          <a:custGeom>
            <a:rect l="l" t="t" r="r" b="b"/>
            <a:pathLst>
              <a:path w="3318007" h="2134585">
                <a:moveTo>
                  <a:pt x="0" y="0"/>
                </a:moveTo>
                <a:lnTo>
                  <a:pt x="3318008" y="0"/>
                </a:lnTo>
                <a:lnTo>
                  <a:pt x="3318008" y="2134584"/>
                </a:lnTo>
                <a:lnTo>
                  <a:pt x="0" y="2134584"/>
                </a:lnTo>
                <a:lnTo>
                  <a:pt x="0" y="0"/>
                </a:lnTo>
                <a:close/>
              </a:path>
            </a:pathLst>
          </a:custGeom>
          <a:blipFill>
            <a:blip r:embed="rId5"/>
            <a:stretch>
              <a:fillRect/>
            </a:stretch>
          </a:blipFill>
        </p:spPr>
        <p:txBody>
          <a:bodyPr/>
          <a:lstStyle/>
          <a:p/>
        </p:txBody>
      </p:sp>
      <p:sp>
        <p:nvSpPr>
          <p:cNvPr id="6" name="Freeform 6"/>
          <p:cNvSpPr/>
          <p:nvPr/>
        </p:nvSpPr>
        <p:spPr>
          <a:xfrm>
            <a:off x="7923431" y="2388141"/>
            <a:ext cx="3608268" cy="1804134"/>
          </a:xfrm>
          <a:custGeom>
            <a:rect l="l" t="t" r="r" b="b"/>
            <a:pathLst>
              <a:path w="3608268" h="1804134">
                <a:moveTo>
                  <a:pt x="0" y="0"/>
                </a:moveTo>
                <a:lnTo>
                  <a:pt x="3608268" y="0"/>
                </a:lnTo>
                <a:lnTo>
                  <a:pt x="3608268" y="1804134"/>
                </a:lnTo>
                <a:lnTo>
                  <a:pt x="0" y="1804134"/>
                </a:lnTo>
                <a:lnTo>
                  <a:pt x="0" y="0"/>
                </a:lnTo>
                <a:close/>
              </a:path>
            </a:pathLst>
          </a:custGeom>
          <a:blipFill>
            <a:blip r:embed="rId6"/>
            <a:stretch>
              <a:fillRect/>
            </a:stretch>
          </a:blipFill>
        </p:spPr>
        <p:txBody>
          <a:bodyPr/>
          <a:lstStyle/>
          <a:p/>
        </p:txBody>
      </p:sp>
      <p:sp>
        <p:nvSpPr>
          <p:cNvPr id="7" name="Freeform 7"/>
          <p:cNvSpPr/>
          <p:nvPr/>
        </p:nvSpPr>
        <p:spPr>
          <a:xfrm>
            <a:off x="309399" y="4905041"/>
            <a:ext cx="3649100" cy="2137764"/>
          </a:xfrm>
          <a:custGeom>
            <a:rect l="l" t="t" r="r" b="b"/>
            <a:pathLst>
              <a:path w="3649099" h="2137764">
                <a:moveTo>
                  <a:pt x="0" y="0"/>
                </a:moveTo>
                <a:lnTo>
                  <a:pt x="3649100" y="0"/>
                </a:lnTo>
                <a:lnTo>
                  <a:pt x="3649100" y="2137765"/>
                </a:lnTo>
                <a:lnTo>
                  <a:pt x="0" y="2137765"/>
                </a:lnTo>
                <a:lnTo>
                  <a:pt x="0" y="0"/>
                </a:lnTo>
                <a:close/>
              </a:path>
            </a:pathLst>
          </a:custGeom>
          <a:blipFill>
            <a:blip r:embed="rId7"/>
            <a:stretch>
              <a:fillRect/>
            </a:stretch>
          </a:blipFill>
        </p:spPr>
        <p:txBody>
          <a:bodyPr/>
          <a:lstStyle/>
          <a:p/>
        </p:txBody>
      </p:sp>
      <p:sp>
        <p:nvSpPr>
          <p:cNvPr id="8" name="Freeform 8"/>
          <p:cNvSpPr/>
          <p:nvPr/>
        </p:nvSpPr>
        <p:spPr>
          <a:xfrm>
            <a:off x="4872275" y="4905041"/>
            <a:ext cx="3759101" cy="2080036"/>
          </a:xfrm>
          <a:custGeom>
            <a:rect l="l" t="t" r="r" b="b"/>
            <a:pathLst>
              <a:path w="3759101" h="2080036">
                <a:moveTo>
                  <a:pt x="0" y="0"/>
                </a:moveTo>
                <a:lnTo>
                  <a:pt x="3759101" y="0"/>
                </a:lnTo>
                <a:lnTo>
                  <a:pt x="3759101" y="2080036"/>
                </a:lnTo>
                <a:lnTo>
                  <a:pt x="0" y="2080036"/>
                </a:lnTo>
                <a:lnTo>
                  <a:pt x="0" y="0"/>
                </a:lnTo>
                <a:close/>
              </a:path>
            </a:pathLst>
          </a:custGeom>
          <a:blipFill>
            <a:blip r:embed="rId8"/>
            <a:stretch>
              <a:fillRect/>
            </a:stretch>
          </a:blipFill>
        </p:spPr>
        <p:txBody>
          <a:bodyPr/>
          <a:lstStyle/>
          <a:p/>
        </p:txBody>
      </p:sp>
      <p:sp>
        <p:nvSpPr>
          <p:cNvPr id="9" name="Freeform 9"/>
          <p:cNvSpPr/>
          <p:nvPr/>
        </p:nvSpPr>
        <p:spPr>
          <a:xfrm>
            <a:off x="561393" y="7423806"/>
            <a:ext cx="4968849" cy="1227720"/>
          </a:xfrm>
          <a:custGeom>
            <a:rect l="l" t="t" r="r" b="b"/>
            <a:pathLst>
              <a:path w="4968849" h="1227720">
                <a:moveTo>
                  <a:pt x="0" y="0"/>
                </a:moveTo>
                <a:lnTo>
                  <a:pt x="4968849" y="0"/>
                </a:lnTo>
                <a:lnTo>
                  <a:pt x="4968849" y="1227720"/>
                </a:lnTo>
                <a:lnTo>
                  <a:pt x="0" y="1227720"/>
                </a:lnTo>
                <a:lnTo>
                  <a:pt x="0" y="0"/>
                </a:lnTo>
                <a:close/>
              </a:path>
            </a:pathLst>
          </a:custGeom>
          <a:blipFill>
            <a:blip r:embed="rId9"/>
            <a:stretch>
              <a:fillRect/>
            </a:stretch>
          </a:blipFill>
        </p:spPr>
        <p:txBody>
          <a:bodyPr/>
          <a:lstStyle/>
          <a:p/>
        </p:txBody>
      </p:sp>
      <p:sp>
        <p:nvSpPr>
          <p:cNvPr id="10" name="Freeform 10"/>
          <p:cNvSpPr/>
          <p:nvPr/>
        </p:nvSpPr>
        <p:spPr>
          <a:xfrm>
            <a:off x="1028700" y="8942257"/>
            <a:ext cx="3583932" cy="1344743"/>
          </a:xfrm>
          <a:custGeom>
            <a:rect l="l" t="t" r="r" b="b"/>
            <a:pathLst>
              <a:path w="3583932" h="1344743">
                <a:moveTo>
                  <a:pt x="0" y="0"/>
                </a:moveTo>
                <a:lnTo>
                  <a:pt x="3583932" y="0"/>
                </a:lnTo>
                <a:lnTo>
                  <a:pt x="3583932" y="1344743"/>
                </a:lnTo>
                <a:lnTo>
                  <a:pt x="0" y="1344743"/>
                </a:lnTo>
                <a:lnTo>
                  <a:pt x="0" y="0"/>
                </a:lnTo>
                <a:close/>
              </a:path>
            </a:pathLst>
          </a:custGeom>
          <a:blipFill>
            <a:blip r:embed="rId10"/>
            <a:stretch>
              <a:fillRect l="-9656" t="-31540" r="-10290" b="-36289"/>
            </a:stretch>
          </a:blipFill>
        </p:spPr>
        <p:txBody>
          <a:bodyPr/>
          <a:lstStyle/>
          <a:p/>
        </p:txBody>
      </p:sp>
      <p:sp>
        <p:nvSpPr>
          <p:cNvPr id="11" name="TextBox 11"/>
          <p:cNvSpPr txBox="1"/>
          <p:nvPr/>
        </p:nvSpPr>
        <p:spPr>
          <a:xfrm>
            <a:off x="5530242" y="618173"/>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mvp8ne3y"/>
              </a:rPr>
              <a:t>https://tinyurl.com/mvp8ne3y</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Football Boots Market Report 2024</dc:title>
  <cp:lastModifiedBy>decipher market</cp:lastModifiedBy>
  <cp:revision>2</cp:revision>
  <dcterms:created xsi:type="dcterms:W3CDTF">2006-08-16T00:00:00Z</dcterms:created>
  <dcterms:modified xsi:type="dcterms:W3CDTF">2024-05-11T11:49:32Z</dcterms:modified>
</cp:coreProperties>
</file>