
<file path=[Content_Types].xml><?xml version="1.0" encoding="utf-8"?>
<Types xmlns="http://schemas.openxmlformats.org/package/2006/content-types">
  <Default Extension="rels" ContentType="application/vnd.openxmlformats-package.relationships+xml"/>
  <Default Extension="jpeg" ContentType="image/jpeg"/>
  <Default Extension="fntdata" ContentType="application/x-fontdata"/>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6.12.1.0-->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Barlow" panose="00000500000000000000" pitchFamily="2" charset="0"/>
      <p:regular r:id="rId12"/>
    </p:embeddedFont>
    <p:embeddedFont>
      <p:font typeface="Canva Sans" panose="020B0604020202020204" charset="0"/>
      <p:regular r:id="rId13"/>
    </p:embeddedFont>
    <p:embeddedFont>
      <p:font typeface="Canva Sans Bold" panose="020B0604020202020204" charset="0"/>
      <p:regular r:id="rId14"/>
    </p:embeddedFont>
    <p:embeddedFont>
      <p:font typeface="DM Sans" pitchFamily="2" charset="0"/>
      <p:regular r:id="rId15"/>
    </p:embeddedFont>
    <p:embeddedFont>
      <p:font typeface="Garet Bold" panose="020B0604020202020204" charset="0"/>
      <p:regular r:id="rId16"/>
    </p:embeddedFont>
    <p:embeddedFont>
      <p:font typeface="Georgia Pro Bold" panose="020B0604020202020204" charset="0"/>
      <p:regular r:id="rId17"/>
    </p:embeddedFont>
    <p:embeddedFont>
      <p:font typeface="Lato" panose="020F0502020204030203" pitchFamily="34" charset="0"/>
      <p:regular r:id="rId18"/>
    </p:embeddedFont>
    <p:embeddedFont>
      <p:font typeface="Lato Bold" panose="020F0502020204030203" charset="0"/>
      <p:regular r:id="rId19"/>
    </p:embeddedFont>
    <p:embeddedFont>
      <p:font typeface="Montserrat" panose="00000500000000000000" pitchFamily="2" charset="0"/>
      <p:regular r:id="rId20"/>
    </p:embeddedFont>
    <p:embeddedFont>
      <p:font typeface="Montserrat Classic" panose="020B0604020202020204" charset="0"/>
      <p:regular r:id="rId21"/>
    </p:embeddedFont>
    <p:embeddedFont>
      <p:font typeface="Poppins" panose="00000500000000000000" pitchFamily="2" charset="0"/>
      <p:regular r:id="rId22"/>
    </p:embeddedFont>
    <p:embeddedFont>
      <p:font typeface="Poppins Bold" panose="00000800000000000000" charset="0"/>
      <p:regular r:id="rId23"/>
    </p:embeddedFont>
  </p:embeddedFont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tags" Target="tags/tag1.xml" /><Relationship Id="rId12" Type="http://schemas.openxmlformats.org/officeDocument/2006/relationships/font" Target="fonts/font1.fntdata" /><Relationship Id="rId13" Type="http://schemas.openxmlformats.org/officeDocument/2006/relationships/font" Target="fonts/font2.fntdata" /><Relationship Id="rId14" Type="http://schemas.openxmlformats.org/officeDocument/2006/relationships/font" Target="fonts/font3.fntdata" /><Relationship Id="rId15" Type="http://schemas.openxmlformats.org/officeDocument/2006/relationships/font" Target="fonts/font4.fntdata" /><Relationship Id="rId16" Type="http://schemas.openxmlformats.org/officeDocument/2006/relationships/font" Target="fonts/font5.fntdata" /><Relationship Id="rId17" Type="http://schemas.openxmlformats.org/officeDocument/2006/relationships/font" Target="fonts/font6.fntdata" /><Relationship Id="rId18" Type="http://schemas.openxmlformats.org/officeDocument/2006/relationships/font" Target="fonts/font7.fntdata" /><Relationship Id="rId19" Type="http://schemas.openxmlformats.org/officeDocument/2006/relationships/font" Target="fonts/font8.fntdata" /><Relationship Id="rId2" Type="http://schemas.openxmlformats.org/officeDocument/2006/relationships/slide" Target="slides/slide1.xml" /><Relationship Id="rId20" Type="http://schemas.openxmlformats.org/officeDocument/2006/relationships/font" Target="fonts/font9.fntdata" /><Relationship Id="rId21" Type="http://schemas.openxmlformats.org/officeDocument/2006/relationships/font" Target="fonts/font10.fntdata" /><Relationship Id="rId22" Type="http://schemas.openxmlformats.org/officeDocument/2006/relationships/font" Target="fonts/font11.fntdata" /><Relationship Id="rId23" Type="http://schemas.openxmlformats.org/officeDocument/2006/relationships/font" Target="fonts/font12.fntdata"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2/26/2024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jpeg" /><Relationship Id="rId3"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7.jpeg" /><Relationship Id="rId11" Type="http://schemas.openxmlformats.org/officeDocument/2006/relationships/image" Target="../media/image18.jpeg"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 Id="rId6" Type="http://schemas.openxmlformats.org/officeDocument/2006/relationships/image" Target="../media/image13.jpeg" /><Relationship Id="rId7" Type="http://schemas.openxmlformats.org/officeDocument/2006/relationships/image" Target="../media/image14.jpeg" /><Relationship Id="rId8" Type="http://schemas.openxmlformats.org/officeDocument/2006/relationships/image" Target="../media/image15.jpeg" /><Relationship Id="rId9" Type="http://schemas.openxmlformats.org/officeDocument/2006/relationships/image" Target="../media/image1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hyperlink" Target="http://tinyurl.com/2fj4jzef" TargetMode="External" /><Relationship Id="rId5" Type="http://schemas.openxmlformats.org/officeDocument/2006/relationships/hyperlink" Target="https://www.cognitivemarketresearch.com" TargetMode="Externa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p:txBody>
      </p:sp>
      <p:grpSp>
        <p:nvGrpSpPr>
          <p:cNvPr id="3" name="Group 3"/>
          <p:cNvGrpSpPr/>
          <p:nvPr/>
        </p:nvGrpSpPr>
        <p:grpSpPr>
          <a:xfrm>
            <a:off x="0" y="0"/>
            <a:ext cx="9677400" cy="10287000"/>
            <a:chExt cx="2408296" cy="2709333"/>
          </a:xfrm>
        </p:grpSpPr>
        <p:sp>
          <p:nvSpPr>
            <p:cNvPr id="4" name="Freeform 4"/>
            <p:cNvSpPr/>
            <p:nvPr/>
          </p:nvSpPr>
          <p:spPr>
            <a:xfrm>
              <a:off x="0" y="0"/>
              <a:ext cx="2408296" cy="2709333"/>
            </a:xfrm>
            <a:custGeom>
              <a:rect l="l" t="t" r="r" b="b"/>
              <a:pathLst>
                <a:path w="2408296" h="2709333">
                  <a:moveTo>
                    <a:pt x="0" y="0"/>
                  </a:moveTo>
                  <a:lnTo>
                    <a:pt x="2408296" y="0"/>
                  </a:lnTo>
                  <a:lnTo>
                    <a:pt x="2408296" y="2709333"/>
                  </a:lnTo>
                  <a:lnTo>
                    <a:pt x="0" y="2709333"/>
                  </a:lnTo>
                  <a:close/>
                </a:path>
              </a:pathLst>
            </a:custGeom>
            <a:solidFill>
              <a:srgbClr val="1D1815">
                <a:alpha val="80000"/>
              </a:srgbClr>
            </a:solidFill>
          </p:spPr>
          <p:txBody>
            <a:bodyPr/>
            <a:lstStyle/>
            <a:p/>
          </p:txBody>
        </p:sp>
        <p:sp>
          <p:nvSpPr>
            <p:cNvPr id="5" name="TextBox 5"/>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25360" y="9441959"/>
            <a:ext cx="8076298" cy="606424"/>
          </a:xfrm>
          <a:prstGeom prst="rect">
            <a:avLst/>
          </a:prstGeom>
        </p:spPr>
        <p:txBody>
          <a:bodyPr lIns="0" tIns="0" rIns="0" bIns="0" rtlCol="0" anchor="t">
            <a:spAutoFit/>
          </a:bodyPr>
          <a:lstStyle/>
          <a:p>
            <a:pPr algn="ctr">
              <a:lnSpc>
                <a:spcPts val="4900"/>
              </a:lnSpc>
            </a:pPr>
            <a:r>
              <a:rPr lang="en-US" sz="3500">
                <a:solidFill>
                  <a:srgbClr val="FFFFFF"/>
                </a:solidFill>
                <a:latin typeface="DM Sans"/>
              </a:rPr>
              <a:t>Global,Regional,CountryAnalysis</a:t>
            </a:r>
          </a:p>
        </p:txBody>
      </p:sp>
      <p:sp>
        <p:nvSpPr>
          <p:cNvPr id="7" name="TextBox 7"/>
          <p:cNvSpPr txBox="1"/>
          <p:nvPr/>
        </p:nvSpPr>
        <p:spPr>
          <a:xfrm>
            <a:off x="225360" y="3394088"/>
            <a:ext cx="9452040" cy="4015908"/>
          </a:xfrm>
          <a:prstGeom prst="rect">
            <a:avLst/>
          </a:prstGeom>
        </p:spPr>
        <p:txBody>
          <a:bodyPr wrap="square" lIns="0" tIns="0" rIns="0" bIns="0" rtlCol="0" anchor="t">
            <a:spAutoFit/>
          </a:bodyPr>
          <a:lstStyle/>
          <a:p>
            <a:pPr>
              <a:lnSpc>
                <a:spcPts val="7760"/>
              </a:lnSpc>
            </a:pPr>
            <a:r>
              <a:rPr lang="en-US" sz="8800">
                <a:solidFill>
                  <a:srgbClr val="FFFFFF"/>
                </a:solidFill>
                <a:latin typeface="Canva Sans"/>
              </a:rPr>
              <a:t>GLOBAL </a:t>
            </a:r>
          </a:p>
          <a:p>
            <a:pPr>
              <a:lnSpc>
                <a:spcPts val="7760"/>
              </a:lnSpc>
            </a:pPr>
            <a:r>
              <a:rPr lang="en-US" sz="8800">
                <a:solidFill>
                  <a:srgbClr val="FFFFFF"/>
                </a:solidFill>
                <a:latin typeface="Canva Sans"/>
              </a:rPr>
              <a:t>FOOD SERVICE</a:t>
            </a:r>
          </a:p>
          <a:p>
            <a:pPr>
              <a:lnSpc>
                <a:spcPts val="7760"/>
              </a:lnSpc>
            </a:pPr>
            <a:r>
              <a:rPr lang="en-US" sz="8800">
                <a:solidFill>
                  <a:srgbClr val="FFFFFF"/>
                </a:solidFill>
                <a:latin typeface="Canva Sans"/>
              </a:rPr>
              <a:t>MARKET REPORT </a:t>
            </a:r>
          </a:p>
          <a:p>
            <a:pPr>
              <a:lnSpc>
                <a:spcPts val="7760"/>
              </a:lnSpc>
            </a:pPr>
            <a:r>
              <a:rPr lang="en-US" sz="8800">
                <a:solidFill>
                  <a:srgbClr val="FFFFFF"/>
                </a:solidFill>
                <a:latin typeface="Canva Sans"/>
              </a:rPr>
              <a:t>2024</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grpSp>
        <p:nvGrpSpPr>
          <p:cNvPr id="3" name="Group 3"/>
          <p:cNvGrpSpPr/>
          <p:nvPr/>
        </p:nvGrpSpPr>
        <p:grpSpPr>
          <a:xfrm>
            <a:off x="2003736" y="1850592"/>
            <a:ext cx="15255563" cy="6585815"/>
            <a:chExt cx="4017926" cy="1734536"/>
          </a:xfrm>
        </p:grpSpPr>
        <p:sp>
          <p:nvSpPr>
            <p:cNvPr id="4" name="Freeform 4"/>
            <p:cNvSpPr/>
            <p:nvPr/>
          </p:nvSpPr>
          <p:spPr>
            <a:xfrm>
              <a:off x="0" y="0"/>
              <a:ext cx="4017926" cy="1734536"/>
            </a:xfrm>
            <a:custGeom>
              <a:rect l="l" t="t" r="r" b="b"/>
              <a:pathLst>
                <a:path w="4017926" h="1734536">
                  <a:moveTo>
                    <a:pt x="0" y="0"/>
                  </a:moveTo>
                  <a:lnTo>
                    <a:pt x="4017926" y="0"/>
                  </a:lnTo>
                  <a:lnTo>
                    <a:pt x="4017926" y="1734536"/>
                  </a:lnTo>
                  <a:lnTo>
                    <a:pt x="0" y="1734536"/>
                  </a:lnTo>
                  <a:close/>
                </a:path>
              </a:pathLst>
            </a:custGeom>
            <a:solidFill>
              <a:srgbClr val="1D0F11">
                <a:alpha val="80000"/>
              </a:srgbClr>
            </a:solidFill>
          </p:spPr>
          <p:txBody>
            <a:bodyPr/>
            <a:lstStyle/>
            <a:p/>
          </p:txBody>
        </p:sp>
        <p:sp>
          <p:nvSpPr>
            <p:cNvPr id="5" name="TextBox 5"/>
            <p:cNvSpPr txBox="1"/>
            <p:nvPr/>
          </p:nvSpPr>
          <p:spPr>
            <a:xfrm>
              <a:off x="0" y="-38100"/>
              <a:ext cx="4017926" cy="1772636"/>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371739" y="2187482"/>
            <a:ext cx="8127807" cy="922478"/>
          </a:xfrm>
          <a:prstGeom prst="rect">
            <a:avLst/>
          </a:prstGeom>
        </p:spPr>
        <p:txBody>
          <a:bodyPr lIns="0" tIns="0" rIns="0" bIns="0" rtlCol="0" anchor="t">
            <a:spAutoFit/>
          </a:bodyPr>
          <a:lstStyle/>
          <a:p>
            <a:pPr algn="ctr">
              <a:lnSpc>
                <a:spcPts val="7128"/>
              </a:lnSpc>
            </a:pPr>
            <a:r>
              <a:rPr lang="en-US" sz="6662">
                <a:solidFill>
                  <a:srgbClr val="FFFFFF"/>
                </a:solidFill>
                <a:latin typeface="Canva Sans"/>
              </a:rPr>
              <a:t>INTRODUCTION</a:t>
            </a:r>
          </a:p>
        </p:txBody>
      </p:sp>
      <p:sp>
        <p:nvSpPr>
          <p:cNvPr id="7" name="TextBox 7"/>
          <p:cNvSpPr txBox="1"/>
          <p:nvPr/>
        </p:nvSpPr>
        <p:spPr>
          <a:xfrm>
            <a:off x="2277145" y="3407004"/>
            <a:ext cx="14708746" cy="4803775"/>
          </a:xfrm>
          <a:prstGeom prst="rect">
            <a:avLst/>
          </a:prstGeom>
        </p:spPr>
        <p:txBody>
          <a:bodyPr lIns="0" tIns="0" rIns="0" bIns="0" rtlCol="0" anchor="t">
            <a:spAutoFit/>
          </a:bodyPr>
          <a:lstStyle/>
          <a:p>
            <a:pPr>
              <a:lnSpc>
                <a:spcPts val="3500"/>
              </a:lnSpc>
              <a:spcBef>
                <a:spcPct val="0"/>
              </a:spcBef>
            </a:pPr>
            <a:r>
              <a:rPr lang="en-US" sz="2500">
                <a:solidFill>
                  <a:srgbClr val="FFFFFF"/>
                </a:solidFill>
                <a:latin typeface="Montserrat"/>
              </a:rPr>
              <a:t>The food service industry is a dynamic and expansive market that includes both commercial and non-commercial sectors. It has been experiencing steady global growth driven by factors like urbanization and changing consumer preferences. The sector is diverse, with various system types such as conventional, centralized, ready-prepared, and assembly-serve food service systems. Restaurants, ranging from cafes and bars to quick-service and full-service establishments, cater to different consumer demands. The market structure includes both chained and independent outlets, each offering unique advantages. Regional variations are significant, influenced by cultural differences and local economic conditions. Ongoing trends encompass technological innovations, sustainability, and health-conscious offerings. However, the industry faces challenges such as competition, fluctuating commodity prices, and evolving consumer preferences.</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2666" b="-12666"/>
            </a:stretch>
          </a:blipFill>
        </p:spPr>
        <p:txBody>
          <a:bodyPr/>
          <a:lstStyle/>
          <a:p/>
        </p:txBody>
      </p:sp>
      <p:grpSp>
        <p:nvGrpSpPr>
          <p:cNvPr id="3" name="Group 3"/>
          <p:cNvGrpSpPr/>
          <p:nvPr/>
        </p:nvGrpSpPr>
        <p:grpSpPr>
          <a:xfrm>
            <a:off x="0" y="6187710"/>
            <a:ext cx="8339714" cy="2524841"/>
            <a:chExt cx="860407" cy="260488"/>
          </a:xfrm>
        </p:grpSpPr>
        <p:sp>
          <p:nvSpPr>
            <p:cNvPr id="4" name="Freeform 4"/>
            <p:cNvSpPr/>
            <p:nvPr/>
          </p:nvSpPr>
          <p:spPr>
            <a:xfrm>
              <a:off x="0" y="0"/>
              <a:ext cx="860407" cy="260488"/>
            </a:xfrm>
            <a:custGeom>
              <a:rect l="l" t="t" r="r" b="b"/>
              <a:pathLst>
                <a:path w="860407" h="260488">
                  <a:moveTo>
                    <a:pt x="92832" y="0"/>
                  </a:moveTo>
                  <a:lnTo>
                    <a:pt x="767575" y="0"/>
                  </a:lnTo>
                  <a:cubicBezTo>
                    <a:pt x="792196" y="0"/>
                    <a:pt x="815808" y="9780"/>
                    <a:pt x="833217" y="27190"/>
                  </a:cubicBezTo>
                  <a:cubicBezTo>
                    <a:pt x="850627" y="44599"/>
                    <a:pt x="860407" y="68211"/>
                    <a:pt x="860407" y="92832"/>
                  </a:cubicBezTo>
                  <a:lnTo>
                    <a:pt x="860407" y="167656"/>
                  </a:lnTo>
                  <a:cubicBezTo>
                    <a:pt x="860407" y="192276"/>
                    <a:pt x="850627" y="215888"/>
                    <a:pt x="833217" y="233298"/>
                  </a:cubicBezTo>
                  <a:cubicBezTo>
                    <a:pt x="815808" y="250707"/>
                    <a:pt x="792196" y="260488"/>
                    <a:pt x="767575" y="260488"/>
                  </a:cubicBezTo>
                  <a:lnTo>
                    <a:pt x="92832" y="260488"/>
                  </a:lnTo>
                  <a:cubicBezTo>
                    <a:pt x="68211" y="260488"/>
                    <a:pt x="44599" y="250707"/>
                    <a:pt x="27190" y="233298"/>
                  </a:cubicBezTo>
                  <a:cubicBezTo>
                    <a:pt x="9780" y="215888"/>
                    <a:pt x="0" y="192276"/>
                    <a:pt x="0" y="167656"/>
                  </a:cubicBezTo>
                  <a:lnTo>
                    <a:pt x="0" y="92832"/>
                  </a:lnTo>
                  <a:cubicBezTo>
                    <a:pt x="0" y="68211"/>
                    <a:pt x="9780" y="44599"/>
                    <a:pt x="27190" y="27190"/>
                  </a:cubicBezTo>
                  <a:cubicBezTo>
                    <a:pt x="44599" y="9780"/>
                    <a:pt x="68211" y="0"/>
                    <a:pt x="92832" y="0"/>
                  </a:cubicBezTo>
                  <a:close/>
                </a:path>
              </a:pathLst>
            </a:custGeom>
            <a:solidFill>
              <a:srgbClr val="2A2F25"/>
            </a:solidFill>
          </p:spPr>
          <p:txBody>
            <a:bodyPr/>
            <a:lstStyle/>
            <a:p/>
          </p:txBody>
        </p:sp>
        <p:sp>
          <p:nvSpPr>
            <p:cNvPr id="5" name="TextBox 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6" name="Freeform 6"/>
          <p:cNvSpPr/>
          <p:nvPr/>
        </p:nvSpPr>
        <p:spPr>
          <a:xfrm>
            <a:off x="343309" y="6497930"/>
            <a:ext cx="2036993" cy="2034447"/>
          </a:xfrm>
          <a:custGeom>
            <a:rect l="l" t="t" r="r" b="b"/>
            <a:pathLst>
              <a:path w="2036993" h="2034447">
                <a:moveTo>
                  <a:pt x="0" y="0"/>
                </a:moveTo>
                <a:lnTo>
                  <a:pt x="2036993" y="0"/>
                </a:lnTo>
                <a:lnTo>
                  <a:pt x="2036993" y="2034447"/>
                </a:lnTo>
                <a:lnTo>
                  <a:pt x="0" y="2034447"/>
                </a:lnTo>
                <a:lnTo>
                  <a:pt x="0" y="0"/>
                </a:lnTo>
                <a:close/>
              </a:path>
            </a:pathLst>
          </a:custGeom>
          <a:blipFill>
            <a:blip r:embed="rId3"/>
            <a:stretch>
              <a:fillRect/>
            </a:stretch>
          </a:blipFill>
        </p:spPr>
        <p:txBody>
          <a:bodyPr/>
          <a:lstStyle/>
          <a:p/>
        </p:txBody>
      </p:sp>
      <p:grpSp>
        <p:nvGrpSpPr>
          <p:cNvPr id="7" name="Group 7"/>
          <p:cNvGrpSpPr/>
          <p:nvPr/>
        </p:nvGrpSpPr>
        <p:grpSpPr>
          <a:xfrm>
            <a:off x="295817" y="6416515"/>
            <a:ext cx="2006993" cy="2006993"/>
            <a:chExt cx="812800" cy="812800"/>
          </a:xfrm>
        </p:grpSpPr>
        <p:sp>
          <p:nvSpPr>
            <p:cNvPr id="8" name="Freeform 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9" name="TextBox 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grpSp>
        <p:nvGrpSpPr>
          <p:cNvPr id="10" name="Group 10"/>
          <p:cNvGrpSpPr/>
          <p:nvPr/>
        </p:nvGrpSpPr>
        <p:grpSpPr>
          <a:xfrm>
            <a:off x="0" y="14287"/>
            <a:ext cx="18288000" cy="1362755"/>
            <a:chExt cx="4816593" cy="358915"/>
          </a:xfrm>
        </p:grpSpPr>
        <p:sp>
          <p:nvSpPr>
            <p:cNvPr id="11" name="Freeform 11"/>
            <p:cNvSpPr/>
            <p:nvPr/>
          </p:nvSpPr>
          <p:spPr>
            <a:xfrm>
              <a:off x="0" y="0"/>
              <a:ext cx="4816592" cy="358915"/>
            </a:xfrm>
            <a:custGeom>
              <a:rect l="l" t="t" r="r" b="b"/>
              <a:pathLst>
                <a:path w="4816592" h="358915">
                  <a:moveTo>
                    <a:pt x="0" y="0"/>
                  </a:moveTo>
                  <a:lnTo>
                    <a:pt x="4816592" y="0"/>
                  </a:lnTo>
                  <a:lnTo>
                    <a:pt x="4816592" y="358915"/>
                  </a:lnTo>
                  <a:lnTo>
                    <a:pt x="0" y="358915"/>
                  </a:lnTo>
                  <a:close/>
                </a:path>
              </a:pathLst>
            </a:custGeom>
            <a:solidFill>
              <a:srgbClr val="000000">
                <a:alpha val="69804"/>
              </a:srgbClr>
            </a:solidFill>
          </p:spPr>
          <p:txBody>
            <a:bodyPr/>
            <a:lstStyle/>
            <a:p/>
          </p:txBody>
        </p:sp>
        <p:sp>
          <p:nvSpPr>
            <p:cNvPr id="12" name="TextBox 12"/>
            <p:cNvSpPr txBox="1"/>
            <p:nvPr/>
          </p:nvSpPr>
          <p:spPr>
            <a:xfrm>
              <a:off x="0" y="-38100"/>
              <a:ext cx="4816593" cy="397015"/>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0" y="3423681"/>
            <a:ext cx="8339714" cy="2524841"/>
            <a:chExt cx="860407" cy="260488"/>
          </a:xfrm>
        </p:grpSpPr>
        <p:sp>
          <p:nvSpPr>
            <p:cNvPr id="14" name="Freeform 14"/>
            <p:cNvSpPr/>
            <p:nvPr/>
          </p:nvSpPr>
          <p:spPr>
            <a:xfrm>
              <a:off x="0" y="0"/>
              <a:ext cx="860407" cy="260488"/>
            </a:xfrm>
            <a:custGeom>
              <a:rect l="l" t="t" r="r" b="b"/>
              <a:pathLst>
                <a:path w="860407" h="260488">
                  <a:moveTo>
                    <a:pt x="92832" y="0"/>
                  </a:moveTo>
                  <a:lnTo>
                    <a:pt x="767575" y="0"/>
                  </a:lnTo>
                  <a:cubicBezTo>
                    <a:pt x="792196" y="0"/>
                    <a:pt x="815808" y="9780"/>
                    <a:pt x="833217" y="27190"/>
                  </a:cubicBezTo>
                  <a:cubicBezTo>
                    <a:pt x="850627" y="44599"/>
                    <a:pt x="860407" y="68211"/>
                    <a:pt x="860407" y="92832"/>
                  </a:cubicBezTo>
                  <a:lnTo>
                    <a:pt x="860407" y="167656"/>
                  </a:lnTo>
                  <a:cubicBezTo>
                    <a:pt x="860407" y="192276"/>
                    <a:pt x="850627" y="215888"/>
                    <a:pt x="833217" y="233298"/>
                  </a:cubicBezTo>
                  <a:cubicBezTo>
                    <a:pt x="815808" y="250707"/>
                    <a:pt x="792196" y="260488"/>
                    <a:pt x="767575" y="260488"/>
                  </a:cubicBezTo>
                  <a:lnTo>
                    <a:pt x="92832" y="260488"/>
                  </a:lnTo>
                  <a:cubicBezTo>
                    <a:pt x="68211" y="260488"/>
                    <a:pt x="44599" y="250707"/>
                    <a:pt x="27190" y="233298"/>
                  </a:cubicBezTo>
                  <a:cubicBezTo>
                    <a:pt x="9780" y="215888"/>
                    <a:pt x="0" y="192276"/>
                    <a:pt x="0" y="167656"/>
                  </a:cubicBezTo>
                  <a:lnTo>
                    <a:pt x="0" y="92832"/>
                  </a:lnTo>
                  <a:cubicBezTo>
                    <a:pt x="0" y="68211"/>
                    <a:pt x="9780" y="44599"/>
                    <a:pt x="27190" y="27190"/>
                  </a:cubicBezTo>
                  <a:cubicBezTo>
                    <a:pt x="44599" y="9780"/>
                    <a:pt x="68211" y="0"/>
                    <a:pt x="92832" y="0"/>
                  </a:cubicBezTo>
                  <a:close/>
                </a:path>
              </a:pathLst>
            </a:custGeom>
            <a:solidFill>
              <a:srgbClr val="2A2F25"/>
            </a:solidFill>
          </p:spPr>
          <p:txBody>
            <a:bodyPr/>
            <a:lstStyle/>
            <a:p/>
          </p:txBody>
        </p:sp>
        <p:sp>
          <p:nvSpPr>
            <p:cNvPr id="15" name="TextBox 15"/>
            <p:cNvSpPr txBox="1"/>
            <p:nvPr/>
          </p:nvSpPr>
          <p:spPr>
            <a:xfrm>
              <a:off x="0" y="-38100"/>
              <a:ext cx="860407" cy="298588"/>
            </a:xfrm>
            <a:prstGeom prst="rect">
              <a:avLst/>
            </a:prstGeom>
          </p:spPr>
          <p:txBody>
            <a:bodyPr lIns="61910" tIns="61910" rIns="61910" bIns="61910" rtlCol="0" anchor="ctr"/>
            <a:lstStyle/>
            <a:p>
              <a:pPr algn="ctr">
                <a:lnSpc>
                  <a:spcPts val="2659"/>
                </a:lnSpc>
              </a:pPr>
              <a:endParaRPr/>
            </a:p>
          </p:txBody>
        </p:sp>
      </p:grpSp>
      <p:sp>
        <p:nvSpPr>
          <p:cNvPr id="16" name="Freeform 16"/>
          <p:cNvSpPr/>
          <p:nvPr/>
        </p:nvSpPr>
        <p:spPr>
          <a:xfrm>
            <a:off x="343309" y="3733901"/>
            <a:ext cx="2036993" cy="2034447"/>
          </a:xfrm>
          <a:custGeom>
            <a:rect l="l" t="t" r="r" b="b"/>
            <a:pathLst>
              <a:path w="2036993" h="2034447">
                <a:moveTo>
                  <a:pt x="0" y="0"/>
                </a:moveTo>
                <a:lnTo>
                  <a:pt x="2036993" y="0"/>
                </a:lnTo>
                <a:lnTo>
                  <a:pt x="2036993" y="2034446"/>
                </a:lnTo>
                <a:lnTo>
                  <a:pt x="0" y="2034446"/>
                </a:lnTo>
                <a:lnTo>
                  <a:pt x="0" y="0"/>
                </a:lnTo>
                <a:close/>
              </a:path>
            </a:pathLst>
          </a:custGeom>
          <a:blipFill>
            <a:blip r:embed="rId3"/>
            <a:stretch>
              <a:fillRect/>
            </a:stretch>
          </a:blipFill>
        </p:spPr>
        <p:txBody>
          <a:bodyPr/>
          <a:lstStyle/>
          <a:p/>
        </p:txBody>
      </p:sp>
      <p:grpSp>
        <p:nvGrpSpPr>
          <p:cNvPr id="17" name="Group 17"/>
          <p:cNvGrpSpPr/>
          <p:nvPr/>
        </p:nvGrpSpPr>
        <p:grpSpPr>
          <a:xfrm>
            <a:off x="295817" y="3652486"/>
            <a:ext cx="2006993" cy="2006993"/>
            <a:chExt cx="812800" cy="812800"/>
          </a:xfrm>
        </p:grpSpPr>
        <p:sp>
          <p:nvSpPr>
            <p:cNvPr id="18" name="Freeform 18"/>
            <p:cNvSpPr/>
            <p:nvPr/>
          </p:nvSpPr>
          <p:spPr>
            <a:xfrm>
              <a:off x="0" y="0"/>
              <a:ext cx="812800" cy="812800"/>
            </a:xfrm>
            <a:custGeom>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p:txBody>
        </p:sp>
        <p:sp>
          <p:nvSpPr>
            <p:cNvPr id="19" name="TextBox 19"/>
            <p:cNvSpPr txBox="1"/>
            <p:nvPr/>
          </p:nvSpPr>
          <p:spPr>
            <a:xfrm>
              <a:off x="76200" y="38100"/>
              <a:ext cx="660400" cy="698500"/>
            </a:xfrm>
            <a:prstGeom prst="rect">
              <a:avLst/>
            </a:prstGeom>
          </p:spPr>
          <p:txBody>
            <a:bodyPr lIns="61910" tIns="61910" rIns="61910" bIns="61910" rtlCol="0" anchor="ctr"/>
            <a:lstStyle/>
            <a:p>
              <a:pPr algn="ctr">
                <a:lnSpc>
                  <a:spcPts val="2659"/>
                </a:lnSpc>
                <a:spcBef>
                  <a:spcPct val="0"/>
                </a:spcBef>
              </a:pPr>
              <a:endParaRPr/>
            </a:p>
          </p:txBody>
        </p:sp>
      </p:grpSp>
      <p:sp>
        <p:nvSpPr>
          <p:cNvPr id="20" name="TextBox 20"/>
          <p:cNvSpPr txBox="1"/>
          <p:nvPr/>
        </p:nvSpPr>
        <p:spPr>
          <a:xfrm>
            <a:off x="564209" y="6893885"/>
            <a:ext cx="1470210" cy="1381596"/>
          </a:xfrm>
          <a:prstGeom prst="rect">
            <a:avLst/>
          </a:prstGeom>
        </p:spPr>
        <p:txBody>
          <a:bodyPr lIns="0" tIns="0" rIns="0" bIns="0" rtlCol="0" anchor="t">
            <a:spAutoFit/>
          </a:bodyPr>
          <a:lstStyle/>
          <a:p>
            <a:pPr algn="ctr">
              <a:lnSpc>
                <a:spcPts val="3463"/>
              </a:lnSpc>
            </a:pPr>
            <a:r>
              <a:rPr lang="en-US" sz="4329">
                <a:solidFill>
                  <a:srgbClr val="1E3048"/>
                </a:solidFill>
                <a:latin typeface="Poppins Bold"/>
              </a:rPr>
              <a:t>2023- 2030</a:t>
            </a:r>
          </a:p>
        </p:txBody>
      </p:sp>
      <p:sp>
        <p:nvSpPr>
          <p:cNvPr id="21" name="TextBox 21"/>
          <p:cNvSpPr txBox="1"/>
          <p:nvPr/>
        </p:nvSpPr>
        <p:spPr>
          <a:xfrm>
            <a:off x="2302810" y="6532936"/>
            <a:ext cx="5603397" cy="1650326"/>
          </a:xfrm>
          <a:prstGeom prst="rect">
            <a:avLst/>
          </a:prstGeom>
        </p:spPr>
        <p:txBody>
          <a:bodyPr lIns="0" tIns="0" rIns="0" bIns="0" rtlCol="0" anchor="t">
            <a:spAutoFit/>
          </a:bodyPr>
          <a:lstStyle/>
          <a:p>
            <a:pPr algn="ctr">
              <a:lnSpc>
                <a:spcPts val="6497"/>
              </a:lnSpc>
            </a:pPr>
            <a:r>
              <a:rPr lang="en-US" sz="4640">
                <a:solidFill>
                  <a:srgbClr val="FFFFFF"/>
                </a:solidFill>
                <a:latin typeface="Poppins"/>
              </a:rPr>
              <a:t>CAGR</a:t>
            </a:r>
          </a:p>
          <a:p>
            <a:pPr algn="ctr">
              <a:lnSpc>
                <a:spcPts val="6497"/>
              </a:lnSpc>
              <a:spcBef>
                <a:spcPct val="0"/>
              </a:spcBef>
            </a:pPr>
            <a:r>
              <a:rPr lang="en-US" sz="4640">
                <a:solidFill>
                  <a:srgbClr val="FFFFFF"/>
                </a:solidFill>
                <a:latin typeface="Poppins"/>
              </a:rPr>
              <a:t>11.00%</a:t>
            </a:r>
          </a:p>
        </p:txBody>
      </p:sp>
      <p:sp>
        <p:nvSpPr>
          <p:cNvPr id="22" name="TextBox 22"/>
          <p:cNvSpPr txBox="1"/>
          <p:nvPr/>
        </p:nvSpPr>
        <p:spPr>
          <a:xfrm>
            <a:off x="5347472" y="367053"/>
            <a:ext cx="7963503" cy="857250"/>
          </a:xfrm>
          <a:prstGeom prst="rect">
            <a:avLst/>
          </a:prstGeom>
        </p:spPr>
        <p:txBody>
          <a:bodyPr lIns="0" tIns="0" rIns="0" bIns="0" rtlCol="0" anchor="t">
            <a:spAutoFit/>
          </a:bodyPr>
          <a:lstStyle/>
          <a:p>
            <a:pPr algn="ctr">
              <a:lnSpc>
                <a:spcPts val="6299"/>
              </a:lnSpc>
            </a:pPr>
            <a:r>
              <a:rPr lang="en-US" sz="6999">
                <a:solidFill>
                  <a:srgbClr val="FFFFFF"/>
                </a:solidFill>
                <a:latin typeface="Canva Sans"/>
              </a:rPr>
              <a:t>KEY INSIGHTS</a:t>
            </a:r>
          </a:p>
        </p:txBody>
      </p:sp>
      <p:sp>
        <p:nvSpPr>
          <p:cNvPr id="23" name="TextBox 23"/>
          <p:cNvSpPr txBox="1"/>
          <p:nvPr/>
        </p:nvSpPr>
        <p:spPr>
          <a:xfrm>
            <a:off x="564209" y="4493648"/>
            <a:ext cx="1470210" cy="518255"/>
          </a:xfrm>
          <a:prstGeom prst="rect">
            <a:avLst/>
          </a:prstGeom>
        </p:spPr>
        <p:txBody>
          <a:bodyPr lIns="0" tIns="0" rIns="0" bIns="0" rtlCol="0" anchor="t">
            <a:spAutoFit/>
          </a:bodyPr>
          <a:lstStyle/>
          <a:p>
            <a:pPr algn="ctr">
              <a:lnSpc>
                <a:spcPts val="3463"/>
              </a:lnSpc>
            </a:pPr>
            <a:r>
              <a:rPr lang="en-US" sz="4329">
                <a:solidFill>
                  <a:srgbClr val="1E3048"/>
                </a:solidFill>
                <a:latin typeface="Poppins Bold"/>
              </a:rPr>
              <a:t>2023</a:t>
            </a:r>
          </a:p>
        </p:txBody>
      </p:sp>
      <p:sp>
        <p:nvSpPr>
          <p:cNvPr id="24" name="TextBox 24"/>
          <p:cNvSpPr txBox="1"/>
          <p:nvPr/>
        </p:nvSpPr>
        <p:spPr>
          <a:xfrm>
            <a:off x="2380302" y="3768907"/>
            <a:ext cx="5603397" cy="1650326"/>
          </a:xfrm>
          <a:prstGeom prst="rect">
            <a:avLst/>
          </a:prstGeom>
        </p:spPr>
        <p:txBody>
          <a:bodyPr lIns="0" tIns="0" rIns="0" bIns="0" rtlCol="0" anchor="t">
            <a:spAutoFit/>
          </a:bodyPr>
          <a:lstStyle/>
          <a:p>
            <a:pPr algn="ctr">
              <a:lnSpc>
                <a:spcPts val="6497"/>
              </a:lnSpc>
            </a:pPr>
            <a:r>
              <a:rPr lang="en-US" sz="4640">
                <a:solidFill>
                  <a:srgbClr val="FFFFFF"/>
                </a:solidFill>
                <a:latin typeface="Poppins"/>
              </a:rPr>
              <a:t>MARKET SIZE</a:t>
            </a:r>
          </a:p>
          <a:p>
            <a:pPr algn="ctr">
              <a:lnSpc>
                <a:spcPts val="6497"/>
              </a:lnSpc>
              <a:spcBef>
                <a:spcPct val="0"/>
              </a:spcBef>
            </a:pPr>
            <a:r>
              <a:rPr lang="en-US" sz="4640">
                <a:solidFill>
                  <a:srgbClr val="FFFFFF"/>
                </a:solidFill>
                <a:latin typeface="Poppins"/>
              </a:rPr>
              <a:t>USD 2601.5 billion</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96" b="-9296"/>
            </a:stretch>
          </a:blipFill>
        </p:spPr>
        <p:txBody>
          <a:bodyPr/>
          <a:lstStyle/>
          <a:p/>
        </p:txBody>
      </p:sp>
      <p:grpSp>
        <p:nvGrpSpPr>
          <p:cNvPr id="3" name="Group 3"/>
          <p:cNvGrpSpPr/>
          <p:nvPr/>
        </p:nvGrpSpPr>
        <p:grpSpPr>
          <a:xfrm>
            <a:off x="0" y="0"/>
            <a:ext cx="18288000" cy="1319223"/>
            <a:chExt cx="4816593" cy="347450"/>
          </a:xfrm>
        </p:grpSpPr>
        <p:sp>
          <p:nvSpPr>
            <p:cNvPr id="4" name="Freeform 4"/>
            <p:cNvSpPr/>
            <p:nvPr/>
          </p:nvSpPr>
          <p:spPr>
            <a:xfrm>
              <a:off x="0" y="0"/>
              <a:ext cx="4816592" cy="347450"/>
            </a:xfrm>
            <a:custGeom>
              <a:rect l="l" t="t" r="r" b="b"/>
              <a:pathLst>
                <a:path w="4816592" h="347450">
                  <a:moveTo>
                    <a:pt x="0" y="0"/>
                  </a:moveTo>
                  <a:lnTo>
                    <a:pt x="4816592" y="0"/>
                  </a:lnTo>
                  <a:lnTo>
                    <a:pt x="4816592" y="347450"/>
                  </a:lnTo>
                  <a:lnTo>
                    <a:pt x="0" y="347450"/>
                  </a:lnTo>
                  <a:close/>
                </a:path>
              </a:pathLst>
            </a:custGeom>
            <a:solidFill>
              <a:srgbClr val="000000">
                <a:alpha val="69804"/>
              </a:srgbClr>
            </a:solidFill>
          </p:spPr>
          <p:txBody>
            <a:bodyPr/>
            <a:lstStyle/>
            <a:p/>
          </p:txBody>
        </p:sp>
        <p:sp>
          <p:nvSpPr>
            <p:cNvPr id="5" name="TextBox 5"/>
            <p:cNvSpPr txBox="1"/>
            <p:nvPr/>
          </p:nvSpPr>
          <p:spPr>
            <a:xfrm>
              <a:off x="0" y="-38100"/>
              <a:ext cx="4816593" cy="38555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310976" y="2669853"/>
            <a:ext cx="6668043" cy="2820786"/>
            <a:chExt cx="8245593" cy="3488138"/>
          </a:xfrm>
        </p:grpSpPr>
        <p:sp>
          <p:nvSpPr>
            <p:cNvPr id="7" name="Freeform 7"/>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3C3C0F"/>
            </a:solidFill>
          </p:spPr>
          <p:txBody>
            <a:bodyPr/>
            <a:lstStyle/>
            <a:p/>
          </p:txBody>
        </p:sp>
      </p:grpSp>
      <p:grpSp>
        <p:nvGrpSpPr>
          <p:cNvPr id="8" name="Group 8"/>
          <p:cNvGrpSpPr/>
          <p:nvPr/>
        </p:nvGrpSpPr>
        <p:grpSpPr>
          <a:xfrm rot="5400000">
            <a:off x="1357857" y="2319569"/>
            <a:ext cx="831808" cy="3547523"/>
            <a:chExt cx="3130550" cy="13351270"/>
          </a:xfrm>
        </p:grpSpPr>
        <p:sp>
          <p:nvSpPr>
            <p:cNvPr id="9" name="Freeform 9"/>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10" name="Group 10"/>
          <p:cNvGrpSpPr/>
          <p:nvPr/>
        </p:nvGrpSpPr>
        <p:grpSpPr>
          <a:xfrm>
            <a:off x="2310976" y="5846884"/>
            <a:ext cx="6668043" cy="2820786"/>
            <a:chExt cx="8245593" cy="3488138"/>
          </a:xfrm>
        </p:grpSpPr>
        <p:sp>
          <p:nvSpPr>
            <p:cNvPr id="11" name="Freeform 11"/>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532716"/>
            </a:solidFill>
          </p:spPr>
          <p:txBody>
            <a:bodyPr/>
            <a:lstStyle/>
            <a:p/>
          </p:txBody>
        </p:sp>
      </p:grpSp>
      <p:grpSp>
        <p:nvGrpSpPr>
          <p:cNvPr id="12" name="Group 12"/>
          <p:cNvGrpSpPr/>
          <p:nvPr/>
        </p:nvGrpSpPr>
        <p:grpSpPr>
          <a:xfrm rot="5400000">
            <a:off x="1357857" y="5496600"/>
            <a:ext cx="831808" cy="3547523"/>
            <a:chExt cx="3130550" cy="13351270"/>
          </a:xfrm>
        </p:grpSpPr>
        <p:sp>
          <p:nvSpPr>
            <p:cNvPr id="13" name="Freeform 13"/>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14" name="TextBox 14"/>
          <p:cNvSpPr txBox="1"/>
          <p:nvPr/>
        </p:nvSpPr>
        <p:spPr>
          <a:xfrm>
            <a:off x="493200" y="19047"/>
            <a:ext cx="17301600" cy="1009653"/>
          </a:xfrm>
          <a:prstGeom prst="rect">
            <a:avLst/>
          </a:prstGeom>
        </p:spPr>
        <p:txBody>
          <a:bodyPr lIns="0" tIns="0" rIns="0" bIns="0" rtlCol="0" anchor="t">
            <a:spAutoFit/>
          </a:bodyPr>
          <a:lstStyle/>
          <a:p>
            <a:pPr algn="ctr">
              <a:lnSpc>
                <a:spcPts val="8399"/>
              </a:lnSpc>
            </a:pPr>
            <a:r>
              <a:rPr lang="en-US" sz="5999">
                <a:solidFill>
                  <a:srgbClr val="FFFFFF"/>
                </a:solidFill>
                <a:latin typeface="Canva Sans"/>
              </a:rPr>
              <a:t>REVENUE MARKET SHARE BY SEGMENTS 2022</a:t>
            </a:r>
          </a:p>
        </p:txBody>
      </p:sp>
      <p:sp>
        <p:nvSpPr>
          <p:cNvPr id="15" name="TextBox 15"/>
          <p:cNvSpPr txBox="1"/>
          <p:nvPr/>
        </p:nvSpPr>
        <p:spPr>
          <a:xfrm>
            <a:off x="3703744" y="3252877"/>
            <a:ext cx="5048355" cy="1610777"/>
          </a:xfrm>
          <a:prstGeom prst="rect">
            <a:avLst/>
          </a:prstGeom>
        </p:spPr>
        <p:txBody>
          <a:bodyPr lIns="0" tIns="0" rIns="0" bIns="0" rtlCol="0" anchor="t">
            <a:spAutoFit/>
          </a:bodyPr>
          <a:lstStyle/>
          <a:p>
            <a:pPr marL="672905" lvl="1" indent="-336452">
              <a:lnSpc>
                <a:spcPts val="4363"/>
              </a:lnSpc>
              <a:buFont typeface="Arial"/>
              <a:buChar char="•"/>
            </a:pPr>
            <a:r>
              <a:rPr lang="en-US" sz="3116">
                <a:solidFill>
                  <a:srgbClr val="FFFFFF"/>
                </a:solidFill>
                <a:latin typeface="Montserrat"/>
              </a:rPr>
              <a:t>Compressor</a:t>
            </a:r>
          </a:p>
          <a:p>
            <a:pPr marL="672905" lvl="1" indent="-336452">
              <a:lnSpc>
                <a:spcPts val="4363"/>
              </a:lnSpc>
              <a:buFont typeface="Arial"/>
              <a:buChar char="•"/>
            </a:pPr>
            <a:r>
              <a:rPr lang="en-US" sz="3116">
                <a:solidFill>
                  <a:srgbClr val="FFFFFF"/>
                </a:solidFill>
                <a:latin typeface="Montserrat"/>
              </a:rPr>
              <a:t>Absorption</a:t>
            </a:r>
          </a:p>
          <a:p>
            <a:pPr marL="672905" lvl="1" indent="-336452">
              <a:lnSpc>
                <a:spcPts val="4363"/>
              </a:lnSpc>
              <a:buFont typeface="Arial"/>
              <a:buChar char="•"/>
            </a:pPr>
            <a:r>
              <a:rPr lang="en-US" sz="3116">
                <a:solidFill>
                  <a:srgbClr val="FFFFFF"/>
                </a:solidFill>
                <a:latin typeface="Montserrat"/>
              </a:rPr>
              <a:t>Thermoelectric</a:t>
            </a:r>
          </a:p>
        </p:txBody>
      </p:sp>
      <p:sp>
        <p:nvSpPr>
          <p:cNvPr id="16" name="TextBox 16"/>
          <p:cNvSpPr txBox="1"/>
          <p:nvPr/>
        </p:nvSpPr>
        <p:spPr>
          <a:xfrm>
            <a:off x="251919" y="3916350"/>
            <a:ext cx="3043685" cy="375417"/>
          </a:xfrm>
          <a:prstGeom prst="rect">
            <a:avLst/>
          </a:prstGeom>
        </p:spPr>
        <p:txBody>
          <a:bodyPr lIns="0" tIns="0" rIns="0" bIns="0" rtlCol="0" anchor="t">
            <a:spAutoFit/>
          </a:bodyPr>
          <a:lstStyle/>
          <a:p>
            <a:pPr algn="ctr">
              <a:lnSpc>
                <a:spcPts val="2851"/>
              </a:lnSpc>
            </a:pPr>
            <a:r>
              <a:rPr lang="en-US" sz="2822">
                <a:solidFill>
                  <a:srgbClr val="43B4BE"/>
                </a:solidFill>
                <a:latin typeface="Montserrat Classic"/>
              </a:rPr>
              <a:t>Sector Segment </a:t>
            </a:r>
          </a:p>
        </p:txBody>
      </p:sp>
      <p:sp>
        <p:nvSpPr>
          <p:cNvPr id="17" name="TextBox 17"/>
          <p:cNvSpPr txBox="1"/>
          <p:nvPr/>
        </p:nvSpPr>
        <p:spPr>
          <a:xfrm>
            <a:off x="3395123" y="6024891"/>
            <a:ext cx="5504284" cy="2389475"/>
          </a:xfrm>
          <a:prstGeom prst="rect">
            <a:avLst/>
          </a:prstGeom>
        </p:spPr>
        <p:txBody>
          <a:bodyPr lIns="0" tIns="0" rIns="0" bIns="0" rtlCol="0" anchor="t">
            <a:spAutoFit/>
          </a:bodyPr>
          <a:lstStyle/>
          <a:p>
            <a:pPr marL="496828" lvl="1" indent="-248414">
              <a:lnSpc>
                <a:spcPts val="3221"/>
              </a:lnSpc>
              <a:buFont typeface="Arial"/>
              <a:buChar char="•"/>
            </a:pPr>
            <a:r>
              <a:rPr lang="en-US" sz="2301">
                <a:solidFill>
                  <a:srgbClr val="FFFFFF"/>
                </a:solidFill>
                <a:latin typeface="Montserrat"/>
              </a:rPr>
              <a:t>Conventional Foodservice System</a:t>
            </a:r>
          </a:p>
          <a:p>
            <a:pPr marL="496828" lvl="1" indent="-248414">
              <a:lnSpc>
                <a:spcPts val="3221"/>
              </a:lnSpc>
              <a:buFont typeface="Arial"/>
              <a:buChar char="•"/>
            </a:pPr>
            <a:r>
              <a:rPr lang="en-US" sz="2301">
                <a:solidFill>
                  <a:srgbClr val="FFFFFF"/>
                </a:solidFill>
                <a:latin typeface="Montserrat"/>
              </a:rPr>
              <a:t>Centralized Foodservice System</a:t>
            </a:r>
          </a:p>
          <a:p>
            <a:pPr marL="496828" lvl="1" indent="-248414">
              <a:lnSpc>
                <a:spcPts val="3221"/>
              </a:lnSpc>
              <a:buFont typeface="Arial"/>
              <a:buChar char="•"/>
            </a:pPr>
            <a:r>
              <a:rPr lang="en-US" sz="2301">
                <a:solidFill>
                  <a:srgbClr val="FFFFFF"/>
                </a:solidFill>
                <a:latin typeface="Montserrat"/>
              </a:rPr>
              <a:t>Ready Prepared Foodservice System</a:t>
            </a:r>
          </a:p>
          <a:p>
            <a:pPr marL="496828" lvl="1" indent="-248414">
              <a:lnSpc>
                <a:spcPts val="3221"/>
              </a:lnSpc>
              <a:buFont typeface="Arial"/>
              <a:buChar char="•"/>
            </a:pPr>
            <a:r>
              <a:rPr lang="en-US" sz="2301">
                <a:solidFill>
                  <a:srgbClr val="FFFFFF"/>
                </a:solidFill>
                <a:latin typeface="Montserrat"/>
              </a:rPr>
              <a:t>Assembly-Serve Foodservice System</a:t>
            </a:r>
          </a:p>
        </p:txBody>
      </p:sp>
      <p:sp>
        <p:nvSpPr>
          <p:cNvPr id="18" name="TextBox 18"/>
          <p:cNvSpPr txBox="1"/>
          <p:nvPr/>
        </p:nvSpPr>
        <p:spPr>
          <a:xfrm>
            <a:off x="107609" y="7106466"/>
            <a:ext cx="3043685" cy="375417"/>
          </a:xfrm>
          <a:prstGeom prst="rect">
            <a:avLst/>
          </a:prstGeom>
        </p:spPr>
        <p:txBody>
          <a:bodyPr lIns="0" tIns="0" rIns="0" bIns="0" rtlCol="0" anchor="t">
            <a:spAutoFit/>
          </a:bodyPr>
          <a:lstStyle/>
          <a:p>
            <a:pPr algn="ctr">
              <a:lnSpc>
                <a:spcPts val="2851"/>
              </a:lnSpc>
            </a:pPr>
            <a:r>
              <a:rPr lang="en-US" sz="2822">
                <a:solidFill>
                  <a:srgbClr val="43B4BE"/>
                </a:solidFill>
                <a:latin typeface="Montserrat Classic"/>
              </a:rPr>
              <a:t>System Segment</a:t>
            </a:r>
          </a:p>
        </p:txBody>
      </p:sp>
      <p:grpSp>
        <p:nvGrpSpPr>
          <p:cNvPr id="19" name="Group 19"/>
          <p:cNvGrpSpPr/>
          <p:nvPr/>
        </p:nvGrpSpPr>
        <p:grpSpPr>
          <a:xfrm>
            <a:off x="11619957" y="2669853"/>
            <a:ext cx="6668043" cy="2820786"/>
            <a:chExt cx="8245593" cy="3488138"/>
          </a:xfrm>
        </p:grpSpPr>
        <p:sp>
          <p:nvSpPr>
            <p:cNvPr id="20" name="Freeform 20"/>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1D110D"/>
            </a:solidFill>
          </p:spPr>
          <p:txBody>
            <a:bodyPr/>
            <a:lstStyle/>
            <a:p/>
          </p:txBody>
        </p:sp>
      </p:grpSp>
      <p:grpSp>
        <p:nvGrpSpPr>
          <p:cNvPr id="21" name="Group 21"/>
          <p:cNvGrpSpPr/>
          <p:nvPr/>
        </p:nvGrpSpPr>
        <p:grpSpPr>
          <a:xfrm rot="5400000">
            <a:off x="10666839" y="2319569"/>
            <a:ext cx="831808" cy="3547523"/>
            <a:chExt cx="3130550" cy="13351270"/>
          </a:xfrm>
        </p:grpSpPr>
        <p:sp>
          <p:nvSpPr>
            <p:cNvPr id="22" name="Freeform 22"/>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grpSp>
        <p:nvGrpSpPr>
          <p:cNvPr id="23" name="Group 23"/>
          <p:cNvGrpSpPr/>
          <p:nvPr/>
        </p:nvGrpSpPr>
        <p:grpSpPr>
          <a:xfrm>
            <a:off x="11619957" y="5846884"/>
            <a:ext cx="6668043" cy="2820786"/>
            <a:chExt cx="8245593" cy="3488138"/>
          </a:xfrm>
        </p:grpSpPr>
        <p:sp>
          <p:nvSpPr>
            <p:cNvPr id="24" name="Freeform 24"/>
            <p:cNvSpPr/>
            <p:nvPr/>
          </p:nvSpPr>
          <p:spPr>
            <a:xfrm>
              <a:off x="0" y="0"/>
              <a:ext cx="8245593" cy="3488138"/>
            </a:xfrm>
            <a:custGeom>
              <a:rect l="l" t="t" r="r" b="b"/>
              <a:pathLst>
                <a:path w="8245593" h="3488138">
                  <a:moveTo>
                    <a:pt x="8121133" y="3488138"/>
                  </a:moveTo>
                  <a:lnTo>
                    <a:pt x="124460" y="3488138"/>
                  </a:lnTo>
                  <a:cubicBezTo>
                    <a:pt x="55880" y="3488138"/>
                    <a:pt x="0" y="3432258"/>
                    <a:pt x="0" y="3363678"/>
                  </a:cubicBezTo>
                  <a:lnTo>
                    <a:pt x="0" y="124460"/>
                  </a:lnTo>
                  <a:cubicBezTo>
                    <a:pt x="0" y="55880"/>
                    <a:pt x="55880" y="0"/>
                    <a:pt x="124460" y="0"/>
                  </a:cubicBezTo>
                  <a:lnTo>
                    <a:pt x="8121133" y="0"/>
                  </a:lnTo>
                  <a:cubicBezTo>
                    <a:pt x="8189713" y="0"/>
                    <a:pt x="8245593" y="55880"/>
                    <a:pt x="8245593" y="124460"/>
                  </a:cubicBezTo>
                  <a:lnTo>
                    <a:pt x="8245593" y="3363678"/>
                  </a:lnTo>
                  <a:cubicBezTo>
                    <a:pt x="8245593" y="3432258"/>
                    <a:pt x="8189713" y="3488138"/>
                    <a:pt x="8121133" y="3488138"/>
                  </a:cubicBezTo>
                  <a:close/>
                </a:path>
              </a:pathLst>
            </a:custGeom>
            <a:solidFill>
              <a:srgbClr val="6D5F5C"/>
            </a:solidFill>
          </p:spPr>
          <p:txBody>
            <a:bodyPr/>
            <a:lstStyle/>
            <a:p/>
          </p:txBody>
        </p:sp>
      </p:grpSp>
      <p:grpSp>
        <p:nvGrpSpPr>
          <p:cNvPr id="25" name="Group 25"/>
          <p:cNvGrpSpPr/>
          <p:nvPr/>
        </p:nvGrpSpPr>
        <p:grpSpPr>
          <a:xfrm rot="5400000">
            <a:off x="10666839" y="5496600"/>
            <a:ext cx="831808" cy="3547523"/>
            <a:chExt cx="3130550" cy="13351270"/>
          </a:xfrm>
        </p:grpSpPr>
        <p:sp>
          <p:nvSpPr>
            <p:cNvPr id="26" name="Freeform 26"/>
            <p:cNvSpPr/>
            <p:nvPr/>
          </p:nvSpPr>
          <p:spPr>
            <a:xfrm>
              <a:off x="0" y="0"/>
              <a:ext cx="3130550" cy="13351270"/>
            </a:xfrm>
            <a:custGeom>
              <a:rect l="l" t="t" r="r" b="b"/>
              <a:pathLst>
                <a:path w="3130550" h="13351270">
                  <a:moveTo>
                    <a:pt x="0" y="1123950"/>
                  </a:moveTo>
                  <a:lnTo>
                    <a:pt x="0" y="13351270"/>
                  </a:lnTo>
                  <a:lnTo>
                    <a:pt x="3130550" y="13351270"/>
                  </a:lnTo>
                  <a:lnTo>
                    <a:pt x="3130550" y="0"/>
                  </a:lnTo>
                  <a:close/>
                </a:path>
              </a:pathLst>
            </a:custGeom>
            <a:solidFill>
              <a:srgbClr val="F8F8F8"/>
            </a:solidFill>
          </p:spPr>
          <p:txBody>
            <a:bodyPr/>
            <a:lstStyle/>
            <a:p/>
          </p:txBody>
        </p:sp>
      </p:grpSp>
      <p:sp>
        <p:nvSpPr>
          <p:cNvPr id="27" name="TextBox 27"/>
          <p:cNvSpPr txBox="1"/>
          <p:nvPr/>
        </p:nvSpPr>
        <p:spPr>
          <a:xfrm>
            <a:off x="12721785" y="2715103"/>
            <a:ext cx="5431496" cy="2699305"/>
          </a:xfrm>
          <a:prstGeom prst="rect">
            <a:avLst/>
          </a:prstGeom>
        </p:spPr>
        <p:txBody>
          <a:bodyPr lIns="0" tIns="0" rIns="0" bIns="0" rtlCol="0" anchor="t">
            <a:spAutoFit/>
          </a:bodyPr>
          <a:lstStyle/>
          <a:p>
            <a:pPr marL="672905" lvl="1" indent="-336452">
              <a:lnSpc>
                <a:spcPts val="4363"/>
              </a:lnSpc>
              <a:buFont typeface="Arial"/>
              <a:buChar char="•"/>
            </a:pPr>
            <a:r>
              <a:rPr lang="en-US" sz="3116">
                <a:solidFill>
                  <a:srgbClr val="FFFFFF"/>
                </a:solidFill>
                <a:latin typeface="Montserrat"/>
              </a:rPr>
              <a:t>Cafés and bars</a:t>
            </a:r>
          </a:p>
          <a:p>
            <a:pPr marL="672905" lvl="1" indent="-336452">
              <a:lnSpc>
                <a:spcPts val="4363"/>
              </a:lnSpc>
              <a:buFont typeface="Arial"/>
              <a:buChar char="•"/>
            </a:pPr>
            <a:r>
              <a:rPr lang="en-US" sz="3116">
                <a:solidFill>
                  <a:srgbClr val="FFFFFF"/>
                </a:solidFill>
                <a:latin typeface="Montserrat"/>
              </a:rPr>
              <a:t>Street food</a:t>
            </a:r>
          </a:p>
          <a:p>
            <a:pPr marL="672905" lvl="1" indent="-336452">
              <a:lnSpc>
                <a:spcPts val="4363"/>
              </a:lnSpc>
              <a:buFont typeface="Arial"/>
              <a:buChar char="•"/>
            </a:pPr>
            <a:r>
              <a:rPr lang="en-US" sz="3116">
                <a:solidFill>
                  <a:srgbClr val="FFFFFF"/>
                </a:solidFill>
                <a:latin typeface="Montserrat"/>
              </a:rPr>
              <a:t>Quick service restaurants</a:t>
            </a:r>
          </a:p>
          <a:p>
            <a:pPr marL="672905" lvl="1" indent="-336452">
              <a:lnSpc>
                <a:spcPts val="4363"/>
              </a:lnSpc>
              <a:buFont typeface="Arial"/>
              <a:buChar char="•"/>
            </a:pPr>
            <a:r>
              <a:rPr lang="en-US" sz="3116">
                <a:solidFill>
                  <a:srgbClr val="FFFFFF"/>
                </a:solidFill>
                <a:latin typeface="Montserrat"/>
              </a:rPr>
              <a:t>Full-service restaurants</a:t>
            </a:r>
          </a:p>
        </p:txBody>
      </p:sp>
      <p:sp>
        <p:nvSpPr>
          <p:cNvPr id="28" name="TextBox 28"/>
          <p:cNvSpPr txBox="1"/>
          <p:nvPr/>
        </p:nvSpPr>
        <p:spPr>
          <a:xfrm>
            <a:off x="9269959" y="3795045"/>
            <a:ext cx="3451826" cy="608502"/>
          </a:xfrm>
          <a:prstGeom prst="rect">
            <a:avLst/>
          </a:prstGeom>
        </p:spPr>
        <p:txBody>
          <a:bodyPr lIns="0" tIns="0" rIns="0" bIns="0" rtlCol="0" anchor="t">
            <a:spAutoFit/>
          </a:bodyPr>
          <a:lstStyle/>
          <a:p>
            <a:pPr algn="ctr">
              <a:lnSpc>
                <a:spcPts val="2346"/>
              </a:lnSpc>
            </a:pPr>
            <a:r>
              <a:rPr lang="en-US" sz="2322">
                <a:solidFill>
                  <a:srgbClr val="43B4BE"/>
                </a:solidFill>
                <a:latin typeface="Montserrat Classic"/>
              </a:rPr>
              <a:t>Types of Restaurants Segment</a:t>
            </a:r>
          </a:p>
        </p:txBody>
      </p:sp>
      <p:sp>
        <p:nvSpPr>
          <p:cNvPr id="29" name="TextBox 29"/>
          <p:cNvSpPr txBox="1"/>
          <p:nvPr/>
        </p:nvSpPr>
        <p:spPr>
          <a:xfrm>
            <a:off x="13012727" y="6703421"/>
            <a:ext cx="5048355" cy="929003"/>
          </a:xfrm>
          <a:prstGeom prst="rect">
            <a:avLst/>
          </a:prstGeom>
        </p:spPr>
        <p:txBody>
          <a:bodyPr lIns="0" tIns="0" rIns="0" bIns="0" rtlCol="0" anchor="t">
            <a:spAutoFit/>
          </a:bodyPr>
          <a:lstStyle/>
          <a:p>
            <a:pPr marL="583186" lvl="1" indent="-291593">
              <a:lnSpc>
                <a:spcPts val="3781"/>
              </a:lnSpc>
              <a:buFont typeface="Arial"/>
              <a:buChar char="•"/>
            </a:pPr>
            <a:r>
              <a:rPr lang="en-US" sz="2701">
                <a:solidFill>
                  <a:srgbClr val="FFFFFF"/>
                </a:solidFill>
                <a:latin typeface="Montserrat"/>
              </a:rPr>
              <a:t>Chained Outlets</a:t>
            </a:r>
          </a:p>
          <a:p>
            <a:pPr marL="583186" lvl="1" indent="-291593">
              <a:lnSpc>
                <a:spcPts val="3781"/>
              </a:lnSpc>
              <a:buFont typeface="Arial"/>
              <a:buChar char="•"/>
            </a:pPr>
            <a:r>
              <a:rPr lang="en-US" sz="2701">
                <a:solidFill>
                  <a:srgbClr val="FFFFFF"/>
                </a:solidFill>
                <a:latin typeface="Montserrat"/>
              </a:rPr>
              <a:t>Independent Outlets</a:t>
            </a:r>
          </a:p>
        </p:txBody>
      </p:sp>
      <p:sp>
        <p:nvSpPr>
          <p:cNvPr id="30" name="TextBox 30"/>
          <p:cNvSpPr txBox="1"/>
          <p:nvPr/>
        </p:nvSpPr>
        <p:spPr>
          <a:xfrm>
            <a:off x="9560900" y="6902083"/>
            <a:ext cx="3043685" cy="730342"/>
          </a:xfrm>
          <a:prstGeom prst="rect">
            <a:avLst/>
          </a:prstGeom>
        </p:spPr>
        <p:txBody>
          <a:bodyPr lIns="0" tIns="0" rIns="0" bIns="0" rtlCol="0" anchor="t">
            <a:spAutoFit/>
          </a:bodyPr>
          <a:lstStyle/>
          <a:p>
            <a:pPr algn="ctr">
              <a:lnSpc>
                <a:spcPts val="2851"/>
              </a:lnSpc>
            </a:pPr>
            <a:r>
              <a:rPr lang="en-US" sz="2822">
                <a:solidFill>
                  <a:srgbClr val="43B4BE"/>
                </a:solidFill>
                <a:latin typeface="Montserrat Classic"/>
              </a:rPr>
              <a:t>Structure Segment</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1283217"/>
            <a:ext cx="12862548" cy="9003783"/>
          </a:xfrm>
          <a:custGeom>
            <a:rect l="l" t="t" r="r" b="b"/>
            <a:pathLst>
              <a:path w="12862548" h="9003783">
                <a:moveTo>
                  <a:pt x="0" y="0"/>
                </a:moveTo>
                <a:lnTo>
                  <a:pt x="12862548" y="0"/>
                </a:lnTo>
                <a:lnTo>
                  <a:pt x="12862548" y="9003783"/>
                </a:lnTo>
                <a:lnTo>
                  <a:pt x="0" y="90037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3" name="TextBox 3"/>
          <p:cNvSpPr txBox="1"/>
          <p:nvPr/>
        </p:nvSpPr>
        <p:spPr>
          <a:xfrm>
            <a:off x="10353728" y="4914152"/>
            <a:ext cx="7798289" cy="1775460"/>
          </a:xfrm>
          <a:prstGeom prst="rect">
            <a:avLst/>
          </a:prstGeom>
        </p:spPr>
        <p:txBody>
          <a:bodyPr lIns="0" tIns="0" rIns="0" bIns="0" rtlCol="0" anchor="t">
            <a:spAutoFit/>
          </a:bodyPr>
          <a:lstStyle/>
          <a:p>
            <a:pPr algn="ctr">
              <a:lnSpc>
                <a:spcPts val="7019"/>
              </a:lnSpc>
            </a:pPr>
            <a:r>
              <a:rPr lang="en-US" sz="5999">
                <a:solidFill>
                  <a:srgbClr val="000000"/>
                </a:solidFill>
                <a:latin typeface="Montserrat"/>
              </a:rPr>
              <a:t>Asia Pacific</a:t>
            </a:r>
          </a:p>
          <a:p>
            <a:pPr algn="ctr">
              <a:lnSpc>
                <a:spcPts val="7019"/>
              </a:lnSpc>
            </a:pPr>
            <a:r>
              <a:rPr lang="en-US" sz="5999">
                <a:solidFill>
                  <a:srgbClr val="000000"/>
                </a:solidFill>
                <a:latin typeface="Montserrat"/>
              </a:rPr>
              <a:t>37%</a:t>
            </a:r>
          </a:p>
        </p:txBody>
      </p:sp>
      <p:sp>
        <p:nvSpPr>
          <p:cNvPr id="4" name="TextBox 4"/>
          <p:cNvSpPr txBox="1"/>
          <p:nvPr/>
        </p:nvSpPr>
        <p:spPr>
          <a:xfrm>
            <a:off x="135983" y="174624"/>
            <a:ext cx="18016034" cy="854076"/>
          </a:xfrm>
          <a:prstGeom prst="rect">
            <a:avLst/>
          </a:prstGeom>
        </p:spPr>
        <p:txBody>
          <a:bodyPr lIns="0" tIns="0" rIns="0" bIns="0" rtlCol="0" anchor="t">
            <a:spAutoFit/>
          </a:bodyPr>
          <a:lstStyle/>
          <a:p>
            <a:pPr algn="ctr">
              <a:lnSpc>
                <a:spcPts val="6999"/>
              </a:lnSpc>
              <a:spcBef>
                <a:spcPct val="0"/>
              </a:spcBef>
            </a:pPr>
            <a:r>
              <a:rPr lang="en-US" sz="4999" spc="159">
                <a:solidFill>
                  <a:srgbClr val="000000"/>
                </a:solidFill>
                <a:latin typeface="Canva Sans"/>
              </a:rPr>
              <a:t>Global Food Service Market Revenue share for 2024</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148" b="-9148"/>
            </a:stretch>
          </a:blipFill>
        </p:spPr>
        <p:txBody>
          <a:bodyPr/>
          <a:lstStyle/>
          <a:p/>
        </p:txBody>
      </p:sp>
      <p:grpSp>
        <p:nvGrpSpPr>
          <p:cNvPr id="3" name="Group 3"/>
          <p:cNvGrpSpPr/>
          <p:nvPr/>
        </p:nvGrpSpPr>
        <p:grpSpPr>
          <a:xfrm>
            <a:off x="5087470" y="5344357"/>
            <a:ext cx="9635068" cy="3284424"/>
            <a:chExt cx="7487197" cy="2552253"/>
          </a:xfrm>
        </p:grpSpPr>
        <p:sp>
          <p:nvSpPr>
            <p:cNvPr id="4" name="Freeform 4"/>
            <p:cNvSpPr/>
            <p:nvPr/>
          </p:nvSpPr>
          <p:spPr>
            <a:xfrm>
              <a:off x="0" y="0"/>
              <a:ext cx="7487197" cy="2552253"/>
            </a:xfrm>
            <a:custGeom>
              <a:rect l="l" t="t" r="r" b="b"/>
              <a:pathLst>
                <a:path w="7487197" h="2552253">
                  <a:moveTo>
                    <a:pt x="7362737" y="2552253"/>
                  </a:moveTo>
                  <a:lnTo>
                    <a:pt x="124460" y="2552253"/>
                  </a:lnTo>
                  <a:cubicBezTo>
                    <a:pt x="55880" y="2552253"/>
                    <a:pt x="0" y="2496373"/>
                    <a:pt x="0" y="2427793"/>
                  </a:cubicBezTo>
                  <a:lnTo>
                    <a:pt x="0" y="124460"/>
                  </a:lnTo>
                  <a:cubicBezTo>
                    <a:pt x="0" y="55880"/>
                    <a:pt x="55880" y="0"/>
                    <a:pt x="124460" y="0"/>
                  </a:cubicBezTo>
                  <a:lnTo>
                    <a:pt x="7362737" y="0"/>
                  </a:lnTo>
                  <a:cubicBezTo>
                    <a:pt x="7431317" y="0"/>
                    <a:pt x="7487197" y="55880"/>
                    <a:pt x="7487197" y="124460"/>
                  </a:cubicBezTo>
                  <a:lnTo>
                    <a:pt x="7487197" y="2427793"/>
                  </a:lnTo>
                  <a:cubicBezTo>
                    <a:pt x="7487197" y="2496373"/>
                    <a:pt x="7431317" y="2552253"/>
                    <a:pt x="7362737" y="2552253"/>
                  </a:cubicBezTo>
                  <a:close/>
                </a:path>
              </a:pathLst>
            </a:custGeom>
            <a:solidFill>
              <a:srgbClr val="2E3A04"/>
            </a:solidFill>
          </p:spPr>
          <p:txBody>
            <a:bodyPr/>
            <a:lstStyle/>
            <a:p/>
          </p:txBody>
        </p:sp>
      </p:grpSp>
      <p:grpSp>
        <p:nvGrpSpPr>
          <p:cNvPr id="5" name="Group 5"/>
          <p:cNvGrpSpPr/>
          <p:nvPr/>
        </p:nvGrpSpPr>
        <p:grpSpPr>
          <a:xfrm>
            <a:off x="5087470" y="1416895"/>
            <a:ext cx="9635068" cy="3248143"/>
            <a:chExt cx="7487197" cy="2524059"/>
          </a:xfrm>
        </p:grpSpPr>
        <p:sp>
          <p:nvSpPr>
            <p:cNvPr id="6" name="Freeform 6"/>
            <p:cNvSpPr/>
            <p:nvPr/>
          </p:nvSpPr>
          <p:spPr>
            <a:xfrm>
              <a:off x="0" y="0"/>
              <a:ext cx="7487197" cy="2524060"/>
            </a:xfrm>
            <a:custGeom>
              <a:rect l="l" t="t" r="r" b="b"/>
              <a:pathLst>
                <a:path w="7487197" h="2524060">
                  <a:moveTo>
                    <a:pt x="7362737" y="2524060"/>
                  </a:moveTo>
                  <a:lnTo>
                    <a:pt x="124460" y="2524060"/>
                  </a:lnTo>
                  <a:cubicBezTo>
                    <a:pt x="55880" y="2524060"/>
                    <a:pt x="0" y="2468180"/>
                    <a:pt x="0" y="2399599"/>
                  </a:cubicBezTo>
                  <a:lnTo>
                    <a:pt x="0" y="124460"/>
                  </a:lnTo>
                  <a:cubicBezTo>
                    <a:pt x="0" y="55880"/>
                    <a:pt x="55880" y="0"/>
                    <a:pt x="124460" y="0"/>
                  </a:cubicBezTo>
                  <a:lnTo>
                    <a:pt x="7362737" y="0"/>
                  </a:lnTo>
                  <a:cubicBezTo>
                    <a:pt x="7431317" y="0"/>
                    <a:pt x="7487197" y="55880"/>
                    <a:pt x="7487197" y="124460"/>
                  </a:cubicBezTo>
                  <a:lnTo>
                    <a:pt x="7487197" y="2399600"/>
                  </a:lnTo>
                  <a:cubicBezTo>
                    <a:pt x="7487197" y="2468180"/>
                    <a:pt x="7431317" y="2524060"/>
                    <a:pt x="7362737" y="2524060"/>
                  </a:cubicBezTo>
                  <a:close/>
                </a:path>
              </a:pathLst>
            </a:custGeom>
            <a:solidFill>
              <a:srgbClr val="2A221F"/>
            </a:solidFill>
          </p:spPr>
          <p:txBody>
            <a:bodyPr/>
            <a:lstStyle/>
            <a:p/>
          </p:txBody>
        </p:sp>
      </p:grpSp>
      <p:grpSp>
        <p:nvGrpSpPr>
          <p:cNvPr id="7" name="Group 7"/>
          <p:cNvGrpSpPr/>
          <p:nvPr/>
        </p:nvGrpSpPr>
        <p:grpSpPr>
          <a:xfrm>
            <a:off x="3565462" y="1919429"/>
            <a:ext cx="2759617" cy="2243073"/>
            <a:chExt cx="2144437" cy="1743043"/>
          </a:xfrm>
        </p:grpSpPr>
        <p:sp>
          <p:nvSpPr>
            <p:cNvPr id="8" name="Freeform 8"/>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E3A04">
                <a:alpha val="89804"/>
              </a:srgbClr>
            </a:solidFill>
          </p:spPr>
          <p:txBody>
            <a:bodyPr/>
            <a:lstStyle/>
            <a:p/>
          </p:txBody>
        </p:sp>
      </p:grpSp>
      <p:grpSp>
        <p:nvGrpSpPr>
          <p:cNvPr id="9" name="Group 9"/>
          <p:cNvGrpSpPr/>
          <p:nvPr/>
        </p:nvGrpSpPr>
        <p:grpSpPr>
          <a:xfrm>
            <a:off x="3565462" y="5865032"/>
            <a:ext cx="2759617" cy="2243073"/>
            <a:chExt cx="2144437" cy="1743043"/>
          </a:xfrm>
        </p:grpSpPr>
        <p:sp>
          <p:nvSpPr>
            <p:cNvPr id="10" name="Freeform 10"/>
            <p:cNvSpPr/>
            <p:nvPr/>
          </p:nvSpPr>
          <p:spPr>
            <a:xfrm>
              <a:off x="0" y="0"/>
              <a:ext cx="2144437" cy="1743043"/>
            </a:xfrm>
            <a:custGeom>
              <a:rect l="l" t="t" r="r" b="b"/>
              <a:pathLst>
                <a:path w="2144437" h="1743043">
                  <a:moveTo>
                    <a:pt x="2019977" y="1743042"/>
                  </a:moveTo>
                  <a:lnTo>
                    <a:pt x="124460" y="1743042"/>
                  </a:lnTo>
                  <a:cubicBezTo>
                    <a:pt x="55880" y="1743042"/>
                    <a:pt x="0" y="1687163"/>
                    <a:pt x="0" y="1618583"/>
                  </a:cubicBezTo>
                  <a:lnTo>
                    <a:pt x="0" y="124460"/>
                  </a:lnTo>
                  <a:cubicBezTo>
                    <a:pt x="0" y="55880"/>
                    <a:pt x="55880" y="0"/>
                    <a:pt x="124460" y="0"/>
                  </a:cubicBezTo>
                  <a:lnTo>
                    <a:pt x="2019977" y="0"/>
                  </a:lnTo>
                  <a:cubicBezTo>
                    <a:pt x="2088557" y="0"/>
                    <a:pt x="2144437" y="55880"/>
                    <a:pt x="2144437" y="124460"/>
                  </a:cubicBezTo>
                  <a:lnTo>
                    <a:pt x="2144437" y="1618583"/>
                  </a:lnTo>
                  <a:cubicBezTo>
                    <a:pt x="2144437" y="1687163"/>
                    <a:pt x="2088557" y="1743043"/>
                    <a:pt x="2019977" y="1743043"/>
                  </a:cubicBezTo>
                  <a:close/>
                </a:path>
              </a:pathLst>
            </a:custGeom>
            <a:solidFill>
              <a:srgbClr val="2A221F"/>
            </a:solidFill>
          </p:spPr>
          <p:txBody>
            <a:bodyPr/>
            <a:lstStyle/>
            <a:p/>
          </p:txBody>
        </p:sp>
      </p:grpSp>
      <p:grpSp>
        <p:nvGrpSpPr>
          <p:cNvPr id="11" name="Group 11"/>
          <p:cNvGrpSpPr>
            <a:grpSpLocks noChangeAspect="1"/>
          </p:cNvGrpSpPr>
          <p:nvPr/>
        </p:nvGrpSpPr>
        <p:grpSpPr>
          <a:xfrm rot="5400000">
            <a:off x="6194412" y="2716349"/>
            <a:ext cx="749694" cy="649235"/>
            <a:chExt cx="6350000" cy="5499100"/>
          </a:xfrm>
        </p:grpSpPr>
        <p:sp>
          <p:nvSpPr>
            <p:cNvPr id="12" name="Freeform 12"/>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E3A04">
                <a:alpha val="89804"/>
              </a:srgbClr>
            </a:solidFill>
          </p:spPr>
          <p:txBody>
            <a:bodyPr/>
            <a:lstStyle/>
            <a:p/>
          </p:txBody>
        </p:sp>
      </p:grpSp>
      <p:grpSp>
        <p:nvGrpSpPr>
          <p:cNvPr id="13" name="Group 13"/>
          <p:cNvGrpSpPr>
            <a:grpSpLocks noChangeAspect="1"/>
          </p:cNvGrpSpPr>
          <p:nvPr/>
        </p:nvGrpSpPr>
        <p:grpSpPr>
          <a:xfrm rot="5400000">
            <a:off x="6194412" y="6661951"/>
            <a:ext cx="749694" cy="649235"/>
            <a:chExt cx="6350000" cy="5499100"/>
          </a:xfrm>
        </p:grpSpPr>
        <p:sp>
          <p:nvSpPr>
            <p:cNvPr id="14" name="Freeform 14"/>
            <p:cNvSpPr/>
            <p:nvPr/>
          </p:nvSpPr>
          <p:spPr>
            <a:xfrm>
              <a:off x="0" y="0"/>
              <a:ext cx="6350000" cy="5499100"/>
            </a:xfrm>
            <a:custGeom>
              <a:rect l="l" t="t" r="r" b="b"/>
              <a:pathLst>
                <a:path w="6350000" h="5499100">
                  <a:moveTo>
                    <a:pt x="0" y="5499100"/>
                  </a:moveTo>
                  <a:lnTo>
                    <a:pt x="3175000" y="0"/>
                  </a:lnTo>
                  <a:lnTo>
                    <a:pt x="6350000" y="5499100"/>
                  </a:lnTo>
                  <a:lnTo>
                    <a:pt x="0" y="5499100"/>
                  </a:lnTo>
                  <a:close/>
                </a:path>
              </a:pathLst>
            </a:custGeom>
            <a:solidFill>
              <a:srgbClr val="2A221F"/>
            </a:solidFill>
          </p:spPr>
          <p:txBody>
            <a:bodyPr/>
            <a:lstStyle/>
            <a:p/>
          </p:txBody>
        </p:sp>
      </p:grpSp>
      <p:sp>
        <p:nvSpPr>
          <p:cNvPr id="15" name="TextBox 15"/>
          <p:cNvSpPr txBox="1"/>
          <p:nvPr/>
        </p:nvSpPr>
        <p:spPr>
          <a:xfrm>
            <a:off x="3769423" y="2857197"/>
            <a:ext cx="2475219"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Drivers</a:t>
            </a:r>
          </a:p>
        </p:txBody>
      </p:sp>
      <p:sp>
        <p:nvSpPr>
          <p:cNvPr id="16" name="TextBox 16"/>
          <p:cNvSpPr txBox="1"/>
          <p:nvPr/>
        </p:nvSpPr>
        <p:spPr>
          <a:xfrm>
            <a:off x="3565462" y="6709263"/>
            <a:ext cx="3044016" cy="581469"/>
          </a:xfrm>
          <a:prstGeom prst="rect">
            <a:avLst/>
          </a:prstGeom>
        </p:spPr>
        <p:txBody>
          <a:bodyPr lIns="0" tIns="0" rIns="0" bIns="0" rtlCol="0" anchor="t">
            <a:spAutoFit/>
          </a:bodyPr>
          <a:lstStyle/>
          <a:p>
            <a:pPr algn="ctr">
              <a:lnSpc>
                <a:spcPts val="4808"/>
              </a:lnSpc>
              <a:spcBef>
                <a:spcPct val="0"/>
              </a:spcBef>
            </a:pPr>
            <a:r>
              <a:rPr lang="en-US" sz="3434" spc="109">
                <a:solidFill>
                  <a:srgbClr val="FFFFFF"/>
                </a:solidFill>
                <a:latin typeface="Garet Bold"/>
              </a:rPr>
              <a:t>Restraints</a:t>
            </a:r>
          </a:p>
        </p:txBody>
      </p:sp>
      <p:sp>
        <p:nvSpPr>
          <p:cNvPr id="17" name="TextBox 17"/>
          <p:cNvSpPr txBox="1"/>
          <p:nvPr/>
        </p:nvSpPr>
        <p:spPr>
          <a:xfrm>
            <a:off x="7269018" y="2042810"/>
            <a:ext cx="6920490"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Changing Consumer Lifestyles to Propel Market Growth</a:t>
            </a:r>
          </a:p>
        </p:txBody>
      </p:sp>
      <p:sp>
        <p:nvSpPr>
          <p:cNvPr id="18" name="TextBox 18"/>
          <p:cNvSpPr txBox="1"/>
          <p:nvPr/>
        </p:nvSpPr>
        <p:spPr>
          <a:xfrm>
            <a:off x="7081447" y="6105506"/>
            <a:ext cx="7108062" cy="1809750"/>
          </a:xfrm>
          <a:prstGeom prst="rect">
            <a:avLst/>
          </a:prstGeom>
        </p:spPr>
        <p:txBody>
          <a:bodyPr lIns="0" tIns="0" rIns="0" bIns="0" rtlCol="0" anchor="t">
            <a:spAutoFit/>
          </a:bodyPr>
          <a:lstStyle/>
          <a:p>
            <a:pPr>
              <a:lnSpc>
                <a:spcPts val="4724"/>
              </a:lnSpc>
            </a:pPr>
            <a:r>
              <a:rPr lang="en-US" sz="4499" spc="143">
                <a:solidFill>
                  <a:srgbClr val="FFFFFF"/>
                </a:solidFill>
                <a:latin typeface="Barlow"/>
              </a:rPr>
              <a:t>Energy Consumption Concerns to Restrict Market Growth</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p:txBody>
      </p:sp>
      <p:grpSp>
        <p:nvGrpSpPr>
          <p:cNvPr id="3" name="Group 3"/>
          <p:cNvGrpSpPr/>
          <p:nvPr/>
        </p:nvGrpSpPr>
        <p:grpSpPr>
          <a:xfrm>
            <a:off x="1913913" y="1877111"/>
            <a:ext cx="14460175" cy="6532779"/>
            <a:chExt cx="3808441" cy="1720567"/>
          </a:xfrm>
        </p:grpSpPr>
        <p:sp>
          <p:nvSpPr>
            <p:cNvPr id="4" name="Freeform 4"/>
            <p:cNvSpPr/>
            <p:nvPr/>
          </p:nvSpPr>
          <p:spPr>
            <a:xfrm>
              <a:off x="0" y="0"/>
              <a:ext cx="3808441" cy="1720567"/>
            </a:xfrm>
            <a:custGeom>
              <a:rect l="l" t="t" r="r" b="b"/>
              <a:pathLst>
                <a:path w="3808440" h="1720567">
                  <a:moveTo>
                    <a:pt x="0" y="0"/>
                  </a:moveTo>
                  <a:lnTo>
                    <a:pt x="3808441" y="0"/>
                  </a:lnTo>
                  <a:lnTo>
                    <a:pt x="3808441" y="1720567"/>
                  </a:lnTo>
                  <a:lnTo>
                    <a:pt x="0" y="1720567"/>
                  </a:lnTo>
                  <a:close/>
                </a:path>
              </a:pathLst>
            </a:custGeom>
            <a:solidFill>
              <a:srgbClr val="6D5F5C">
                <a:alpha val="89804"/>
              </a:srgbClr>
            </a:solidFill>
          </p:spPr>
          <p:txBody>
            <a:bodyPr/>
            <a:lstStyle/>
            <a:p/>
          </p:txBody>
        </p:sp>
        <p:sp>
          <p:nvSpPr>
            <p:cNvPr id="5" name="TextBox 5"/>
            <p:cNvSpPr txBox="1"/>
            <p:nvPr/>
          </p:nvSpPr>
          <p:spPr>
            <a:xfrm>
              <a:off x="0" y="-38100"/>
              <a:ext cx="3808441" cy="175866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732607" y="2161803"/>
            <a:ext cx="10822785" cy="832485"/>
          </a:xfrm>
          <a:prstGeom prst="rect">
            <a:avLst/>
          </a:prstGeom>
        </p:spPr>
        <p:txBody>
          <a:bodyPr lIns="0" tIns="0" rIns="0" bIns="0" rtlCol="0" anchor="t">
            <a:spAutoFit/>
          </a:bodyPr>
          <a:lstStyle/>
          <a:p>
            <a:pPr algn="ctr">
              <a:lnSpc>
                <a:spcPts val="6420"/>
              </a:lnSpc>
            </a:pPr>
            <a:r>
              <a:rPr lang="en-US" sz="6000">
                <a:solidFill>
                  <a:srgbClr val="FFFFFF"/>
                </a:solidFill>
                <a:latin typeface="Canva Sans"/>
              </a:rPr>
              <a:t>AUTHOR'S PERSPECTIVE</a:t>
            </a:r>
          </a:p>
        </p:txBody>
      </p:sp>
      <p:sp>
        <p:nvSpPr>
          <p:cNvPr id="7" name="TextBox 7"/>
          <p:cNvSpPr txBox="1"/>
          <p:nvPr/>
        </p:nvSpPr>
        <p:spPr>
          <a:xfrm>
            <a:off x="2248298" y="3158005"/>
            <a:ext cx="13791405" cy="4751071"/>
          </a:xfrm>
          <a:prstGeom prst="rect">
            <a:avLst/>
          </a:prstGeom>
        </p:spPr>
        <p:txBody>
          <a:bodyPr lIns="0" tIns="0" rIns="0" bIns="0" rtlCol="0" anchor="t">
            <a:spAutoFit/>
          </a:bodyPr>
          <a:lstStyle/>
          <a:p>
            <a:pPr marL="582922" lvl="1" indent="-291461">
              <a:lnSpc>
                <a:spcPts val="3779"/>
              </a:lnSpc>
              <a:buFont typeface="Arial"/>
              <a:buChar char="•"/>
            </a:pPr>
            <a:r>
              <a:rPr lang="en-US" sz="2699">
                <a:solidFill>
                  <a:srgbClr val="FFFFFF"/>
                </a:solidFill>
                <a:latin typeface="Canva Sans"/>
              </a:rPr>
              <a:t>The Global Food Service Market is witnessing significant growth in the near future.</a:t>
            </a:r>
          </a:p>
          <a:p>
            <a:pPr marL="582922" lvl="1" indent="-291461">
              <a:lnSpc>
                <a:spcPts val="3779"/>
              </a:lnSpc>
              <a:buFont typeface="Arial"/>
              <a:buChar char="•"/>
            </a:pPr>
            <a:r>
              <a:rPr lang="en-US" sz="2699">
                <a:solidFill>
                  <a:srgbClr val="FFFFFF"/>
                </a:solidFill>
                <a:latin typeface="Canva Sans"/>
              </a:rPr>
              <a:t>Non-commercial sectors, including institutional food service providers in settings like schools, hospitals, and workplaces, are experiencing accelerated growth.</a:t>
            </a:r>
          </a:p>
          <a:p>
            <a:pPr marL="582922" lvl="1" indent="-291461">
              <a:lnSpc>
                <a:spcPts val="3779"/>
              </a:lnSpc>
              <a:buFont typeface="Arial"/>
              <a:buChar char="•"/>
            </a:pPr>
            <a:r>
              <a:rPr lang="en-US" sz="2699">
                <a:solidFill>
                  <a:srgbClr val="FFFFFF"/>
                </a:solidFill>
                <a:latin typeface="Canva Sans"/>
              </a:rPr>
              <a:t>Consumers, with busy schedules, are seeking quick and easily accessible food options, and the ready-prepared system caters to this need effectively.</a:t>
            </a:r>
          </a:p>
          <a:p>
            <a:pPr marL="582922" lvl="1" indent="-291461">
              <a:lnSpc>
                <a:spcPts val="3779"/>
              </a:lnSpc>
              <a:buFont typeface="Arial"/>
              <a:buChar char="•"/>
            </a:pPr>
            <a:r>
              <a:rPr lang="en-US" sz="2699">
                <a:solidFill>
                  <a:srgbClr val="FFFFFF"/>
                </a:solidFill>
                <a:latin typeface="Canva Sans"/>
              </a:rPr>
              <a:t>Quick-service restaurants are characterized by their efficient service model, streamlined menus, and often affordable pricing, making them particularly appealing to busy lifestyles and diverse consumer demographics.</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b="-18518"/>
            </a:stretch>
          </a:blipFill>
        </p:spPr>
        <p:txBody>
          <a:bodyPr/>
          <a:lstStyle/>
          <a:p/>
        </p:txBody>
      </p:sp>
      <p:sp>
        <p:nvSpPr>
          <p:cNvPr id="3" name="Freeform 3"/>
          <p:cNvSpPr/>
          <p:nvPr/>
        </p:nvSpPr>
        <p:spPr>
          <a:xfrm>
            <a:off x="407389" y="2346586"/>
            <a:ext cx="5163024" cy="1307966"/>
          </a:xfrm>
          <a:custGeom>
            <a:rect l="l" t="t" r="r" b="b"/>
            <a:pathLst>
              <a:path w="5163024" h="1307966">
                <a:moveTo>
                  <a:pt x="0" y="0"/>
                </a:moveTo>
                <a:lnTo>
                  <a:pt x="5163024" y="0"/>
                </a:lnTo>
                <a:lnTo>
                  <a:pt x="5163024" y="1307966"/>
                </a:lnTo>
                <a:lnTo>
                  <a:pt x="0" y="1307966"/>
                </a:lnTo>
                <a:lnTo>
                  <a:pt x="0" y="0"/>
                </a:lnTo>
                <a:close/>
              </a:path>
            </a:pathLst>
          </a:custGeom>
          <a:blipFill>
            <a:blip r:embed="rId3"/>
            <a:stretch>
              <a:fillRect/>
            </a:stretch>
          </a:blipFill>
        </p:spPr>
        <p:txBody>
          <a:bodyPr/>
          <a:lstStyle/>
          <a:p/>
        </p:txBody>
      </p:sp>
      <p:sp>
        <p:nvSpPr>
          <p:cNvPr id="4" name="Freeform 4"/>
          <p:cNvSpPr/>
          <p:nvPr/>
        </p:nvSpPr>
        <p:spPr>
          <a:xfrm>
            <a:off x="6308448" y="2216998"/>
            <a:ext cx="3995901" cy="1567142"/>
          </a:xfrm>
          <a:custGeom>
            <a:rect l="l" t="t" r="r" b="b"/>
            <a:pathLst>
              <a:path w="3995901" h="1567142">
                <a:moveTo>
                  <a:pt x="0" y="0"/>
                </a:moveTo>
                <a:lnTo>
                  <a:pt x="3995901" y="0"/>
                </a:lnTo>
                <a:lnTo>
                  <a:pt x="3995901" y="1567142"/>
                </a:lnTo>
                <a:lnTo>
                  <a:pt x="0" y="1567142"/>
                </a:lnTo>
                <a:lnTo>
                  <a:pt x="0" y="0"/>
                </a:lnTo>
                <a:close/>
              </a:path>
            </a:pathLst>
          </a:custGeom>
          <a:blipFill>
            <a:blip r:embed="rId4"/>
            <a:stretch>
              <a:fillRect/>
            </a:stretch>
          </a:blipFill>
        </p:spPr>
        <p:txBody>
          <a:bodyPr/>
          <a:lstStyle/>
          <a:p/>
        </p:txBody>
      </p:sp>
      <p:sp>
        <p:nvSpPr>
          <p:cNvPr id="5" name="Freeform 5"/>
          <p:cNvSpPr/>
          <p:nvPr/>
        </p:nvSpPr>
        <p:spPr>
          <a:xfrm>
            <a:off x="407389" y="3654552"/>
            <a:ext cx="2790704" cy="2790704"/>
          </a:xfrm>
          <a:custGeom>
            <a:rect l="l" t="t" r="r" b="b"/>
            <a:pathLst>
              <a:path w="2790704" h="2790704">
                <a:moveTo>
                  <a:pt x="0" y="0"/>
                </a:moveTo>
                <a:lnTo>
                  <a:pt x="2790703" y="0"/>
                </a:lnTo>
                <a:lnTo>
                  <a:pt x="2790703" y="2790704"/>
                </a:lnTo>
                <a:lnTo>
                  <a:pt x="0" y="2790704"/>
                </a:lnTo>
                <a:lnTo>
                  <a:pt x="0" y="0"/>
                </a:lnTo>
                <a:close/>
              </a:path>
            </a:pathLst>
          </a:custGeom>
          <a:blipFill>
            <a:blip r:embed="rId5"/>
            <a:stretch>
              <a:fillRect/>
            </a:stretch>
          </a:blipFill>
        </p:spPr>
        <p:txBody>
          <a:bodyPr/>
          <a:lstStyle/>
          <a:p/>
        </p:txBody>
      </p:sp>
      <p:sp>
        <p:nvSpPr>
          <p:cNvPr id="6" name="Freeform 6"/>
          <p:cNvSpPr/>
          <p:nvPr/>
        </p:nvSpPr>
        <p:spPr>
          <a:xfrm>
            <a:off x="3601794" y="4022605"/>
            <a:ext cx="2706654" cy="2054596"/>
          </a:xfrm>
          <a:custGeom>
            <a:rect l="l" t="t" r="r" b="b"/>
            <a:pathLst>
              <a:path w="2706654" h="2054596">
                <a:moveTo>
                  <a:pt x="0" y="0"/>
                </a:moveTo>
                <a:lnTo>
                  <a:pt x="2706654" y="0"/>
                </a:lnTo>
                <a:lnTo>
                  <a:pt x="2706654" y="2054597"/>
                </a:lnTo>
                <a:lnTo>
                  <a:pt x="0" y="2054597"/>
                </a:lnTo>
                <a:lnTo>
                  <a:pt x="0" y="0"/>
                </a:lnTo>
                <a:close/>
              </a:path>
            </a:pathLst>
          </a:custGeom>
          <a:blipFill>
            <a:blip r:embed="rId6"/>
            <a:stretch>
              <a:fillRect/>
            </a:stretch>
          </a:blipFill>
        </p:spPr>
        <p:txBody>
          <a:bodyPr/>
          <a:lstStyle/>
          <a:p/>
        </p:txBody>
      </p:sp>
      <p:sp>
        <p:nvSpPr>
          <p:cNvPr id="7" name="Freeform 7"/>
          <p:cNvSpPr/>
          <p:nvPr/>
        </p:nvSpPr>
        <p:spPr>
          <a:xfrm>
            <a:off x="7068000" y="4258195"/>
            <a:ext cx="2407814" cy="1583417"/>
          </a:xfrm>
          <a:custGeom>
            <a:rect l="l" t="t" r="r" b="b"/>
            <a:pathLst>
              <a:path w="2407814" h="1583417">
                <a:moveTo>
                  <a:pt x="0" y="0"/>
                </a:moveTo>
                <a:lnTo>
                  <a:pt x="2407814" y="0"/>
                </a:lnTo>
                <a:lnTo>
                  <a:pt x="2407814" y="1583417"/>
                </a:lnTo>
                <a:lnTo>
                  <a:pt x="0" y="1583417"/>
                </a:lnTo>
                <a:lnTo>
                  <a:pt x="0" y="0"/>
                </a:lnTo>
                <a:close/>
              </a:path>
            </a:pathLst>
          </a:custGeom>
          <a:blipFill>
            <a:blip r:embed="rId7"/>
            <a:stretch>
              <a:fillRect/>
            </a:stretch>
          </a:blipFill>
        </p:spPr>
        <p:txBody>
          <a:bodyPr/>
          <a:lstStyle/>
          <a:p/>
        </p:txBody>
      </p:sp>
      <p:sp>
        <p:nvSpPr>
          <p:cNvPr id="8" name="Freeform 8"/>
          <p:cNvSpPr/>
          <p:nvPr/>
        </p:nvSpPr>
        <p:spPr>
          <a:xfrm>
            <a:off x="407389" y="6761570"/>
            <a:ext cx="2478749" cy="2230874"/>
          </a:xfrm>
          <a:custGeom>
            <a:rect l="l" t="t" r="r" b="b"/>
            <a:pathLst>
              <a:path w="2478749" h="2230874">
                <a:moveTo>
                  <a:pt x="0" y="0"/>
                </a:moveTo>
                <a:lnTo>
                  <a:pt x="2478749" y="0"/>
                </a:lnTo>
                <a:lnTo>
                  <a:pt x="2478749" y="2230874"/>
                </a:lnTo>
                <a:lnTo>
                  <a:pt x="0" y="2230874"/>
                </a:lnTo>
                <a:lnTo>
                  <a:pt x="0" y="0"/>
                </a:lnTo>
                <a:close/>
              </a:path>
            </a:pathLst>
          </a:custGeom>
          <a:blipFill>
            <a:blip r:embed="rId8"/>
            <a:stretch>
              <a:fillRect/>
            </a:stretch>
          </a:blipFill>
        </p:spPr>
        <p:txBody>
          <a:bodyPr/>
          <a:lstStyle/>
          <a:p/>
        </p:txBody>
      </p:sp>
      <p:sp>
        <p:nvSpPr>
          <p:cNvPr id="9" name="Freeform 9"/>
          <p:cNvSpPr/>
          <p:nvPr/>
        </p:nvSpPr>
        <p:spPr>
          <a:xfrm>
            <a:off x="3598404" y="6315327"/>
            <a:ext cx="3944017" cy="1324532"/>
          </a:xfrm>
          <a:custGeom>
            <a:rect l="l" t="t" r="r" b="b"/>
            <a:pathLst>
              <a:path w="3944017" h="1324532">
                <a:moveTo>
                  <a:pt x="0" y="0"/>
                </a:moveTo>
                <a:lnTo>
                  <a:pt x="3944017" y="0"/>
                </a:lnTo>
                <a:lnTo>
                  <a:pt x="3944017" y="1324532"/>
                </a:lnTo>
                <a:lnTo>
                  <a:pt x="0" y="1324532"/>
                </a:lnTo>
                <a:lnTo>
                  <a:pt x="0" y="0"/>
                </a:lnTo>
                <a:close/>
              </a:path>
            </a:pathLst>
          </a:custGeom>
          <a:blipFill>
            <a:blip r:embed="rId9"/>
            <a:stretch>
              <a:fillRect/>
            </a:stretch>
          </a:blipFill>
        </p:spPr>
        <p:txBody>
          <a:bodyPr/>
          <a:lstStyle/>
          <a:p/>
        </p:txBody>
      </p:sp>
      <p:sp>
        <p:nvSpPr>
          <p:cNvPr id="10" name="Freeform 10"/>
          <p:cNvSpPr/>
          <p:nvPr/>
        </p:nvSpPr>
        <p:spPr>
          <a:xfrm>
            <a:off x="2988901" y="8142863"/>
            <a:ext cx="2099108" cy="2125347"/>
          </a:xfrm>
          <a:custGeom>
            <a:rect l="l" t="t" r="r" b="b"/>
            <a:pathLst>
              <a:path w="2099108" h="2125347">
                <a:moveTo>
                  <a:pt x="0" y="0"/>
                </a:moveTo>
                <a:lnTo>
                  <a:pt x="2099108" y="0"/>
                </a:lnTo>
                <a:lnTo>
                  <a:pt x="2099108" y="2125347"/>
                </a:lnTo>
                <a:lnTo>
                  <a:pt x="0" y="2125347"/>
                </a:lnTo>
                <a:lnTo>
                  <a:pt x="0" y="0"/>
                </a:lnTo>
                <a:close/>
              </a:path>
            </a:pathLst>
          </a:custGeom>
          <a:blipFill>
            <a:blip r:embed="rId10"/>
            <a:stretch>
              <a:fillRect/>
            </a:stretch>
          </a:blipFill>
        </p:spPr>
        <p:txBody>
          <a:bodyPr/>
          <a:lstStyle/>
          <a:p/>
        </p:txBody>
      </p:sp>
      <p:sp>
        <p:nvSpPr>
          <p:cNvPr id="11" name="Freeform 11"/>
          <p:cNvSpPr/>
          <p:nvPr/>
        </p:nvSpPr>
        <p:spPr>
          <a:xfrm>
            <a:off x="5864524" y="8141263"/>
            <a:ext cx="2407383" cy="2006152"/>
          </a:xfrm>
          <a:custGeom>
            <a:rect l="l" t="t" r="r" b="b"/>
            <a:pathLst>
              <a:path w="2407383" h="2006152">
                <a:moveTo>
                  <a:pt x="0" y="0"/>
                </a:moveTo>
                <a:lnTo>
                  <a:pt x="2407383" y="0"/>
                </a:lnTo>
                <a:lnTo>
                  <a:pt x="2407383" y="2006152"/>
                </a:lnTo>
                <a:lnTo>
                  <a:pt x="0" y="2006152"/>
                </a:lnTo>
                <a:lnTo>
                  <a:pt x="0" y="0"/>
                </a:lnTo>
                <a:close/>
              </a:path>
            </a:pathLst>
          </a:custGeom>
          <a:blipFill>
            <a:blip r:embed="rId11"/>
            <a:stretch>
              <a:fillRect/>
            </a:stretch>
          </a:blipFill>
        </p:spPr>
        <p:txBody>
          <a:bodyPr/>
          <a:lstStyle/>
          <a:p/>
        </p:txBody>
      </p:sp>
      <p:sp>
        <p:nvSpPr>
          <p:cNvPr id="12" name="TextBox 12"/>
          <p:cNvSpPr txBox="1"/>
          <p:nvPr/>
        </p:nvSpPr>
        <p:spPr>
          <a:xfrm>
            <a:off x="1665012" y="700088"/>
            <a:ext cx="7810802" cy="857250"/>
          </a:xfrm>
          <a:prstGeom prst="rect">
            <a:avLst/>
          </a:prstGeom>
        </p:spPr>
        <p:txBody>
          <a:bodyPr lIns="0" tIns="0" rIns="0" bIns="0" rtlCol="0" anchor="t">
            <a:spAutoFit/>
          </a:bodyPr>
          <a:lstStyle/>
          <a:p>
            <a:pPr algn="ctr">
              <a:lnSpc>
                <a:spcPts val="6299"/>
              </a:lnSpc>
            </a:pPr>
            <a:r>
              <a:rPr lang="en-US" sz="6999">
                <a:solidFill>
                  <a:srgbClr val="000000"/>
                </a:solidFill>
                <a:latin typeface="Canva Sans"/>
              </a:rPr>
              <a:t>KEY PLAYERS</a:t>
            </a: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reeform 2"/>
          <p:cNvSpPr/>
          <p:nvPr/>
        </p:nvSpPr>
        <p:spPr>
          <a:xfrm>
            <a:off x="0" y="0"/>
            <a:ext cx="18288000" cy="10287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l="-9158" r="-9158"/>
            </a:stretch>
          </a:blipFill>
        </p:spPr>
        <p:txBody>
          <a:bodyPr/>
          <a:lstStyle/>
          <a:p/>
        </p:txBody>
      </p:sp>
      <p:sp>
        <p:nvSpPr>
          <p:cNvPr id="3" name="TextBox 3"/>
          <p:cNvSpPr txBox="1"/>
          <p:nvPr/>
        </p:nvSpPr>
        <p:spPr>
          <a:xfrm>
            <a:off x="5114868" y="652096"/>
            <a:ext cx="7777133" cy="444284"/>
          </a:xfrm>
          <a:prstGeom prst="rect">
            <a:avLst/>
          </a:prstGeom>
        </p:spPr>
        <p:txBody>
          <a:bodyPr lIns="0" tIns="0" rIns="0" bIns="0" rtlCol="0" anchor="t">
            <a:spAutoFit/>
          </a:bodyPr>
          <a:lstStyle/>
          <a:p>
            <a:pPr algn="ctr">
              <a:lnSpc>
                <a:spcPts val="3259"/>
              </a:lnSpc>
            </a:pPr>
            <a:r>
              <a:rPr lang="en-US" sz="3431">
                <a:solidFill>
                  <a:srgbClr val="000000"/>
                </a:solidFill>
                <a:latin typeface="Georgia Pro Bold"/>
              </a:rPr>
              <a:t>For Full Report</a:t>
            </a:r>
          </a:p>
        </p:txBody>
      </p:sp>
      <p:sp>
        <p:nvSpPr>
          <p:cNvPr id="4" name="TextBox 4"/>
          <p:cNvSpPr txBox="1"/>
          <p:nvPr/>
        </p:nvSpPr>
        <p:spPr>
          <a:xfrm>
            <a:off x="3871407" y="804909"/>
            <a:ext cx="10545186" cy="1540037"/>
          </a:xfrm>
          <a:prstGeom prst="rect">
            <a:avLst/>
          </a:prstGeom>
        </p:spPr>
        <p:txBody>
          <a:bodyPr lIns="0" tIns="0" rIns="0" bIns="0" rtlCol="0" anchor="t">
            <a:spAutoFit/>
          </a:bodyPr>
          <a:lstStyle/>
          <a:p>
            <a:pPr algn="ctr">
              <a:lnSpc>
                <a:spcPts val="12631"/>
              </a:lnSpc>
            </a:pPr>
            <a:r>
              <a:rPr lang="en-US" sz="9022">
                <a:solidFill>
                  <a:srgbClr val="000000"/>
                </a:solidFill>
                <a:latin typeface="Canva Sans Bold"/>
              </a:rPr>
              <a:t>Contact us</a:t>
            </a:r>
          </a:p>
        </p:txBody>
      </p:sp>
      <p:sp>
        <p:nvSpPr>
          <p:cNvPr id="5" name="Freeform 5"/>
          <p:cNvSpPr/>
          <p:nvPr/>
        </p:nvSpPr>
        <p:spPr>
          <a:xfrm>
            <a:off x="7141474" y="2187591"/>
            <a:ext cx="3723920" cy="2367870"/>
          </a:xfrm>
          <a:custGeom>
            <a:rect l="l" t="t" r="r" b="b"/>
            <a:pathLst>
              <a:path w="3723920" h="2367870">
                <a:moveTo>
                  <a:pt x="0" y="0"/>
                </a:moveTo>
                <a:lnTo>
                  <a:pt x="3723920" y="0"/>
                </a:lnTo>
                <a:lnTo>
                  <a:pt x="3723920" y="2367871"/>
                </a:lnTo>
                <a:lnTo>
                  <a:pt x="0" y="2367871"/>
                </a:lnTo>
                <a:lnTo>
                  <a:pt x="0" y="0"/>
                </a:lnTo>
                <a:close/>
              </a:path>
            </a:pathLst>
          </a:custGeom>
          <a:blipFill>
            <a:blip r:embed="rId3"/>
            <a:stretch>
              <a:fillRect/>
            </a:stretch>
          </a:blipFill>
        </p:spPr>
        <p:txBody>
          <a:bodyPr/>
          <a:lstStyle/>
          <a:p/>
        </p:txBody>
      </p:sp>
      <p:sp>
        <p:nvSpPr>
          <p:cNvPr id="6" name="TextBox 6"/>
          <p:cNvSpPr txBox="1"/>
          <p:nvPr/>
        </p:nvSpPr>
        <p:spPr>
          <a:xfrm>
            <a:off x="-171356" y="4422112"/>
            <a:ext cx="18630712" cy="1129181"/>
          </a:xfrm>
          <a:prstGeom prst="rect">
            <a:avLst/>
          </a:prstGeom>
        </p:spPr>
        <p:txBody>
          <a:bodyPr lIns="0" tIns="0" rIns="0" bIns="0" rtlCol="0" anchor="t">
            <a:spAutoFit/>
          </a:bodyPr>
          <a:lstStyle/>
          <a:p>
            <a:pPr algn="ctr">
              <a:lnSpc>
                <a:spcPts val="9150"/>
              </a:lnSpc>
              <a:spcBef>
                <a:spcPct val="0"/>
              </a:spcBef>
            </a:pPr>
            <a:r>
              <a:rPr lang="en-US" sz="6536">
                <a:solidFill>
                  <a:srgbClr val="000000"/>
                </a:solidFill>
                <a:latin typeface="Lato Bold"/>
              </a:rPr>
              <a:t>COGNITIVE MARKET RESEARCH</a:t>
            </a:r>
          </a:p>
        </p:txBody>
      </p:sp>
      <p:sp>
        <p:nvSpPr>
          <p:cNvPr id="7" name="TextBox 7"/>
          <p:cNvSpPr txBox="1"/>
          <p:nvPr/>
        </p:nvSpPr>
        <p:spPr>
          <a:xfrm>
            <a:off x="3508930" y="5741466"/>
            <a:ext cx="10989009" cy="1219452"/>
          </a:xfrm>
          <a:prstGeom prst="rect">
            <a:avLst/>
          </a:prstGeom>
        </p:spPr>
        <p:txBody>
          <a:bodyPr lIns="0" tIns="0" rIns="0" bIns="0" rtlCol="0" anchor="t">
            <a:spAutoFit/>
          </a:bodyPr>
          <a:lstStyle/>
          <a:p>
            <a:pPr algn="ctr">
              <a:lnSpc>
                <a:spcPts val="4928"/>
              </a:lnSpc>
              <a:spcBef>
                <a:spcPct val="0"/>
              </a:spcBef>
            </a:pPr>
            <a:r>
              <a:rPr lang="en-US" sz="3520" spc="352">
                <a:solidFill>
                  <a:srgbClr val="000000"/>
                </a:solidFill>
                <a:latin typeface="Lato"/>
              </a:rPr>
              <a:t>Tel: +1 312-376-8303 | +44 020-8123-0732</a:t>
            </a:r>
          </a:p>
          <a:p>
            <a:pPr algn="ctr">
              <a:lnSpc>
                <a:spcPts val="4928"/>
              </a:lnSpc>
              <a:spcBef>
                <a:spcPct val="0"/>
              </a:spcBef>
            </a:pPr>
            <a:r>
              <a:rPr lang="en-US" sz="3520" spc="352">
                <a:solidFill>
                  <a:srgbClr val="000000"/>
                </a:solidFill>
                <a:latin typeface="Lato"/>
              </a:rPr>
              <a:t>India: (+91) 983-496-8611</a:t>
            </a:r>
          </a:p>
        </p:txBody>
      </p:sp>
      <p:sp>
        <p:nvSpPr>
          <p:cNvPr id="8" name="TextBox 8"/>
          <p:cNvSpPr txBox="1"/>
          <p:nvPr/>
        </p:nvSpPr>
        <p:spPr>
          <a:xfrm>
            <a:off x="2441627" y="7157521"/>
            <a:ext cx="13404748" cy="603221"/>
          </a:xfrm>
          <a:prstGeom prst="rect">
            <a:avLst/>
          </a:prstGeom>
        </p:spPr>
        <p:txBody>
          <a:bodyPr lIns="0" tIns="0" rIns="0" bIns="0" rtlCol="0" anchor="t">
            <a:spAutoFit/>
          </a:bodyPr>
          <a:lstStyle/>
          <a:p>
            <a:pPr algn="ctr">
              <a:lnSpc>
                <a:spcPts val="4922"/>
              </a:lnSpc>
            </a:pPr>
            <a:r>
              <a:rPr lang="en-US" sz="3516" spc="358">
                <a:solidFill>
                  <a:srgbClr val="000000"/>
                </a:solidFill>
                <a:latin typeface="Lato"/>
              </a:rPr>
              <a:t>sales@cognitivemarketresearch.com</a:t>
            </a:r>
          </a:p>
        </p:txBody>
      </p:sp>
      <p:sp>
        <p:nvSpPr>
          <p:cNvPr id="9" name="TextBox 9"/>
          <p:cNvSpPr txBox="1"/>
          <p:nvPr/>
        </p:nvSpPr>
        <p:spPr>
          <a:xfrm>
            <a:off x="1616498" y="7941717"/>
            <a:ext cx="15975492" cy="714230"/>
          </a:xfrm>
          <a:prstGeom prst="rect">
            <a:avLst/>
          </a:prstGeom>
        </p:spPr>
        <p:txBody>
          <a:bodyPr lIns="0" tIns="0" rIns="0" bIns="0" rtlCol="0" anchor="t">
            <a:spAutoFit/>
          </a:bodyPr>
          <a:lstStyle/>
          <a:p>
            <a:pPr algn="ctr">
              <a:lnSpc>
                <a:spcPts val="5782"/>
              </a:lnSpc>
              <a:spcBef>
                <a:spcPct val="0"/>
              </a:spcBef>
            </a:pPr>
            <a:r>
              <a:rPr lang="en-US" sz="4130" spc="413">
                <a:solidFill>
                  <a:srgbClr val="000000"/>
                </a:solidFill>
                <a:latin typeface="Lato"/>
              </a:rPr>
              <a:t>Access the Full Report : </a:t>
            </a:r>
            <a:r>
              <a:rPr lang="en-US" sz="4130" u="sng" spc="413">
                <a:solidFill>
                  <a:srgbClr val="000000"/>
                </a:solidFill>
                <a:latin typeface="Lato"/>
                <a:hlinkClick r:id="rId4" tooltip="http://tinyurl.com/2fj4jzef"/>
              </a:rPr>
              <a:t>http://tinyurl.com/2fj4jzef</a:t>
            </a:r>
          </a:p>
        </p:txBody>
      </p:sp>
      <p:sp>
        <p:nvSpPr>
          <p:cNvPr id="10" name="TextBox 10"/>
          <p:cNvSpPr txBox="1"/>
          <p:nvPr/>
        </p:nvSpPr>
        <p:spPr>
          <a:xfrm>
            <a:off x="4791894" y="9296400"/>
            <a:ext cx="9624699" cy="880739"/>
          </a:xfrm>
          <a:prstGeom prst="rect">
            <a:avLst/>
          </a:prstGeom>
        </p:spPr>
        <p:txBody>
          <a:bodyPr lIns="0" tIns="0" rIns="0" bIns="0" rtlCol="0" anchor="t">
            <a:spAutoFit/>
          </a:bodyPr>
          <a:lstStyle/>
          <a:p>
            <a:pPr algn="ctr">
              <a:lnSpc>
                <a:spcPts val="3394"/>
              </a:lnSpc>
            </a:pPr>
            <a:r>
              <a:rPr lang="en-US" sz="3233" spc="323">
                <a:solidFill>
                  <a:srgbClr val="000000"/>
                </a:solidFill>
                <a:latin typeface="Lato"/>
              </a:rPr>
              <a:t>Please visit our website:</a:t>
            </a:r>
          </a:p>
          <a:p>
            <a:pPr algn="ctr">
              <a:lnSpc>
                <a:spcPts val="3394"/>
              </a:lnSpc>
            </a:pPr>
            <a:r>
              <a:rPr lang="en-US" sz="3233" u="sng" spc="323">
                <a:solidFill>
                  <a:srgbClr val="000000"/>
                </a:solidFill>
                <a:latin typeface="Lato"/>
                <a:hlinkClick r:id="rId5" tooltip="https://www.cognitivemarketresearch.com"/>
              </a:rPr>
              <a:t>https://www.cognitivemarketresearch.com</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Custom</PresentationFormat>
  <Paragraphs>54</Paragraphs>
  <Slides>9</Slides>
  <Notes>0</Notes>
  <HiddenSlides>0</HiddenSlides>
  <MMClips>0</MMClips>
  <ScaleCrop>0</ScaleCrop>
  <HeadingPairs>
    <vt:vector baseType="variant" size="4">
      <vt:variant>
        <vt:lpstr>Theme</vt:lpstr>
      </vt:variant>
      <vt:variant>
        <vt:i4>1</vt:i4>
      </vt:variant>
      <vt:variant>
        <vt:lpstr>Slide Titles</vt:lpstr>
      </vt:variant>
      <vt:variant>
        <vt:i4>9</vt:i4>
      </vt:variant>
    </vt:vector>
  </HeadingPairs>
  <TitlesOfParts>
    <vt:vector baseType="lpstr" size="10">
      <vt:lpstr>Office Theme</vt:lpstr>
      <vt:lpstr>Slide 1</vt:lpstr>
      <vt:lpstr>Slide 2</vt:lpstr>
      <vt:lpstr>Slide 3</vt:lpstr>
      <vt:lpstr>Slide 4</vt:lpstr>
      <vt:lpstr>Slide 5</vt:lpstr>
      <vt:lpstr>Slide 6</vt:lpstr>
      <vt:lpstr>Slide 7</vt:lpstr>
      <vt:lpstr>Slide 8</vt:lpstr>
      <vt:lpstr>Slide 9</vt:lpstr>
    </vt:vector>
  </TitlesOfParts>
  <LinksUpToDate>0</LinksUpToDate>
  <SharedDoc>0</SharedDoc>
  <HyperlinksChanged>0</HyperlinksChanged>
  <Application>Aspose.Slides for .NET</Application>
  <AppVersion>16.1201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Food Service Market Report 2024</dc:title>
  <cp:lastModifiedBy>decipher market</cp:lastModifiedBy>
  <cp:revision>2</cp:revision>
  <dcterms:created xsi:type="dcterms:W3CDTF">2006-08-16T00:00:00Z</dcterms:created>
  <dcterms:modified xsi:type="dcterms:W3CDTF">2024-02-26T11:10:42Z</dcterms:modified>
</cp:coreProperties>
</file>