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
      <p:font typeface="Poppins Bold" panose="00000800000000000000" charset="0"/>
      <p:regular r:id="rId15"/>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2ezc7wku"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71252"/>
            <a:ext cx="1864499" cy="1914896"/>
          </a:xfrm>
          <a:prstGeom prst="rect">
            <a:avLst/>
          </a:prstGeom>
        </p:spPr>
      </p:pic>
      <p:sp>
        <p:nvSpPr>
          <p:cNvPr id="4" name="TextBox 4"/>
          <p:cNvSpPr txBox="1"/>
          <p:nvPr/>
        </p:nvSpPr>
        <p:spPr>
          <a:xfrm>
            <a:off x="180284" y="4078802"/>
            <a:ext cx="13078516" cy="2636491"/>
          </a:xfrm>
          <a:prstGeom prst="rect">
            <a:avLst/>
          </a:prstGeom>
        </p:spPr>
        <p:txBody>
          <a:bodyPr wrap="square" lIns="0" tIns="0" rIns="0" bIns="0" rtlCol="0" anchor="t">
            <a:spAutoFit/>
          </a:bodyPr>
          <a:lstStyle/>
          <a:p>
            <a:pPr algn="l">
              <a:lnSpc>
                <a:spcPts val="6768"/>
              </a:lnSpc>
            </a:pPr>
            <a:r>
              <a:rPr lang="en-US" sz="7200">
                <a:solidFill>
                  <a:srgbClr val="000000"/>
                </a:solidFill>
                <a:latin typeface="Canva Sans"/>
              </a:rPr>
              <a:t>FLOUR</a:t>
            </a:r>
          </a:p>
          <a:p>
            <a:pPr algn="l">
              <a:lnSpc>
                <a:spcPts val="6768"/>
              </a:lnSpc>
            </a:pPr>
            <a:r>
              <a:rPr lang="en-US" sz="7200">
                <a:solidFill>
                  <a:srgbClr val="000000"/>
                </a:solidFill>
                <a:latin typeface="Canva Sans"/>
              </a:rPr>
              <a:t>MARKET REPORT </a:t>
            </a:r>
          </a:p>
          <a:p>
            <a:pPr algn="l">
              <a:lnSpc>
                <a:spcPts val="6768"/>
              </a:lnSpc>
            </a:pPr>
            <a:r>
              <a:rPr lang="en-US" sz="7200">
                <a:solidFill>
                  <a:srgbClr val="000000"/>
                </a:solidFill>
                <a:latin typeface="Canva Sans"/>
              </a:rPr>
              <a:t>2024</a:t>
            </a:r>
          </a:p>
        </p:txBody>
      </p:sp>
      <p:sp>
        <p:nvSpPr>
          <p:cNvPr id="5" name="TextBox 5"/>
          <p:cNvSpPr txBox="1"/>
          <p:nvPr/>
        </p:nvSpPr>
        <p:spPr>
          <a:xfrm>
            <a:off x="-468618" y="9580553"/>
            <a:ext cx="10027118" cy="563879"/>
          </a:xfrm>
          <a:prstGeom prst="rect">
            <a:avLst/>
          </a:prstGeom>
        </p:spPr>
        <p:txBody>
          <a:bodyPr lIns="0" tIns="0" rIns="0" bIns="0" rtlCol="0" anchor="t">
            <a:spAutoFit/>
          </a:bodyPr>
          <a:lstStyle/>
          <a:p>
            <a:pPr algn="ctr">
              <a:lnSpc>
                <a:spcPts val="4620"/>
              </a:lnSpc>
            </a:pPr>
            <a:r>
              <a:rPr lang="en-US" sz="3300">
                <a:solidFill>
                  <a:srgbClr val="000000"/>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78418" y="1749034"/>
            <a:ext cx="16236544" cy="7509266"/>
            <a:chExt cx="4276291" cy="1977749"/>
          </a:xfrm>
        </p:grpSpPr>
        <p:sp>
          <p:nvSpPr>
            <p:cNvPr id="4" name="Freeform 4"/>
            <p:cNvSpPr/>
            <p:nvPr/>
          </p:nvSpPr>
          <p:spPr>
            <a:xfrm>
              <a:off x="0" y="0"/>
              <a:ext cx="4276291" cy="1977749"/>
            </a:xfrm>
            <a:custGeom>
              <a:rect l="l" t="t" r="r" b="b"/>
              <a:pathLst>
                <a:path w="4276291" h="1977749">
                  <a:moveTo>
                    <a:pt x="0" y="0"/>
                  </a:moveTo>
                  <a:lnTo>
                    <a:pt x="4276291" y="0"/>
                  </a:lnTo>
                  <a:lnTo>
                    <a:pt x="4276291" y="1977749"/>
                  </a:lnTo>
                  <a:lnTo>
                    <a:pt x="0" y="1977749"/>
                  </a:lnTo>
                  <a:close/>
                </a:path>
              </a:pathLst>
            </a:custGeom>
            <a:solidFill>
              <a:srgbClr val="000000">
                <a:alpha val="66667"/>
              </a:srgbClr>
            </a:solidFill>
          </p:spPr>
          <p:txBody>
            <a:bodyPr/>
            <a:lstStyle/>
            <a:p/>
          </p:txBody>
        </p:sp>
        <p:sp>
          <p:nvSpPr>
            <p:cNvPr id="5" name="TextBox 5"/>
            <p:cNvSpPr txBox="1"/>
            <p:nvPr/>
          </p:nvSpPr>
          <p:spPr>
            <a:xfrm>
              <a:off x="0" y="-47625"/>
              <a:ext cx="4276291" cy="2025374"/>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773038" y="692505"/>
            <a:ext cx="2398521" cy="2161852"/>
          </a:xfrm>
          <a:prstGeom prst="rect">
            <a:avLst/>
          </a:prstGeom>
        </p:spPr>
      </p:pic>
      <p:sp>
        <p:nvSpPr>
          <p:cNvPr id="7" name="TextBox 7"/>
          <p:cNvSpPr txBox="1"/>
          <p:nvPr/>
        </p:nvSpPr>
        <p:spPr>
          <a:xfrm>
            <a:off x="1622208" y="3079286"/>
            <a:ext cx="15548966" cy="5848350"/>
          </a:xfrm>
          <a:prstGeom prst="rect">
            <a:avLst/>
          </a:prstGeom>
        </p:spPr>
        <p:txBody>
          <a:bodyPr lIns="0" tIns="0" rIns="0" bIns="0" rtlCol="0" anchor="t">
            <a:spAutoFit/>
          </a:bodyPr>
          <a:lstStyle/>
          <a:p>
            <a:pPr algn="l">
              <a:lnSpc>
                <a:spcPts val="4200"/>
              </a:lnSpc>
              <a:spcBef>
                <a:spcPct val="0"/>
              </a:spcBef>
            </a:pPr>
            <a:r>
              <a:rPr lang="en-US" sz="3000">
                <a:solidFill>
                  <a:srgbClr val="FFFFFF"/>
                </a:solidFill>
                <a:latin typeface="Canva Sans"/>
              </a:rPr>
              <a:t>The production, transport, and consumption of flour—a basic ingredient obtained from grinding cereal grains, including wheat, maize, and rice—are all included in the flour market. Flour is a staple ingredient in many foods, such as bread, pastries, noodles, and biscuits. It serves both commercial and domestic consumption, which is vital in the global food systems. The market dynamics are impacted by several variables, including agriculture production, milling techniques, technical developments, shifting dietary choices, and prevailing economic situations. To meet the numerous culinary needs of consumers, flour production entails milling grains into different grades and varieties of flour. Large-scale industrial producers, smaller artisanal mills, and regional differences in consuming habits and tastes define the market's landscape</a:t>
            </a:r>
          </a:p>
        </p:txBody>
      </p:sp>
      <p:sp>
        <p:nvSpPr>
          <p:cNvPr id="8" name="TextBox 8"/>
          <p:cNvSpPr txBox="1"/>
          <p:nvPr/>
        </p:nvSpPr>
        <p:spPr>
          <a:xfrm>
            <a:off x="5332786" y="2021872"/>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14717" r="-14717"/>
            </a:stretch>
          </a:blipFill>
        </p:spPr>
        <p:txBody>
          <a:bodyPr/>
          <a:lstStyle/>
          <a:p/>
        </p:txBody>
      </p:sp>
      <p:grpSp>
        <p:nvGrpSpPr>
          <p:cNvPr id="3" name="Group 3"/>
          <p:cNvGrpSpPr/>
          <p:nvPr/>
        </p:nvGrpSpPr>
        <p:grpSpPr>
          <a:xfrm>
            <a:off x="513703" y="6074322"/>
            <a:ext cx="8340069" cy="2417958"/>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7D533C">
                <a:alpha val="80784"/>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841556" y="6417329"/>
            <a:ext cx="1945288" cy="1942856"/>
          </a:xfrm>
          <a:custGeom>
            <a:rect l="l" t="t" r="r" b="b"/>
            <a:pathLst>
              <a:path w="1945288" h="1942856">
                <a:moveTo>
                  <a:pt x="0" y="0"/>
                </a:moveTo>
                <a:lnTo>
                  <a:pt x="1945288" y="0"/>
                </a:lnTo>
                <a:lnTo>
                  <a:pt x="1945288" y="1942857"/>
                </a:lnTo>
                <a:lnTo>
                  <a:pt x="0" y="1942857"/>
                </a:lnTo>
                <a:lnTo>
                  <a:pt x="0" y="0"/>
                </a:lnTo>
                <a:close/>
              </a:path>
            </a:pathLst>
          </a:custGeom>
          <a:blipFill>
            <a:blip r:embed="rId3"/>
            <a:stretch>
              <a:fillRect/>
            </a:stretch>
          </a:blipFill>
        </p:spPr>
        <p:txBody>
          <a:bodyPr/>
          <a:lstStyle/>
          <a:p/>
        </p:txBody>
      </p:sp>
      <p:grpSp>
        <p:nvGrpSpPr>
          <p:cNvPr id="7" name="Group 7"/>
          <p:cNvGrpSpPr/>
          <p:nvPr/>
        </p:nvGrpSpPr>
        <p:grpSpPr>
          <a:xfrm>
            <a:off x="539893" y="6353311"/>
            <a:ext cx="1916639" cy="191663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sp>
        <p:nvSpPr>
          <p:cNvPr id="11" name="TextBox 11"/>
          <p:cNvSpPr txBox="1"/>
          <p:nvPr/>
        </p:nvSpPr>
        <p:spPr>
          <a:xfrm>
            <a:off x="841556" y="6896712"/>
            <a:ext cx="1404021" cy="1058438"/>
          </a:xfrm>
          <a:prstGeom prst="rect">
            <a:avLst/>
          </a:prstGeom>
        </p:spPr>
        <p:txBody>
          <a:bodyPr lIns="0" tIns="0" rIns="0" bIns="0" rtlCol="0" anchor="t">
            <a:spAutoFit/>
          </a:bodyPr>
          <a:lstStyle/>
          <a:p>
            <a:pPr algn="ctr">
              <a:lnSpc>
                <a:spcPts val="2604"/>
              </a:lnSpc>
            </a:pPr>
            <a:r>
              <a:rPr lang="en-US" sz="4134">
                <a:solidFill>
                  <a:srgbClr val="1E3048"/>
                </a:solidFill>
                <a:latin typeface="Canva Sans Bold"/>
              </a:rPr>
              <a:t>2024- 2031</a:t>
            </a:r>
          </a:p>
        </p:txBody>
      </p:sp>
      <p:sp>
        <p:nvSpPr>
          <p:cNvPr id="12" name="TextBox 12"/>
          <p:cNvSpPr txBox="1"/>
          <p:nvPr/>
        </p:nvSpPr>
        <p:spPr>
          <a:xfrm>
            <a:off x="3212153" y="6550355"/>
            <a:ext cx="4706026" cy="1446844"/>
          </a:xfrm>
          <a:prstGeom prst="rect">
            <a:avLst/>
          </a:prstGeom>
        </p:spPr>
        <p:txBody>
          <a:bodyPr lIns="0" tIns="0" rIns="0" bIns="0" rtlCol="0" anchor="t">
            <a:spAutoFit/>
          </a:bodyPr>
          <a:lstStyle/>
          <a:p>
            <a:pPr algn="ctr">
              <a:lnSpc>
                <a:spcPts val="5707"/>
              </a:lnSpc>
            </a:pPr>
            <a:r>
              <a:rPr lang="en-US" sz="4640">
                <a:solidFill>
                  <a:srgbClr val="FFFFFF"/>
                </a:solidFill>
                <a:latin typeface="Canva Sans"/>
              </a:rPr>
              <a:t>CAGR</a:t>
            </a:r>
          </a:p>
          <a:p>
            <a:pPr algn="ctr">
              <a:lnSpc>
                <a:spcPts val="5707"/>
              </a:lnSpc>
            </a:pPr>
            <a:r>
              <a:rPr lang="en-US" sz="4640">
                <a:solidFill>
                  <a:srgbClr val="FFFFFF"/>
                </a:solidFill>
                <a:latin typeface="Canva Sans"/>
              </a:rPr>
              <a:t>4.0%</a:t>
            </a:r>
          </a:p>
        </p:txBody>
      </p:sp>
      <p:sp>
        <p:nvSpPr>
          <p:cNvPr id="13" name="TextBox 13"/>
          <p:cNvSpPr txBox="1"/>
          <p:nvPr/>
        </p:nvSpPr>
        <p:spPr>
          <a:xfrm>
            <a:off x="5162248" y="453444"/>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4" name="Group 14"/>
          <p:cNvGrpSpPr/>
          <p:nvPr/>
        </p:nvGrpSpPr>
        <p:grpSpPr>
          <a:xfrm>
            <a:off x="513703" y="3283780"/>
            <a:ext cx="8340069" cy="2417958"/>
            <a:chExt cx="917530" cy="266011"/>
          </a:xfrm>
        </p:grpSpPr>
        <p:sp>
          <p:nvSpPr>
            <p:cNvPr id="15" name="Freeform 15"/>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7D533C">
                <a:alpha val="80784"/>
              </a:srgbClr>
            </a:solidFill>
            <a:ln cap="sq">
              <a:noFill/>
              <a:prstDash val="solid"/>
              <a:miter/>
            </a:ln>
          </p:spPr>
          <p:txBody>
            <a:bodyPr/>
            <a:lstStyle/>
            <a:p/>
          </p:txBody>
        </p:sp>
        <p:sp>
          <p:nvSpPr>
            <p:cNvPr id="16" name="TextBox 16"/>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7" name="Freeform 17"/>
          <p:cNvSpPr/>
          <p:nvPr/>
        </p:nvSpPr>
        <p:spPr>
          <a:xfrm>
            <a:off x="841556" y="3626787"/>
            <a:ext cx="1945288" cy="1942856"/>
          </a:xfrm>
          <a:custGeom>
            <a:rect l="l" t="t" r="r" b="b"/>
            <a:pathLst>
              <a:path w="1945288" h="1942856">
                <a:moveTo>
                  <a:pt x="0" y="0"/>
                </a:moveTo>
                <a:lnTo>
                  <a:pt x="1945288" y="0"/>
                </a:lnTo>
                <a:lnTo>
                  <a:pt x="1945288" y="1942856"/>
                </a:lnTo>
                <a:lnTo>
                  <a:pt x="0" y="1942856"/>
                </a:lnTo>
                <a:lnTo>
                  <a:pt x="0" y="0"/>
                </a:lnTo>
                <a:close/>
              </a:path>
            </a:pathLst>
          </a:custGeom>
          <a:blipFill>
            <a:blip r:embed="rId3"/>
            <a:stretch>
              <a:fillRect/>
            </a:stretch>
          </a:blipFill>
        </p:spPr>
        <p:txBody>
          <a:bodyPr/>
          <a:lstStyle/>
          <a:p/>
        </p:txBody>
      </p:sp>
      <p:grpSp>
        <p:nvGrpSpPr>
          <p:cNvPr id="18" name="Group 18"/>
          <p:cNvGrpSpPr/>
          <p:nvPr/>
        </p:nvGrpSpPr>
        <p:grpSpPr>
          <a:xfrm>
            <a:off x="539893" y="3549038"/>
            <a:ext cx="1916639" cy="1916639"/>
            <a:chExt cx="812800" cy="812800"/>
          </a:xfrm>
        </p:grpSpPr>
        <p:sp>
          <p:nvSpPr>
            <p:cNvPr id="19" name="Freeform 19"/>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0" name="TextBox 20"/>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1" name="TextBox 21"/>
          <p:cNvSpPr txBox="1"/>
          <p:nvPr/>
        </p:nvSpPr>
        <p:spPr>
          <a:xfrm>
            <a:off x="796202" y="4421685"/>
            <a:ext cx="1404021" cy="399945"/>
          </a:xfrm>
          <a:prstGeom prst="rect">
            <a:avLst/>
          </a:prstGeom>
        </p:spPr>
        <p:txBody>
          <a:bodyPr lIns="0" tIns="0" rIns="0" bIns="0" rtlCol="0" anchor="t">
            <a:spAutoFit/>
          </a:bodyPr>
          <a:lstStyle/>
          <a:p>
            <a:pPr algn="ctr">
              <a:lnSpc>
                <a:spcPts val="2604"/>
              </a:lnSpc>
            </a:pPr>
            <a:r>
              <a:rPr lang="en-US" sz="4134">
                <a:solidFill>
                  <a:srgbClr val="1E3048"/>
                </a:solidFill>
                <a:latin typeface="Canva Sans Bold"/>
              </a:rPr>
              <a:t>2024</a:t>
            </a:r>
          </a:p>
        </p:txBody>
      </p:sp>
      <p:sp>
        <p:nvSpPr>
          <p:cNvPr id="22" name="TextBox 22"/>
          <p:cNvSpPr txBox="1"/>
          <p:nvPr/>
        </p:nvSpPr>
        <p:spPr>
          <a:xfrm>
            <a:off x="2456532" y="3774410"/>
            <a:ext cx="6217267" cy="1446844"/>
          </a:xfrm>
          <a:prstGeom prst="rect">
            <a:avLst/>
          </a:prstGeom>
        </p:spPr>
        <p:txBody>
          <a:bodyPr lIns="0" tIns="0" rIns="0" bIns="0" rtlCol="0" anchor="t">
            <a:spAutoFit/>
          </a:bodyPr>
          <a:lstStyle/>
          <a:p>
            <a:pPr algn="ctr">
              <a:lnSpc>
                <a:spcPts val="5707"/>
              </a:lnSpc>
            </a:pPr>
            <a:r>
              <a:rPr lang="en-US" sz="4640">
                <a:solidFill>
                  <a:srgbClr val="FFFFFF"/>
                </a:solidFill>
                <a:latin typeface="Canva Sans"/>
              </a:rPr>
              <a:t>MARKET SIZE</a:t>
            </a:r>
          </a:p>
          <a:p>
            <a:pPr algn="ctr">
              <a:lnSpc>
                <a:spcPts val="5707"/>
              </a:lnSpc>
            </a:pPr>
            <a:r>
              <a:rPr lang="en-US" sz="4640">
                <a:solidFill>
                  <a:srgbClr val="FFFFFF"/>
                </a:solidFill>
                <a:latin typeface="Canva Sans"/>
              </a:rPr>
              <a:t>USD 8309.06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209428" y="1581917"/>
            <a:ext cx="6493346" cy="2703461"/>
            <a:chExt cx="8750645" cy="3643272"/>
          </a:xfrm>
        </p:grpSpPr>
        <p:sp>
          <p:nvSpPr>
            <p:cNvPr id="4" name="Freeform 4"/>
            <p:cNvSpPr/>
            <p:nvPr/>
          </p:nvSpPr>
          <p:spPr>
            <a:xfrm>
              <a:off x="0" y="0"/>
              <a:ext cx="8750645" cy="3643272"/>
            </a:xfrm>
            <a:custGeom>
              <a:rect l="l" t="t" r="r" b="b"/>
              <a:pathLst>
                <a:path w="8750645" h="3643272">
                  <a:moveTo>
                    <a:pt x="8626184" y="3643272"/>
                  </a:moveTo>
                  <a:lnTo>
                    <a:pt x="124460" y="3643272"/>
                  </a:lnTo>
                  <a:cubicBezTo>
                    <a:pt x="55880" y="3643272"/>
                    <a:pt x="0" y="3587392"/>
                    <a:pt x="0" y="3518812"/>
                  </a:cubicBezTo>
                  <a:lnTo>
                    <a:pt x="0" y="124460"/>
                  </a:lnTo>
                  <a:cubicBezTo>
                    <a:pt x="0" y="55880"/>
                    <a:pt x="55880" y="0"/>
                    <a:pt x="124460" y="0"/>
                  </a:cubicBezTo>
                  <a:lnTo>
                    <a:pt x="8626185" y="0"/>
                  </a:lnTo>
                  <a:cubicBezTo>
                    <a:pt x="8694765" y="0"/>
                    <a:pt x="8750645" y="55880"/>
                    <a:pt x="8750645" y="124460"/>
                  </a:cubicBezTo>
                  <a:lnTo>
                    <a:pt x="8750645" y="3518812"/>
                  </a:lnTo>
                  <a:cubicBezTo>
                    <a:pt x="8750645" y="3587392"/>
                    <a:pt x="8694765" y="3643272"/>
                    <a:pt x="8626185" y="3643272"/>
                  </a:cubicBezTo>
                  <a:close/>
                </a:path>
              </a:pathLst>
            </a:custGeom>
            <a:solidFill>
              <a:srgbClr val="000000">
                <a:alpha val="72941"/>
              </a:srgbClr>
            </a:solidFill>
          </p:spPr>
          <p:txBody>
            <a:bodyPr/>
            <a:lstStyle/>
            <a:p/>
          </p:txBody>
        </p:sp>
      </p:grpSp>
      <p:grpSp>
        <p:nvGrpSpPr>
          <p:cNvPr id="5" name="Group 5"/>
          <p:cNvGrpSpPr/>
          <p:nvPr/>
        </p:nvGrpSpPr>
        <p:grpSpPr>
          <a:xfrm rot="5400000">
            <a:off x="1182310" y="1356887"/>
            <a:ext cx="838632" cy="3203252"/>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028700" y="101597"/>
            <a:ext cx="1730160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40148" y="0"/>
            <a:ext cx="1871908" cy="1916613"/>
          </a:xfrm>
          <a:prstGeom prst="rect">
            <a:avLst/>
          </a:prstGeom>
        </p:spPr>
      </p:pic>
      <p:grpSp>
        <p:nvGrpSpPr>
          <p:cNvPr id="9" name="Group 9"/>
          <p:cNvGrpSpPr/>
          <p:nvPr/>
        </p:nvGrpSpPr>
        <p:grpSpPr>
          <a:xfrm>
            <a:off x="2209428" y="4463846"/>
            <a:ext cx="6493346" cy="2703461"/>
            <a:chExt cx="8750645" cy="3643272"/>
          </a:xfrm>
        </p:grpSpPr>
        <p:sp>
          <p:nvSpPr>
            <p:cNvPr id="10" name="Freeform 10"/>
            <p:cNvSpPr/>
            <p:nvPr/>
          </p:nvSpPr>
          <p:spPr>
            <a:xfrm>
              <a:off x="0" y="0"/>
              <a:ext cx="8750645" cy="3643272"/>
            </a:xfrm>
            <a:custGeom>
              <a:rect l="l" t="t" r="r" b="b"/>
              <a:pathLst>
                <a:path w="8750645" h="3643272">
                  <a:moveTo>
                    <a:pt x="8626184" y="3643272"/>
                  </a:moveTo>
                  <a:lnTo>
                    <a:pt x="124460" y="3643272"/>
                  </a:lnTo>
                  <a:cubicBezTo>
                    <a:pt x="55880" y="3643272"/>
                    <a:pt x="0" y="3587392"/>
                    <a:pt x="0" y="3518812"/>
                  </a:cubicBezTo>
                  <a:lnTo>
                    <a:pt x="0" y="124460"/>
                  </a:lnTo>
                  <a:cubicBezTo>
                    <a:pt x="0" y="55880"/>
                    <a:pt x="55880" y="0"/>
                    <a:pt x="124460" y="0"/>
                  </a:cubicBezTo>
                  <a:lnTo>
                    <a:pt x="8626185" y="0"/>
                  </a:lnTo>
                  <a:cubicBezTo>
                    <a:pt x="8694765" y="0"/>
                    <a:pt x="8750645" y="55880"/>
                    <a:pt x="8750645" y="124460"/>
                  </a:cubicBezTo>
                  <a:lnTo>
                    <a:pt x="8750645" y="3518812"/>
                  </a:lnTo>
                  <a:cubicBezTo>
                    <a:pt x="8750645" y="3587392"/>
                    <a:pt x="8694765" y="3643272"/>
                    <a:pt x="8626185" y="3643272"/>
                  </a:cubicBezTo>
                  <a:close/>
                </a:path>
              </a:pathLst>
            </a:custGeom>
            <a:solidFill>
              <a:srgbClr val="000000">
                <a:alpha val="72941"/>
              </a:srgbClr>
            </a:solidFill>
          </p:spPr>
          <p:txBody>
            <a:bodyPr/>
            <a:lstStyle/>
            <a:p/>
          </p:txBody>
        </p:sp>
      </p:grpSp>
      <p:grpSp>
        <p:nvGrpSpPr>
          <p:cNvPr id="11" name="Group 11"/>
          <p:cNvGrpSpPr/>
          <p:nvPr/>
        </p:nvGrpSpPr>
        <p:grpSpPr>
          <a:xfrm rot="5400000">
            <a:off x="1182310" y="4238816"/>
            <a:ext cx="838632" cy="3203252"/>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3" name="Group 13"/>
          <p:cNvGrpSpPr/>
          <p:nvPr/>
        </p:nvGrpSpPr>
        <p:grpSpPr>
          <a:xfrm>
            <a:off x="11794654" y="3271193"/>
            <a:ext cx="6493346" cy="2703461"/>
            <a:chExt cx="8750645" cy="3643272"/>
          </a:xfrm>
        </p:grpSpPr>
        <p:sp>
          <p:nvSpPr>
            <p:cNvPr id="14" name="Freeform 14"/>
            <p:cNvSpPr/>
            <p:nvPr/>
          </p:nvSpPr>
          <p:spPr>
            <a:xfrm>
              <a:off x="0" y="0"/>
              <a:ext cx="8750645" cy="3643272"/>
            </a:xfrm>
            <a:custGeom>
              <a:rect l="l" t="t" r="r" b="b"/>
              <a:pathLst>
                <a:path w="8750645" h="3643272">
                  <a:moveTo>
                    <a:pt x="8626184" y="3643272"/>
                  </a:moveTo>
                  <a:lnTo>
                    <a:pt x="124460" y="3643272"/>
                  </a:lnTo>
                  <a:cubicBezTo>
                    <a:pt x="55880" y="3643272"/>
                    <a:pt x="0" y="3587392"/>
                    <a:pt x="0" y="3518812"/>
                  </a:cubicBezTo>
                  <a:lnTo>
                    <a:pt x="0" y="124460"/>
                  </a:lnTo>
                  <a:cubicBezTo>
                    <a:pt x="0" y="55880"/>
                    <a:pt x="55880" y="0"/>
                    <a:pt x="124460" y="0"/>
                  </a:cubicBezTo>
                  <a:lnTo>
                    <a:pt x="8626185" y="0"/>
                  </a:lnTo>
                  <a:cubicBezTo>
                    <a:pt x="8694765" y="0"/>
                    <a:pt x="8750645" y="55880"/>
                    <a:pt x="8750645" y="124460"/>
                  </a:cubicBezTo>
                  <a:lnTo>
                    <a:pt x="8750645" y="3518812"/>
                  </a:lnTo>
                  <a:cubicBezTo>
                    <a:pt x="8750645" y="3587392"/>
                    <a:pt x="8694765" y="3643272"/>
                    <a:pt x="8626185" y="3643272"/>
                  </a:cubicBezTo>
                  <a:close/>
                </a:path>
              </a:pathLst>
            </a:custGeom>
            <a:solidFill>
              <a:srgbClr val="000000">
                <a:alpha val="72941"/>
              </a:srgbClr>
            </a:solidFill>
          </p:spPr>
          <p:txBody>
            <a:bodyPr/>
            <a:lstStyle/>
            <a:p/>
          </p:txBody>
        </p:sp>
      </p:grpSp>
      <p:grpSp>
        <p:nvGrpSpPr>
          <p:cNvPr id="15" name="Group 15"/>
          <p:cNvGrpSpPr/>
          <p:nvPr/>
        </p:nvGrpSpPr>
        <p:grpSpPr>
          <a:xfrm rot="5400000">
            <a:off x="10767535" y="3046163"/>
            <a:ext cx="838632" cy="3203252"/>
            <a:chExt cx="3130550" cy="11957493"/>
          </a:xfrm>
        </p:grpSpPr>
        <p:sp>
          <p:nvSpPr>
            <p:cNvPr id="16" name="Freeform 1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7" name="Group 17"/>
          <p:cNvGrpSpPr/>
          <p:nvPr/>
        </p:nvGrpSpPr>
        <p:grpSpPr>
          <a:xfrm>
            <a:off x="11794654" y="6256674"/>
            <a:ext cx="6493346" cy="2703461"/>
            <a:chExt cx="8750645" cy="3643272"/>
          </a:xfrm>
        </p:grpSpPr>
        <p:sp>
          <p:nvSpPr>
            <p:cNvPr id="18" name="Freeform 18"/>
            <p:cNvSpPr/>
            <p:nvPr/>
          </p:nvSpPr>
          <p:spPr>
            <a:xfrm>
              <a:off x="0" y="0"/>
              <a:ext cx="8750645" cy="3643272"/>
            </a:xfrm>
            <a:custGeom>
              <a:rect l="l" t="t" r="r" b="b"/>
              <a:pathLst>
                <a:path w="8750645" h="3643272">
                  <a:moveTo>
                    <a:pt x="8626184" y="3643272"/>
                  </a:moveTo>
                  <a:lnTo>
                    <a:pt x="124460" y="3643272"/>
                  </a:lnTo>
                  <a:cubicBezTo>
                    <a:pt x="55880" y="3643272"/>
                    <a:pt x="0" y="3587392"/>
                    <a:pt x="0" y="3518812"/>
                  </a:cubicBezTo>
                  <a:lnTo>
                    <a:pt x="0" y="124460"/>
                  </a:lnTo>
                  <a:cubicBezTo>
                    <a:pt x="0" y="55880"/>
                    <a:pt x="55880" y="0"/>
                    <a:pt x="124460" y="0"/>
                  </a:cubicBezTo>
                  <a:lnTo>
                    <a:pt x="8626185" y="0"/>
                  </a:lnTo>
                  <a:cubicBezTo>
                    <a:pt x="8694765" y="0"/>
                    <a:pt x="8750645" y="55880"/>
                    <a:pt x="8750645" y="124460"/>
                  </a:cubicBezTo>
                  <a:lnTo>
                    <a:pt x="8750645" y="3518812"/>
                  </a:lnTo>
                  <a:cubicBezTo>
                    <a:pt x="8750645" y="3587392"/>
                    <a:pt x="8694765" y="3643272"/>
                    <a:pt x="8626185" y="3643272"/>
                  </a:cubicBezTo>
                  <a:close/>
                </a:path>
              </a:pathLst>
            </a:custGeom>
            <a:solidFill>
              <a:srgbClr val="000000">
                <a:alpha val="72941"/>
              </a:srgbClr>
            </a:solidFill>
          </p:spPr>
          <p:txBody>
            <a:bodyPr/>
            <a:lstStyle/>
            <a:p/>
          </p:txBody>
        </p:sp>
      </p:grpSp>
      <p:grpSp>
        <p:nvGrpSpPr>
          <p:cNvPr id="19" name="Group 19"/>
          <p:cNvGrpSpPr/>
          <p:nvPr/>
        </p:nvGrpSpPr>
        <p:grpSpPr>
          <a:xfrm rot="5400000">
            <a:off x="10767535" y="6031644"/>
            <a:ext cx="838632" cy="3203252"/>
            <a:chExt cx="3130550" cy="11957493"/>
          </a:xfrm>
        </p:grpSpPr>
        <p:sp>
          <p:nvSpPr>
            <p:cNvPr id="20" name="Freeform 2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21" name="Group 21"/>
          <p:cNvGrpSpPr/>
          <p:nvPr/>
        </p:nvGrpSpPr>
        <p:grpSpPr>
          <a:xfrm>
            <a:off x="2169280" y="7345774"/>
            <a:ext cx="6493346" cy="2703461"/>
            <a:chExt cx="8750645" cy="3643272"/>
          </a:xfrm>
        </p:grpSpPr>
        <p:sp>
          <p:nvSpPr>
            <p:cNvPr id="22" name="Freeform 22"/>
            <p:cNvSpPr/>
            <p:nvPr/>
          </p:nvSpPr>
          <p:spPr>
            <a:xfrm>
              <a:off x="0" y="0"/>
              <a:ext cx="8750645" cy="3643272"/>
            </a:xfrm>
            <a:custGeom>
              <a:rect l="l" t="t" r="r" b="b"/>
              <a:pathLst>
                <a:path w="8750645" h="3643272">
                  <a:moveTo>
                    <a:pt x="8626184" y="3643272"/>
                  </a:moveTo>
                  <a:lnTo>
                    <a:pt x="124460" y="3643272"/>
                  </a:lnTo>
                  <a:cubicBezTo>
                    <a:pt x="55880" y="3643272"/>
                    <a:pt x="0" y="3587392"/>
                    <a:pt x="0" y="3518812"/>
                  </a:cubicBezTo>
                  <a:lnTo>
                    <a:pt x="0" y="124460"/>
                  </a:lnTo>
                  <a:cubicBezTo>
                    <a:pt x="0" y="55880"/>
                    <a:pt x="55880" y="0"/>
                    <a:pt x="124460" y="0"/>
                  </a:cubicBezTo>
                  <a:lnTo>
                    <a:pt x="8626185" y="0"/>
                  </a:lnTo>
                  <a:cubicBezTo>
                    <a:pt x="8694765" y="0"/>
                    <a:pt x="8750645" y="55880"/>
                    <a:pt x="8750645" y="124460"/>
                  </a:cubicBezTo>
                  <a:lnTo>
                    <a:pt x="8750645" y="3518812"/>
                  </a:lnTo>
                  <a:cubicBezTo>
                    <a:pt x="8750645" y="3587392"/>
                    <a:pt x="8694765" y="3643272"/>
                    <a:pt x="8626185" y="3643272"/>
                  </a:cubicBezTo>
                  <a:close/>
                </a:path>
              </a:pathLst>
            </a:custGeom>
            <a:solidFill>
              <a:srgbClr val="000000">
                <a:alpha val="72941"/>
              </a:srgbClr>
            </a:solidFill>
          </p:spPr>
          <p:txBody>
            <a:bodyPr/>
            <a:lstStyle/>
            <a:p/>
          </p:txBody>
        </p:sp>
      </p:grpSp>
      <p:grpSp>
        <p:nvGrpSpPr>
          <p:cNvPr id="23" name="Group 23"/>
          <p:cNvGrpSpPr/>
          <p:nvPr/>
        </p:nvGrpSpPr>
        <p:grpSpPr>
          <a:xfrm rot="5400000">
            <a:off x="1142162" y="7120744"/>
            <a:ext cx="838632" cy="3203252"/>
            <a:chExt cx="3130550" cy="11957493"/>
          </a:xfrm>
        </p:grpSpPr>
        <p:sp>
          <p:nvSpPr>
            <p:cNvPr id="24" name="Freeform 24"/>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5" name="TextBox 25"/>
          <p:cNvSpPr txBox="1"/>
          <p:nvPr/>
        </p:nvSpPr>
        <p:spPr>
          <a:xfrm>
            <a:off x="3564898" y="1868097"/>
            <a:ext cx="5097728" cy="2150151"/>
          </a:xfrm>
          <a:prstGeom prst="rect">
            <a:avLst/>
          </a:prstGeom>
        </p:spPr>
        <p:txBody>
          <a:bodyPr lIns="0" tIns="0" rIns="0" bIns="0" rtlCol="0" anchor="t">
            <a:spAutoFit/>
          </a:bodyPr>
          <a:lstStyle/>
          <a:p>
            <a:pPr marL="799051" lvl="1" indent="-399525" algn="l">
              <a:lnSpc>
                <a:spcPts val="4293"/>
              </a:lnSpc>
              <a:buFont typeface="Arial"/>
              <a:buChar char="•"/>
            </a:pPr>
            <a:r>
              <a:rPr lang="en-US" sz="3701">
                <a:solidFill>
                  <a:srgbClr val="FFFFFF"/>
                </a:solidFill>
                <a:latin typeface="Canva Sans"/>
              </a:rPr>
              <a:t>Wheat </a:t>
            </a:r>
          </a:p>
          <a:p>
            <a:pPr marL="799051" lvl="1" indent="-399525" algn="l">
              <a:lnSpc>
                <a:spcPts val="4293"/>
              </a:lnSpc>
              <a:buFont typeface="Arial"/>
              <a:buChar char="•"/>
            </a:pPr>
            <a:r>
              <a:rPr lang="en-US" sz="3701">
                <a:solidFill>
                  <a:srgbClr val="FFFFFF"/>
                </a:solidFill>
                <a:latin typeface="Canva Sans"/>
              </a:rPr>
              <a:t>Rice </a:t>
            </a:r>
          </a:p>
          <a:p>
            <a:pPr marL="799051" lvl="1" indent="-399525" algn="l">
              <a:lnSpc>
                <a:spcPts val="4293"/>
              </a:lnSpc>
              <a:buFont typeface="Arial"/>
              <a:buChar char="•"/>
            </a:pPr>
            <a:r>
              <a:rPr lang="en-US" sz="3701">
                <a:solidFill>
                  <a:srgbClr val="FFFFFF"/>
                </a:solidFill>
                <a:latin typeface="Canva Sans"/>
              </a:rPr>
              <a:t>Maize </a:t>
            </a:r>
          </a:p>
          <a:p>
            <a:pPr marL="799051" lvl="1" indent="-399525" algn="l">
              <a:lnSpc>
                <a:spcPts val="4293"/>
              </a:lnSpc>
              <a:buFont typeface="Arial"/>
              <a:buChar char="•"/>
            </a:pPr>
            <a:r>
              <a:rPr lang="en-US" sz="3701">
                <a:solidFill>
                  <a:srgbClr val="FFFFFF"/>
                </a:solidFill>
                <a:latin typeface="Canva Sans"/>
              </a:rPr>
              <a:t>Oats </a:t>
            </a:r>
          </a:p>
        </p:txBody>
      </p:sp>
      <p:sp>
        <p:nvSpPr>
          <p:cNvPr id="26" name="TextBox 26"/>
          <p:cNvSpPr txBox="1"/>
          <p:nvPr/>
        </p:nvSpPr>
        <p:spPr>
          <a:xfrm>
            <a:off x="118135" y="2796862"/>
            <a:ext cx="2886686" cy="361401"/>
          </a:xfrm>
          <a:prstGeom prst="rect">
            <a:avLst/>
          </a:prstGeom>
        </p:spPr>
        <p:txBody>
          <a:bodyPr lIns="0" tIns="0" rIns="0" bIns="0" rtlCol="0" anchor="t">
            <a:spAutoFit/>
          </a:bodyPr>
          <a:lstStyle/>
          <a:p>
            <a:pPr algn="ctr">
              <a:lnSpc>
                <a:spcPts val="2704"/>
              </a:lnSpc>
            </a:pPr>
            <a:r>
              <a:rPr lang="en-US" sz="2677">
                <a:solidFill>
                  <a:srgbClr val="43B4BE"/>
                </a:solidFill>
                <a:latin typeface="Canva Sans"/>
              </a:rPr>
              <a:t>Source Segment</a:t>
            </a:r>
          </a:p>
        </p:txBody>
      </p:sp>
      <p:sp>
        <p:nvSpPr>
          <p:cNvPr id="27" name="TextBox 27"/>
          <p:cNvSpPr txBox="1"/>
          <p:nvPr/>
        </p:nvSpPr>
        <p:spPr>
          <a:xfrm>
            <a:off x="3161963" y="4687967"/>
            <a:ext cx="5499523" cy="2150151"/>
          </a:xfrm>
          <a:prstGeom prst="rect">
            <a:avLst/>
          </a:prstGeom>
        </p:spPr>
        <p:txBody>
          <a:bodyPr lIns="0" tIns="0" rIns="0" bIns="0" rtlCol="0" anchor="t">
            <a:spAutoFit/>
          </a:bodyPr>
          <a:lstStyle/>
          <a:p>
            <a:pPr marL="799051" lvl="1" indent="-399525" algn="l">
              <a:lnSpc>
                <a:spcPts val="4293"/>
              </a:lnSpc>
              <a:buFont typeface="Arial"/>
              <a:buChar char="•"/>
            </a:pPr>
            <a:r>
              <a:rPr lang="en-US" sz="3701">
                <a:solidFill>
                  <a:srgbClr val="FFFFFF"/>
                </a:solidFill>
                <a:latin typeface="Canva Sans"/>
              </a:rPr>
              <a:t>Bread and Bakery Products</a:t>
            </a:r>
          </a:p>
          <a:p>
            <a:pPr marL="799051" lvl="1" indent="-399525" algn="l">
              <a:lnSpc>
                <a:spcPts val="4293"/>
              </a:lnSpc>
              <a:buFont typeface="Arial"/>
              <a:buChar char="•"/>
            </a:pPr>
            <a:r>
              <a:rPr lang="en-US" sz="3701">
                <a:solidFill>
                  <a:srgbClr val="FFFFFF"/>
                </a:solidFill>
                <a:latin typeface="Canva Sans"/>
              </a:rPr>
              <a:t>pasta and Noodles</a:t>
            </a:r>
          </a:p>
          <a:p>
            <a:pPr marL="799051" lvl="1" indent="-399525" algn="l">
              <a:lnSpc>
                <a:spcPts val="4293"/>
              </a:lnSpc>
              <a:buFont typeface="Arial"/>
              <a:buChar char="•"/>
            </a:pPr>
            <a:r>
              <a:rPr lang="en-US" sz="3701">
                <a:solidFill>
                  <a:srgbClr val="FFFFFF"/>
                </a:solidFill>
                <a:latin typeface="Canva Sans"/>
              </a:rPr>
              <a:t>Snacks</a:t>
            </a:r>
          </a:p>
        </p:txBody>
      </p:sp>
      <p:sp>
        <p:nvSpPr>
          <p:cNvPr id="28" name="TextBox 28"/>
          <p:cNvSpPr txBox="1"/>
          <p:nvPr/>
        </p:nvSpPr>
        <p:spPr>
          <a:xfrm>
            <a:off x="118135" y="5511341"/>
            <a:ext cx="2886686" cy="696300"/>
          </a:xfrm>
          <a:prstGeom prst="rect">
            <a:avLst/>
          </a:prstGeom>
        </p:spPr>
        <p:txBody>
          <a:bodyPr lIns="0" tIns="0" rIns="0" bIns="0" rtlCol="0" anchor="t">
            <a:spAutoFit/>
          </a:bodyPr>
          <a:lstStyle/>
          <a:p>
            <a:pPr algn="ctr">
              <a:lnSpc>
                <a:spcPts val="2704"/>
              </a:lnSpc>
            </a:pPr>
            <a:r>
              <a:rPr lang="en-US" sz="2677">
                <a:solidFill>
                  <a:srgbClr val="43B4BE"/>
                </a:solidFill>
                <a:latin typeface="Canva Sans"/>
              </a:rPr>
              <a:t>Application Segment </a:t>
            </a:r>
          </a:p>
        </p:txBody>
      </p:sp>
      <p:sp>
        <p:nvSpPr>
          <p:cNvPr id="29" name="TextBox 29"/>
          <p:cNvSpPr txBox="1"/>
          <p:nvPr/>
        </p:nvSpPr>
        <p:spPr>
          <a:xfrm>
            <a:off x="13190272" y="3920088"/>
            <a:ext cx="5097728" cy="1074951"/>
          </a:xfrm>
          <a:prstGeom prst="rect">
            <a:avLst/>
          </a:prstGeom>
        </p:spPr>
        <p:txBody>
          <a:bodyPr lIns="0" tIns="0" rIns="0" bIns="0" rtlCol="0" anchor="t">
            <a:spAutoFit/>
          </a:bodyPr>
          <a:lstStyle/>
          <a:p>
            <a:pPr marL="799051" lvl="1" indent="-399525" algn="l">
              <a:lnSpc>
                <a:spcPts val="4293"/>
              </a:lnSpc>
              <a:buFont typeface="Arial"/>
              <a:buChar char="•"/>
            </a:pPr>
            <a:r>
              <a:rPr lang="en-US" sz="3701">
                <a:solidFill>
                  <a:srgbClr val="FFFFFF"/>
                </a:solidFill>
                <a:latin typeface="Canva Sans"/>
              </a:rPr>
              <a:t>Direct</a:t>
            </a:r>
          </a:p>
          <a:p>
            <a:pPr marL="799051" lvl="1" indent="-399525" algn="l">
              <a:lnSpc>
                <a:spcPts val="4293"/>
              </a:lnSpc>
              <a:buFont typeface="Arial"/>
              <a:buChar char="•"/>
            </a:pPr>
            <a:r>
              <a:rPr lang="en-US" sz="3701">
                <a:solidFill>
                  <a:srgbClr val="FFFFFF"/>
                </a:solidFill>
                <a:latin typeface="Canva Sans"/>
              </a:rPr>
              <a:t>Indirect</a:t>
            </a:r>
          </a:p>
        </p:txBody>
      </p:sp>
      <p:sp>
        <p:nvSpPr>
          <p:cNvPr id="30" name="TextBox 30"/>
          <p:cNvSpPr txBox="1"/>
          <p:nvPr/>
        </p:nvSpPr>
        <p:spPr>
          <a:xfrm>
            <a:off x="9679500" y="4486138"/>
            <a:ext cx="2886686" cy="361401"/>
          </a:xfrm>
          <a:prstGeom prst="rect">
            <a:avLst/>
          </a:prstGeom>
        </p:spPr>
        <p:txBody>
          <a:bodyPr lIns="0" tIns="0" rIns="0" bIns="0" rtlCol="0" anchor="t">
            <a:spAutoFit/>
          </a:bodyPr>
          <a:lstStyle/>
          <a:p>
            <a:pPr algn="ctr">
              <a:lnSpc>
                <a:spcPts val="2704"/>
              </a:lnSpc>
            </a:pPr>
            <a:r>
              <a:rPr lang="en-US" sz="2677">
                <a:solidFill>
                  <a:srgbClr val="43B4BE"/>
                </a:solidFill>
                <a:latin typeface="Canva Sans"/>
              </a:rPr>
              <a:t>channel Segment</a:t>
            </a:r>
          </a:p>
        </p:txBody>
      </p:sp>
      <p:sp>
        <p:nvSpPr>
          <p:cNvPr id="31" name="TextBox 31"/>
          <p:cNvSpPr txBox="1"/>
          <p:nvPr/>
        </p:nvSpPr>
        <p:spPr>
          <a:xfrm>
            <a:off x="12947555" y="7053203"/>
            <a:ext cx="5097728" cy="1074951"/>
          </a:xfrm>
          <a:prstGeom prst="rect">
            <a:avLst/>
          </a:prstGeom>
        </p:spPr>
        <p:txBody>
          <a:bodyPr lIns="0" tIns="0" rIns="0" bIns="0" rtlCol="0" anchor="t">
            <a:spAutoFit/>
          </a:bodyPr>
          <a:lstStyle/>
          <a:p>
            <a:pPr marL="799051" lvl="1" indent="-399525" algn="l">
              <a:lnSpc>
                <a:spcPts val="4293"/>
              </a:lnSpc>
              <a:buFont typeface="Arial"/>
              <a:buChar char="•"/>
            </a:pPr>
            <a:r>
              <a:rPr lang="en-US" sz="3701">
                <a:solidFill>
                  <a:srgbClr val="FFFFFF"/>
                </a:solidFill>
                <a:latin typeface="Canva Sans"/>
              </a:rPr>
              <a:t>HoReCa</a:t>
            </a:r>
          </a:p>
          <a:p>
            <a:pPr marL="799051" lvl="1" indent="-399525" algn="l">
              <a:lnSpc>
                <a:spcPts val="4293"/>
              </a:lnSpc>
              <a:buFont typeface="Arial"/>
              <a:buChar char="•"/>
            </a:pPr>
            <a:r>
              <a:rPr lang="en-US" sz="3701">
                <a:solidFill>
                  <a:srgbClr val="FFFFFF"/>
                </a:solidFill>
                <a:latin typeface="Canva Sans"/>
              </a:rPr>
              <a:t>Residential</a:t>
            </a:r>
          </a:p>
        </p:txBody>
      </p:sp>
      <p:sp>
        <p:nvSpPr>
          <p:cNvPr id="32" name="TextBox 32"/>
          <p:cNvSpPr txBox="1"/>
          <p:nvPr/>
        </p:nvSpPr>
        <p:spPr>
          <a:xfrm>
            <a:off x="9679500" y="7252053"/>
            <a:ext cx="2886686" cy="696300"/>
          </a:xfrm>
          <a:prstGeom prst="rect">
            <a:avLst/>
          </a:prstGeom>
        </p:spPr>
        <p:txBody>
          <a:bodyPr lIns="0" tIns="0" rIns="0" bIns="0" rtlCol="0" anchor="t">
            <a:spAutoFit/>
          </a:bodyPr>
          <a:lstStyle/>
          <a:p>
            <a:pPr algn="ctr">
              <a:lnSpc>
                <a:spcPts val="2704"/>
              </a:lnSpc>
            </a:pPr>
            <a:r>
              <a:rPr lang="en-US" sz="2677">
                <a:solidFill>
                  <a:srgbClr val="43B4BE"/>
                </a:solidFill>
                <a:latin typeface="Canva Sans"/>
              </a:rPr>
              <a:t>End User Segment</a:t>
            </a:r>
          </a:p>
        </p:txBody>
      </p:sp>
      <p:sp>
        <p:nvSpPr>
          <p:cNvPr id="33" name="TextBox 33"/>
          <p:cNvSpPr txBox="1"/>
          <p:nvPr/>
        </p:nvSpPr>
        <p:spPr>
          <a:xfrm>
            <a:off x="3362860" y="8066735"/>
            <a:ext cx="5097728" cy="1074951"/>
          </a:xfrm>
          <a:prstGeom prst="rect">
            <a:avLst/>
          </a:prstGeom>
        </p:spPr>
        <p:txBody>
          <a:bodyPr lIns="0" tIns="0" rIns="0" bIns="0" rtlCol="0" anchor="t">
            <a:spAutoFit/>
          </a:bodyPr>
          <a:lstStyle/>
          <a:p>
            <a:pPr marL="799051" lvl="1" indent="-399525" algn="l">
              <a:lnSpc>
                <a:spcPts val="4293"/>
              </a:lnSpc>
              <a:buFont typeface="Arial"/>
              <a:buChar char="•"/>
            </a:pPr>
            <a:r>
              <a:rPr lang="en-US" sz="3701">
                <a:solidFill>
                  <a:srgbClr val="FFFFFF"/>
                </a:solidFill>
                <a:latin typeface="Canva Sans"/>
              </a:rPr>
              <a:t>Dry Technology</a:t>
            </a:r>
          </a:p>
          <a:p>
            <a:pPr marL="799051" lvl="1" indent="-399525" algn="l">
              <a:lnSpc>
                <a:spcPts val="4293"/>
              </a:lnSpc>
              <a:buFont typeface="Arial"/>
              <a:buChar char="•"/>
            </a:pPr>
            <a:r>
              <a:rPr lang="en-US" sz="3701">
                <a:solidFill>
                  <a:srgbClr val="FFFFFF"/>
                </a:solidFill>
                <a:latin typeface="Canva Sans"/>
              </a:rPr>
              <a:t>Wet Technology </a:t>
            </a:r>
          </a:p>
        </p:txBody>
      </p:sp>
      <p:sp>
        <p:nvSpPr>
          <p:cNvPr id="34" name="TextBox 34"/>
          <p:cNvSpPr txBox="1"/>
          <p:nvPr/>
        </p:nvSpPr>
        <p:spPr>
          <a:xfrm>
            <a:off x="-40148" y="8393270"/>
            <a:ext cx="2886686" cy="696300"/>
          </a:xfrm>
          <a:prstGeom prst="rect">
            <a:avLst/>
          </a:prstGeom>
        </p:spPr>
        <p:txBody>
          <a:bodyPr lIns="0" tIns="0" rIns="0" bIns="0" rtlCol="0" anchor="t">
            <a:spAutoFit/>
          </a:bodyPr>
          <a:lstStyle/>
          <a:p>
            <a:pPr algn="ctr">
              <a:lnSpc>
                <a:spcPts val="2704"/>
              </a:lnSpc>
            </a:pPr>
            <a:r>
              <a:rPr lang="en-US" sz="2677">
                <a:solidFill>
                  <a:srgbClr val="43B4BE"/>
                </a:solidFill>
                <a:latin typeface="Canva Sans"/>
              </a:rPr>
              <a:t>Technology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397695" y="2085928"/>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788305" y="4219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402874" y="2085928"/>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804031" y="2506198"/>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40% </a:t>
            </a:r>
          </a:p>
        </p:txBody>
      </p:sp>
      <p:sp>
        <p:nvSpPr>
          <p:cNvPr id="7" name="TextBox 7"/>
          <p:cNvSpPr txBox="1"/>
          <p:nvPr/>
        </p:nvSpPr>
        <p:spPr>
          <a:xfrm>
            <a:off x="14804031" y="3613066"/>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30%</a:t>
            </a:r>
          </a:p>
        </p:txBody>
      </p:sp>
      <p:sp>
        <p:nvSpPr>
          <p:cNvPr id="8" name="TextBox 8"/>
          <p:cNvSpPr txBox="1"/>
          <p:nvPr/>
        </p:nvSpPr>
        <p:spPr>
          <a:xfrm>
            <a:off x="14804031" y="4719934"/>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23%</a:t>
            </a:r>
          </a:p>
        </p:txBody>
      </p:sp>
      <p:sp>
        <p:nvSpPr>
          <p:cNvPr id="9" name="TextBox 9"/>
          <p:cNvSpPr txBox="1"/>
          <p:nvPr/>
        </p:nvSpPr>
        <p:spPr>
          <a:xfrm>
            <a:off x="14804031" y="589447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 5%</a:t>
            </a:r>
          </a:p>
        </p:txBody>
      </p:sp>
      <p:sp>
        <p:nvSpPr>
          <p:cNvPr id="10" name="TextBox 10"/>
          <p:cNvSpPr txBox="1"/>
          <p:nvPr/>
        </p:nvSpPr>
        <p:spPr>
          <a:xfrm>
            <a:off x="14804031" y="7306725"/>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a:t>
            </a:r>
          </a:p>
        </p:txBody>
      </p:sp>
      <p:sp>
        <p:nvSpPr>
          <p:cNvPr id="11" name="TextBox 11"/>
          <p:cNvSpPr txBox="1"/>
          <p:nvPr/>
        </p:nvSpPr>
        <p:spPr>
          <a:xfrm>
            <a:off x="370795" y="9056771"/>
            <a:ext cx="17546410" cy="596388"/>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North America Flour Market Revenue share for 2024 is 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39605" y="5546568"/>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3429">
                <a:alpha val="85882"/>
              </a:srgbClr>
            </a:solidFill>
          </p:spPr>
          <p:txBody>
            <a:bodyPr/>
            <a:lstStyle/>
            <a:p/>
          </p:txBody>
        </p:sp>
      </p:grpSp>
      <p:grpSp>
        <p:nvGrpSpPr>
          <p:cNvPr id="5" name="Group 5"/>
          <p:cNvGrpSpPr/>
          <p:nvPr/>
        </p:nvGrpSpPr>
        <p:grpSpPr>
          <a:xfrm>
            <a:off x="4739605" y="1781535"/>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3198330" y="2350177"/>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429">
                <a:alpha val="85882"/>
              </a:srgbClr>
            </a:solidFill>
          </p:spPr>
          <p:txBody>
            <a:bodyPr/>
            <a:lstStyle/>
            <a:p/>
          </p:txBody>
        </p:sp>
      </p:grpSp>
      <p:grpSp>
        <p:nvGrpSpPr>
          <p:cNvPr id="9" name="Group 9"/>
          <p:cNvGrpSpPr/>
          <p:nvPr/>
        </p:nvGrpSpPr>
        <p:grpSpPr>
          <a:xfrm>
            <a:off x="3198330" y="6130938"/>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860559" y="3157184"/>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429">
                <a:alpha val="85882"/>
              </a:srgbClr>
            </a:solidFill>
          </p:spPr>
          <p:txBody>
            <a:bodyPr/>
            <a:lstStyle/>
            <a:p/>
          </p:txBody>
        </p:sp>
      </p:grpSp>
      <p:grpSp>
        <p:nvGrpSpPr>
          <p:cNvPr id="13" name="Group 13"/>
          <p:cNvGrpSpPr>
            <a:grpSpLocks noChangeAspect="1"/>
          </p:cNvGrpSpPr>
          <p:nvPr/>
        </p:nvGrpSpPr>
        <p:grpSpPr>
          <a:xfrm rot="5400000">
            <a:off x="5860559" y="6937945"/>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404872" y="3310185"/>
            <a:ext cx="2506553"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Drivers</a:t>
            </a:r>
          </a:p>
        </p:txBody>
      </p:sp>
      <p:sp>
        <p:nvSpPr>
          <p:cNvPr id="17" name="TextBox 17"/>
          <p:cNvSpPr txBox="1"/>
          <p:nvPr/>
        </p:nvSpPr>
        <p:spPr>
          <a:xfrm>
            <a:off x="3116873" y="6916383"/>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240151" y="2051953"/>
            <a:ext cx="7927764" cy="2766949"/>
          </a:xfrm>
          <a:prstGeom prst="rect">
            <a:avLst/>
          </a:prstGeom>
        </p:spPr>
        <p:txBody>
          <a:bodyPr lIns="0" tIns="0" rIns="0" bIns="0" rtlCol="0" anchor="t">
            <a:spAutoFit/>
          </a:bodyPr>
          <a:lstStyle/>
          <a:p>
            <a:pPr marL="798831" lvl="1" indent="-399416" algn="l">
              <a:lnSpc>
                <a:spcPts val="4403"/>
              </a:lnSpc>
              <a:buFont typeface="Arial"/>
              <a:buChar char="•"/>
            </a:pPr>
            <a:r>
              <a:rPr lang="en-US" sz="3700" spc="118">
                <a:solidFill>
                  <a:srgbClr val="FFFFFF"/>
                </a:solidFill>
                <a:latin typeface="Canva Sans"/>
              </a:rPr>
              <a:t>Rising Population to Increase the Demand Globally</a:t>
            </a:r>
          </a:p>
          <a:p>
            <a:pPr marL="798831" lvl="1" indent="-399416" algn="l">
              <a:lnSpc>
                <a:spcPts val="4403"/>
              </a:lnSpc>
              <a:buFont typeface="Arial"/>
              <a:buChar char="•"/>
            </a:pPr>
            <a:r>
              <a:rPr lang="en-US" sz="3700" spc="118">
                <a:solidFill>
                  <a:srgbClr val="FFFFFF"/>
                </a:solidFill>
                <a:latin typeface="Canva Sans"/>
              </a:rPr>
              <a:t>Urbanization and Changing Dietary Habits to Propel Market Growth</a:t>
            </a:r>
          </a:p>
        </p:txBody>
      </p:sp>
      <p:sp>
        <p:nvSpPr>
          <p:cNvPr id="19" name="TextBox 19"/>
          <p:cNvSpPr txBox="1"/>
          <p:nvPr/>
        </p:nvSpPr>
        <p:spPr>
          <a:xfrm>
            <a:off x="6747088" y="6679363"/>
            <a:ext cx="7420828" cy="1109599"/>
          </a:xfrm>
          <a:prstGeom prst="rect">
            <a:avLst/>
          </a:prstGeom>
        </p:spPr>
        <p:txBody>
          <a:bodyPr lIns="0" tIns="0" rIns="0" bIns="0" rtlCol="0" anchor="t">
            <a:spAutoFit/>
          </a:bodyPr>
          <a:lstStyle/>
          <a:p>
            <a:pPr algn="l">
              <a:lnSpc>
                <a:spcPts val="4402"/>
              </a:lnSpc>
            </a:pPr>
            <a:r>
              <a:rPr lang="en-US" sz="3699" spc="118">
                <a:solidFill>
                  <a:srgbClr val="FFFFFF"/>
                </a:solidFill>
                <a:latin typeface="Canva Sans"/>
              </a:rPr>
              <a:t>Fluctuations in Wheat Prices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22708" y="1546499"/>
            <a:ext cx="15877515" cy="8010522"/>
            <a:chExt cx="4519799" cy="2280329"/>
          </a:xfrm>
        </p:grpSpPr>
        <p:sp>
          <p:nvSpPr>
            <p:cNvPr id="4" name="Freeform 4"/>
            <p:cNvSpPr/>
            <p:nvPr/>
          </p:nvSpPr>
          <p:spPr>
            <a:xfrm>
              <a:off x="0" y="0"/>
              <a:ext cx="4519799" cy="2280329"/>
            </a:xfrm>
            <a:custGeom>
              <a:rect l="l" t="t" r="r" b="b"/>
              <a:pathLst>
                <a:path w="4519799" h="2280329">
                  <a:moveTo>
                    <a:pt x="0" y="0"/>
                  </a:moveTo>
                  <a:lnTo>
                    <a:pt x="4519799" y="0"/>
                  </a:lnTo>
                  <a:lnTo>
                    <a:pt x="4519799" y="2280329"/>
                  </a:lnTo>
                  <a:lnTo>
                    <a:pt x="0" y="2280329"/>
                  </a:lnTo>
                  <a:close/>
                </a:path>
              </a:pathLst>
            </a:custGeom>
            <a:solidFill>
              <a:srgbClr val="000000">
                <a:alpha val="62745"/>
              </a:srgbClr>
            </a:solidFill>
          </p:spPr>
          <p:txBody>
            <a:bodyPr/>
            <a:lstStyle/>
            <a:p/>
          </p:txBody>
        </p:sp>
        <p:sp>
          <p:nvSpPr>
            <p:cNvPr id="5" name="TextBox 5"/>
            <p:cNvSpPr txBox="1"/>
            <p:nvPr/>
          </p:nvSpPr>
          <p:spPr>
            <a:xfrm>
              <a:off x="0" y="-38100"/>
              <a:ext cx="4519799" cy="2318429"/>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527249" y="729979"/>
            <a:ext cx="1876375" cy="2242667"/>
          </a:xfrm>
          <a:prstGeom prst="rect">
            <a:avLst/>
          </a:prstGeom>
        </p:spPr>
      </p:pic>
      <p:sp>
        <p:nvSpPr>
          <p:cNvPr id="7" name="TextBox 7"/>
          <p:cNvSpPr txBox="1"/>
          <p:nvPr/>
        </p:nvSpPr>
        <p:spPr>
          <a:xfrm>
            <a:off x="1542807" y="2896446"/>
            <a:ext cx="15392057" cy="5913120"/>
          </a:xfrm>
          <a:prstGeom prst="rect">
            <a:avLst/>
          </a:prstGeom>
        </p:spPr>
        <p:txBody>
          <a:bodyPr lIns="0" tIns="0" rIns="0" bIns="0" rtlCol="0" anchor="t">
            <a:spAutoFit/>
          </a:bodyPr>
          <a:lstStyle/>
          <a:p>
            <a:pPr marL="906777" lvl="1" indent="-453388" algn="l">
              <a:lnSpc>
                <a:spcPts val="5879"/>
              </a:lnSpc>
              <a:buFont typeface="Arial"/>
              <a:buChar char="•"/>
            </a:pPr>
            <a:r>
              <a:rPr lang="en-US" sz="4199">
                <a:solidFill>
                  <a:srgbClr val="FFFFFF"/>
                </a:solidFill>
                <a:latin typeface="Canva Sans"/>
              </a:rPr>
              <a:t>The global Flour market will expand significantly by 4.0% CAGR between 2024 to 2031.</a:t>
            </a:r>
          </a:p>
          <a:p>
            <a:pPr marL="906777" lvl="1" indent="-453388" algn="l">
              <a:lnSpc>
                <a:spcPts val="5879"/>
              </a:lnSpc>
              <a:buFont typeface="Arial"/>
              <a:buChar char="•"/>
            </a:pPr>
            <a:r>
              <a:rPr lang="en-US" sz="4199">
                <a:solidFill>
                  <a:srgbClr val="FFFFFF"/>
                </a:solidFill>
                <a:latin typeface="Canva Sans"/>
              </a:rPr>
              <a:t>Growing awareness of celiac illness and gluten intolerance is fueling the market for gluten-free flours such as chickpea flour, almond flour, and coconut flour. </a:t>
            </a:r>
          </a:p>
          <a:p>
            <a:pPr marL="906777" lvl="1" indent="-453388" algn="l">
              <a:lnSpc>
                <a:spcPts val="5879"/>
              </a:lnSpc>
              <a:buFont typeface="Arial"/>
              <a:buChar char="•"/>
            </a:pPr>
            <a:r>
              <a:rPr lang="en-US" sz="4199">
                <a:solidFill>
                  <a:srgbClr val="FFFFFF"/>
                </a:solidFill>
                <a:latin typeface="Canva Sans"/>
              </a:rPr>
              <a:t>In addition, there is a developing market for substitute flours derived from beans and lentils due to the growing popularity of plant-based and vegan diets.</a:t>
            </a:r>
          </a:p>
        </p:txBody>
      </p:sp>
      <p:sp>
        <p:nvSpPr>
          <p:cNvPr id="8" name="TextBox 8"/>
          <p:cNvSpPr txBox="1"/>
          <p:nvPr/>
        </p:nvSpPr>
        <p:spPr>
          <a:xfrm>
            <a:off x="4368479" y="1821460"/>
            <a:ext cx="9740712" cy="757555"/>
          </a:xfrm>
          <a:prstGeom prst="rect">
            <a:avLst/>
          </a:prstGeom>
        </p:spPr>
        <p:txBody>
          <a:bodyPr lIns="0" tIns="0" rIns="0" bIns="0" rtlCol="0" anchor="t">
            <a:spAutoFit/>
          </a:bodyPr>
          <a:lstStyle/>
          <a:p>
            <a:pPr algn="ctr">
              <a:lnSpc>
                <a:spcPts val="5884"/>
              </a:lnSpc>
            </a:pPr>
            <a:r>
              <a:rPr lang="en-US" sz="54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1217" y="-52084"/>
            <a:ext cx="1837067" cy="1984756"/>
          </a:xfrm>
          <a:prstGeom prst="rect">
            <a:avLst/>
          </a:prstGeom>
        </p:spPr>
      </p:pic>
      <p:sp>
        <p:nvSpPr>
          <p:cNvPr id="4" name="Freeform 4"/>
          <p:cNvSpPr/>
          <p:nvPr/>
        </p:nvSpPr>
        <p:spPr>
          <a:xfrm>
            <a:off x="3339882" y="2260612"/>
            <a:ext cx="3558839" cy="2075990"/>
          </a:xfrm>
          <a:custGeom>
            <a:rect l="l" t="t" r="r" b="b"/>
            <a:pathLst>
              <a:path w="3558839" h="2075990">
                <a:moveTo>
                  <a:pt x="0" y="0"/>
                </a:moveTo>
                <a:lnTo>
                  <a:pt x="3558839" y="0"/>
                </a:lnTo>
                <a:lnTo>
                  <a:pt x="3558839" y="2075989"/>
                </a:lnTo>
                <a:lnTo>
                  <a:pt x="0" y="2075989"/>
                </a:lnTo>
                <a:lnTo>
                  <a:pt x="0" y="0"/>
                </a:lnTo>
                <a:close/>
              </a:path>
            </a:pathLst>
          </a:custGeom>
          <a:blipFill>
            <a:blip r:embed="rId4"/>
            <a:stretch>
              <a:fillRect/>
            </a:stretch>
          </a:blipFill>
        </p:spPr>
        <p:txBody>
          <a:bodyPr/>
          <a:lstStyle/>
          <a:p/>
        </p:txBody>
      </p:sp>
      <p:sp>
        <p:nvSpPr>
          <p:cNvPr id="5" name="Freeform 5"/>
          <p:cNvSpPr/>
          <p:nvPr/>
        </p:nvSpPr>
        <p:spPr>
          <a:xfrm>
            <a:off x="7517846" y="2657985"/>
            <a:ext cx="6100748" cy="1328218"/>
          </a:xfrm>
          <a:custGeom>
            <a:rect l="l" t="t" r="r" b="b"/>
            <a:pathLst>
              <a:path w="6100748" h="1328218">
                <a:moveTo>
                  <a:pt x="0" y="0"/>
                </a:moveTo>
                <a:lnTo>
                  <a:pt x="6100749" y="0"/>
                </a:lnTo>
                <a:lnTo>
                  <a:pt x="6100749" y="1328219"/>
                </a:lnTo>
                <a:lnTo>
                  <a:pt x="0" y="1328219"/>
                </a:lnTo>
                <a:lnTo>
                  <a:pt x="0" y="0"/>
                </a:lnTo>
                <a:close/>
              </a:path>
            </a:pathLst>
          </a:custGeom>
          <a:blipFill>
            <a:blip r:embed="rId5"/>
            <a:stretch>
              <a:fillRect t="-11582" b="-17026"/>
            </a:stretch>
          </a:blipFill>
        </p:spPr>
        <p:txBody>
          <a:bodyPr/>
          <a:lstStyle/>
          <a:p/>
        </p:txBody>
      </p:sp>
      <p:sp>
        <p:nvSpPr>
          <p:cNvPr id="6" name="Freeform 6"/>
          <p:cNvSpPr/>
          <p:nvPr/>
        </p:nvSpPr>
        <p:spPr>
          <a:xfrm>
            <a:off x="14237720" y="1742742"/>
            <a:ext cx="2987260" cy="3111729"/>
          </a:xfrm>
          <a:custGeom>
            <a:rect l="l" t="t" r="r" b="b"/>
            <a:pathLst>
              <a:path w="2987260" h="3111729">
                <a:moveTo>
                  <a:pt x="0" y="0"/>
                </a:moveTo>
                <a:lnTo>
                  <a:pt x="2987259" y="0"/>
                </a:lnTo>
                <a:lnTo>
                  <a:pt x="2987259" y="3111729"/>
                </a:lnTo>
                <a:lnTo>
                  <a:pt x="0" y="3111729"/>
                </a:lnTo>
                <a:lnTo>
                  <a:pt x="0" y="0"/>
                </a:lnTo>
                <a:close/>
              </a:path>
            </a:pathLst>
          </a:custGeom>
          <a:blipFill>
            <a:blip r:embed="rId6"/>
            <a:stretch>
              <a:fillRect/>
            </a:stretch>
          </a:blipFill>
        </p:spPr>
        <p:txBody>
          <a:bodyPr/>
          <a:lstStyle/>
          <a:p/>
        </p:txBody>
      </p:sp>
      <p:sp>
        <p:nvSpPr>
          <p:cNvPr id="7" name="Freeform 7"/>
          <p:cNvSpPr/>
          <p:nvPr/>
        </p:nvSpPr>
        <p:spPr>
          <a:xfrm>
            <a:off x="4314406" y="4525803"/>
            <a:ext cx="3645241" cy="1628208"/>
          </a:xfrm>
          <a:custGeom>
            <a:rect l="l" t="t" r="r" b="b"/>
            <a:pathLst>
              <a:path w="3645241" h="1628208">
                <a:moveTo>
                  <a:pt x="0" y="0"/>
                </a:moveTo>
                <a:lnTo>
                  <a:pt x="3645241" y="0"/>
                </a:lnTo>
                <a:lnTo>
                  <a:pt x="3645241" y="1628208"/>
                </a:lnTo>
                <a:lnTo>
                  <a:pt x="0" y="1628208"/>
                </a:lnTo>
                <a:lnTo>
                  <a:pt x="0" y="0"/>
                </a:lnTo>
                <a:close/>
              </a:path>
            </a:pathLst>
          </a:custGeom>
          <a:blipFill>
            <a:blip r:embed="rId7"/>
            <a:stretch>
              <a:fillRect/>
            </a:stretch>
          </a:blipFill>
        </p:spPr>
        <p:txBody>
          <a:bodyPr/>
          <a:lstStyle/>
          <a:p/>
        </p:txBody>
      </p:sp>
      <p:sp>
        <p:nvSpPr>
          <p:cNvPr id="8" name="Freeform 8"/>
          <p:cNvSpPr/>
          <p:nvPr/>
        </p:nvSpPr>
        <p:spPr>
          <a:xfrm>
            <a:off x="8552742" y="4154246"/>
            <a:ext cx="3884036" cy="2160495"/>
          </a:xfrm>
          <a:custGeom>
            <a:rect l="l" t="t" r="r" b="b"/>
            <a:pathLst>
              <a:path w="3884035" h="2160495">
                <a:moveTo>
                  <a:pt x="0" y="0"/>
                </a:moveTo>
                <a:lnTo>
                  <a:pt x="3884036" y="0"/>
                </a:lnTo>
                <a:lnTo>
                  <a:pt x="3884036" y="2160495"/>
                </a:lnTo>
                <a:lnTo>
                  <a:pt x="0" y="2160495"/>
                </a:lnTo>
                <a:lnTo>
                  <a:pt x="0" y="0"/>
                </a:lnTo>
                <a:close/>
              </a:path>
            </a:pathLst>
          </a:custGeom>
          <a:blipFill>
            <a:blip r:embed="rId8"/>
            <a:stretch>
              <a:fillRect/>
            </a:stretch>
          </a:blipFill>
        </p:spPr>
        <p:txBody>
          <a:bodyPr/>
          <a:lstStyle/>
          <a:p/>
        </p:txBody>
      </p:sp>
      <p:sp>
        <p:nvSpPr>
          <p:cNvPr id="9" name="Freeform 9"/>
          <p:cNvSpPr/>
          <p:nvPr/>
        </p:nvSpPr>
        <p:spPr>
          <a:xfrm>
            <a:off x="13943879" y="5234493"/>
            <a:ext cx="3281101" cy="2496371"/>
          </a:xfrm>
          <a:custGeom>
            <a:rect l="l" t="t" r="r" b="b"/>
            <a:pathLst>
              <a:path w="3281101" h="2496371">
                <a:moveTo>
                  <a:pt x="0" y="0"/>
                </a:moveTo>
                <a:lnTo>
                  <a:pt x="3281100" y="0"/>
                </a:lnTo>
                <a:lnTo>
                  <a:pt x="3281100" y="2496371"/>
                </a:lnTo>
                <a:lnTo>
                  <a:pt x="0" y="2496371"/>
                </a:lnTo>
                <a:lnTo>
                  <a:pt x="0" y="0"/>
                </a:lnTo>
                <a:close/>
              </a:path>
            </a:pathLst>
          </a:custGeom>
          <a:blipFill>
            <a:blip r:embed="rId9"/>
            <a:stretch>
              <a:fillRect/>
            </a:stretch>
          </a:blipFill>
        </p:spPr>
        <p:txBody>
          <a:bodyPr/>
          <a:lstStyle/>
          <a:p/>
        </p:txBody>
      </p:sp>
      <p:sp>
        <p:nvSpPr>
          <p:cNvPr id="10" name="Freeform 10"/>
          <p:cNvSpPr/>
          <p:nvPr/>
        </p:nvSpPr>
        <p:spPr>
          <a:xfrm>
            <a:off x="4946675" y="6693611"/>
            <a:ext cx="2784890" cy="2564689"/>
          </a:xfrm>
          <a:custGeom>
            <a:rect l="l" t="t" r="r" b="b"/>
            <a:pathLst>
              <a:path w="2784890" h="2564689">
                <a:moveTo>
                  <a:pt x="0" y="0"/>
                </a:moveTo>
                <a:lnTo>
                  <a:pt x="2784890" y="0"/>
                </a:lnTo>
                <a:lnTo>
                  <a:pt x="2784890" y="2564689"/>
                </a:lnTo>
                <a:lnTo>
                  <a:pt x="0" y="2564689"/>
                </a:lnTo>
                <a:lnTo>
                  <a:pt x="0" y="0"/>
                </a:lnTo>
                <a:close/>
              </a:path>
            </a:pathLst>
          </a:custGeom>
          <a:blipFill>
            <a:blip r:embed="rId10"/>
            <a:stretch>
              <a:fillRect/>
            </a:stretch>
          </a:blipFill>
        </p:spPr>
        <p:txBody>
          <a:bodyPr/>
          <a:lstStyle/>
          <a:p/>
        </p:txBody>
      </p:sp>
      <p:sp>
        <p:nvSpPr>
          <p:cNvPr id="11" name="Freeform 11"/>
          <p:cNvSpPr/>
          <p:nvPr/>
        </p:nvSpPr>
        <p:spPr>
          <a:xfrm>
            <a:off x="8253785" y="7419641"/>
            <a:ext cx="5167873" cy="1235877"/>
          </a:xfrm>
          <a:custGeom>
            <a:rect l="l" t="t" r="r" b="b"/>
            <a:pathLst>
              <a:path w="5167873" h="1235877">
                <a:moveTo>
                  <a:pt x="0" y="0"/>
                </a:moveTo>
                <a:lnTo>
                  <a:pt x="5167873" y="0"/>
                </a:lnTo>
                <a:lnTo>
                  <a:pt x="5167873" y="1235876"/>
                </a:lnTo>
                <a:lnTo>
                  <a:pt x="0" y="1235876"/>
                </a:lnTo>
                <a:lnTo>
                  <a:pt x="0" y="0"/>
                </a:lnTo>
                <a:close/>
              </a:path>
            </a:pathLst>
          </a:custGeom>
          <a:blipFill>
            <a:blip r:embed="rId11"/>
            <a:stretch>
              <a:fillRect t="-70074" b="-20604"/>
            </a:stretch>
          </a:blipFill>
        </p:spPr>
        <p:txBody>
          <a:bodyPr/>
          <a:lstStyle/>
          <a:p/>
        </p:txBody>
      </p:sp>
      <p:sp>
        <p:nvSpPr>
          <p:cNvPr id="12" name="TextBox 12"/>
          <p:cNvSpPr txBox="1"/>
          <p:nvPr/>
        </p:nvSpPr>
        <p:spPr>
          <a:xfrm>
            <a:off x="5715833" y="697230"/>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a:t>
            </a:r>
            <a:r>
              <a:rPr lang="en-US" sz="4130" u="sng" spc="413">
                <a:solidFill>
                  <a:srgbClr val="000000"/>
                </a:solidFill>
                <a:latin typeface="Canva Sans"/>
                <a:hlinkClick r:id="rId4" tooltip="https://tinyurl.com/2ezc7wku"/>
              </a:rPr>
              <a:t> https://tinyurl.com/2ezc7wku</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Flour Market Report 2024</dc:title>
  <cp:lastModifiedBy>decipher market</cp:lastModifiedBy>
  <cp:revision>2</cp:revision>
  <dcterms:created xsi:type="dcterms:W3CDTF">2006-08-16T00:00:00Z</dcterms:created>
  <dcterms:modified xsi:type="dcterms:W3CDTF">2024-05-11T11:41:00Z</dcterms:modified>
</cp:coreProperties>
</file>