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 Id="rId5" Type="http://schemas.openxmlformats.org/officeDocument/2006/relationships/image" Target="../media/image4.jpeg" /><Relationship Id="rId6" Type="http://schemas.openxmlformats.org/officeDocument/2006/relationships/image" Target="../media/image5.jpeg" /><Relationship Id="rId7" Type="http://schemas.openxmlformats.org/officeDocument/2006/relationships/image" Target="../media/image6.jpeg" /><Relationship Id="rId8" Type="http://schemas.openxmlformats.org/officeDocument/2006/relationships/image" Target="../media/image7.jpeg" /><Relationship Id="rId9" Type="http://schemas.openxmlformats.org/officeDocument/2006/relationships/image" Target="../media/image8.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8.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8.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2.jpeg" /><Relationship Id="rId3" Type="http://schemas.openxmlformats.org/officeDocument/2006/relationships/image" Target="../media/image8.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1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4.jpeg" /><Relationship Id="rId3"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5.jpeg" /><Relationship Id="rId3"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8.jpeg" /><Relationship Id="rId4" Type="http://schemas.openxmlformats.org/officeDocument/2006/relationships/image" Target="../media/image17.jpeg" /><Relationship Id="rId5" Type="http://schemas.openxmlformats.org/officeDocument/2006/relationships/image" Target="../media/image18.jpeg" /><Relationship Id="rId6" Type="http://schemas.openxmlformats.org/officeDocument/2006/relationships/image" Target="../media/image19.jpeg" /><Relationship Id="rId7" Type="http://schemas.openxmlformats.org/officeDocument/2006/relationships/image" Target="../media/image20.jpeg" /><Relationship Id="rId8" Type="http://schemas.openxmlformats.org/officeDocument/2006/relationships/image" Target="../media/image21.jpeg" /><Relationship Id="rId9" Type="http://schemas.openxmlformats.org/officeDocument/2006/relationships/image" Target="../media/image2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hyperlink" Target="https://tinyurl.com/uahz7936"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78402" r="-114343" b="-75714"/>
            </a:stretch>
          </a:blipFill>
        </p:spPr>
        <p:txBody>
          <a:bodyPr/>
          <a:lstStyle/>
          <a:p/>
        </p:txBody>
      </p:sp>
      <p:sp>
        <p:nvSpPr>
          <p:cNvPr id="3" name="Freeform 3"/>
          <p:cNvSpPr/>
          <p:nvPr/>
        </p:nvSpPr>
        <p:spPr>
          <a:xfrm rot="-4635776">
            <a:off x="5359995" y="-203978"/>
            <a:ext cx="13377963" cy="12993347"/>
          </a:xfrm>
          <a:custGeom>
            <a:rect l="l" t="t" r="r" b="b"/>
            <a:pathLst>
              <a:path w="13377962" h="12993347">
                <a:moveTo>
                  <a:pt x="0" y="0"/>
                </a:moveTo>
                <a:lnTo>
                  <a:pt x="13377963" y="0"/>
                </a:lnTo>
                <a:lnTo>
                  <a:pt x="13377963" y="12993346"/>
                </a:lnTo>
                <a:lnTo>
                  <a:pt x="0" y="12993346"/>
                </a:lnTo>
                <a:lnTo>
                  <a:pt x="0" y="0"/>
                </a:lnTo>
                <a:close/>
              </a:path>
            </a:pathLst>
          </a:custGeom>
          <a:blipFill>
            <a:blip r:embed="rId3"/>
            <a:stretch>
              <a:fillRect/>
            </a:stretch>
          </a:blipFill>
        </p:spPr>
        <p:txBody>
          <a:bodyPr/>
          <a:lstStyle/>
          <a:p/>
        </p:txBody>
      </p:sp>
      <p:sp>
        <p:nvSpPr>
          <p:cNvPr id="4" name="Freeform 4"/>
          <p:cNvSpPr/>
          <p:nvPr/>
        </p:nvSpPr>
        <p:spPr>
          <a:xfrm rot="-5400000">
            <a:off x="5903044" y="2927116"/>
            <a:ext cx="7382150" cy="7382150"/>
          </a:xfrm>
          <a:custGeom>
            <a:rect l="l" t="t" r="r" b="b"/>
            <a:pathLst>
              <a:path w="7382150" h="7382150">
                <a:moveTo>
                  <a:pt x="0" y="0"/>
                </a:moveTo>
                <a:lnTo>
                  <a:pt x="7382150" y="0"/>
                </a:lnTo>
                <a:lnTo>
                  <a:pt x="7382150" y="7382150"/>
                </a:lnTo>
                <a:lnTo>
                  <a:pt x="0" y="73821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Freeform 5"/>
          <p:cNvSpPr/>
          <p:nvPr/>
        </p:nvSpPr>
        <p:spPr>
          <a:xfrm rot="-5400000">
            <a:off x="13285194" y="2927116"/>
            <a:ext cx="7382150" cy="7382150"/>
          </a:xfrm>
          <a:custGeom>
            <a:rect l="l" t="t" r="r" b="b"/>
            <a:pathLst>
              <a:path w="7382150" h="7382150">
                <a:moveTo>
                  <a:pt x="0" y="0"/>
                </a:moveTo>
                <a:lnTo>
                  <a:pt x="7382150" y="0"/>
                </a:lnTo>
                <a:lnTo>
                  <a:pt x="7382150" y="7382150"/>
                </a:lnTo>
                <a:lnTo>
                  <a:pt x="0" y="73821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6" name="Freeform 6"/>
          <p:cNvSpPr/>
          <p:nvPr/>
        </p:nvSpPr>
        <p:spPr>
          <a:xfrm>
            <a:off x="5495961" y="901534"/>
            <a:ext cx="13762281" cy="9022784"/>
          </a:xfrm>
          <a:custGeom>
            <a:rect l="l" t="t" r="r" b="b"/>
            <a:pathLst>
              <a:path w="13762281" h="9022784">
                <a:moveTo>
                  <a:pt x="0" y="0"/>
                </a:moveTo>
                <a:lnTo>
                  <a:pt x="13762282" y="0"/>
                </a:lnTo>
                <a:lnTo>
                  <a:pt x="13762282" y="9022784"/>
                </a:lnTo>
                <a:lnTo>
                  <a:pt x="0" y="9022784"/>
                </a:lnTo>
                <a:lnTo>
                  <a:pt x="0" y="0"/>
                </a:lnTo>
                <a:close/>
              </a:path>
            </a:pathLst>
          </a:custGeom>
          <a:blipFill>
            <a:blip r:embed="rId5"/>
            <a:stretch>
              <a:fillRect l="-1826" r="-2170"/>
            </a:stretch>
          </a:blipFill>
        </p:spPr>
        <p:txBody>
          <a:bodyPr/>
          <a:lstStyle/>
          <a:p/>
        </p:txBody>
      </p:sp>
      <p:sp>
        <p:nvSpPr>
          <p:cNvPr id="7" name="Freeform 7"/>
          <p:cNvSpPr/>
          <p:nvPr/>
        </p:nvSpPr>
        <p:spPr>
          <a:xfrm>
            <a:off x="11502308" y="4449622"/>
            <a:ext cx="264995" cy="689045"/>
          </a:xfrm>
          <a:custGeom>
            <a:rect l="l" t="t" r="r" b="b"/>
            <a:pathLst>
              <a:path w="264995" h="689045">
                <a:moveTo>
                  <a:pt x="0" y="0"/>
                </a:moveTo>
                <a:lnTo>
                  <a:pt x="264995" y="0"/>
                </a:lnTo>
                <a:lnTo>
                  <a:pt x="264995" y="689045"/>
                </a:lnTo>
                <a:lnTo>
                  <a:pt x="0" y="689045"/>
                </a:lnTo>
                <a:lnTo>
                  <a:pt x="0" y="0"/>
                </a:lnTo>
                <a:close/>
              </a:path>
            </a:pathLst>
          </a:custGeom>
          <a:blipFill>
            <a:blip r:embed="rId6"/>
            <a:stretch>
              <a:fillRect/>
            </a:stretch>
          </a:blipFill>
        </p:spPr>
        <p:txBody>
          <a:bodyPr/>
          <a:lstStyle/>
          <a:p/>
        </p:txBody>
      </p:sp>
      <p:sp>
        <p:nvSpPr>
          <p:cNvPr id="8" name="Freeform 8"/>
          <p:cNvSpPr/>
          <p:nvPr/>
        </p:nvSpPr>
        <p:spPr>
          <a:xfrm>
            <a:off x="12729703" y="5049109"/>
            <a:ext cx="257604" cy="248158"/>
          </a:xfrm>
          <a:custGeom>
            <a:rect l="l" t="t" r="r" b="b"/>
            <a:pathLst>
              <a:path w="257604" h="248158">
                <a:moveTo>
                  <a:pt x="0" y="0"/>
                </a:moveTo>
                <a:lnTo>
                  <a:pt x="257604" y="0"/>
                </a:lnTo>
                <a:lnTo>
                  <a:pt x="257604" y="248159"/>
                </a:lnTo>
                <a:lnTo>
                  <a:pt x="0" y="248159"/>
                </a:lnTo>
                <a:lnTo>
                  <a:pt x="0" y="0"/>
                </a:lnTo>
                <a:close/>
              </a:path>
            </a:pathLst>
          </a:custGeom>
          <a:blipFill>
            <a:blip r:embed="rId7"/>
            <a:stretch>
              <a:fillRect/>
            </a:stretch>
          </a:blipFill>
        </p:spPr>
        <p:txBody>
          <a:bodyPr/>
          <a:lstStyle/>
          <a:p/>
        </p:txBody>
      </p:sp>
      <p:sp>
        <p:nvSpPr>
          <p:cNvPr id="9" name="Freeform 9"/>
          <p:cNvSpPr/>
          <p:nvPr/>
        </p:nvSpPr>
        <p:spPr>
          <a:xfrm>
            <a:off x="8898550" y="-3066310"/>
            <a:ext cx="3758883" cy="3617925"/>
          </a:xfrm>
          <a:custGeom>
            <a:rect l="l" t="t" r="r" b="b"/>
            <a:pathLst>
              <a:path w="3758882" h="3617925">
                <a:moveTo>
                  <a:pt x="0" y="0"/>
                </a:moveTo>
                <a:lnTo>
                  <a:pt x="3758883" y="0"/>
                </a:lnTo>
                <a:lnTo>
                  <a:pt x="3758883" y="3617924"/>
                </a:lnTo>
                <a:lnTo>
                  <a:pt x="0" y="3617924"/>
                </a:lnTo>
                <a:lnTo>
                  <a:pt x="0" y="0"/>
                </a:lnTo>
                <a:close/>
              </a:path>
            </a:pathLst>
          </a:custGeom>
          <a:blipFill>
            <a:blip r:embed="rId8">
              <a:alphaModFix amt="62000"/>
              <a:extLst>
                <a:ext uri="{96DAC541-7B7A-43D3-8B79-37D633B846F1}">
                  <asvg:svgBlip xmlns:asvg="http://schemas.microsoft.com/office/drawing/2016/SVG/main" r:embed="rId10"/>
                </a:ext>
              </a:extLst>
            </a:blip>
            <a:stretch>
              <a:fillRect/>
            </a:stretch>
          </a:blipFill>
        </p:spPr>
        <p:txBody>
          <a:bodyPr/>
          <a:lstStyle/>
          <a:p/>
        </p:txBody>
      </p:sp>
      <p:sp>
        <p:nvSpPr>
          <p:cNvPr id="10" name="TextBox 10"/>
          <p:cNvSpPr txBox="1"/>
          <p:nvPr/>
        </p:nvSpPr>
        <p:spPr>
          <a:xfrm>
            <a:off x="375935" y="3878040"/>
            <a:ext cx="14940265" cy="2878993"/>
          </a:xfrm>
          <a:prstGeom prst="rect">
            <a:avLst/>
          </a:prstGeom>
        </p:spPr>
        <p:txBody>
          <a:bodyPr wrap="square" lIns="0" tIns="0" rIns="0" bIns="0" rtlCol="0" anchor="t">
            <a:spAutoFit/>
          </a:bodyPr>
          <a:lstStyle/>
          <a:p>
            <a:pPr algn="l">
              <a:lnSpc>
                <a:spcPts val="7350"/>
              </a:lnSpc>
            </a:pPr>
            <a:r>
              <a:rPr lang="en-US" sz="7500">
                <a:solidFill>
                  <a:srgbClr val="000000"/>
                </a:solidFill>
                <a:latin typeface="Poppins"/>
              </a:rPr>
              <a:t>FLAVORED MILK</a:t>
            </a:r>
          </a:p>
          <a:p>
            <a:pPr algn="l">
              <a:lnSpc>
                <a:spcPts val="7350"/>
              </a:lnSpc>
            </a:pPr>
            <a:r>
              <a:rPr lang="en-US" sz="7500">
                <a:solidFill>
                  <a:srgbClr val="000000"/>
                </a:solidFill>
                <a:latin typeface="Poppins"/>
              </a:rPr>
              <a:t>MARKET REPORT </a:t>
            </a:r>
          </a:p>
          <a:p>
            <a:pPr algn="l">
              <a:lnSpc>
                <a:spcPts val="7350"/>
              </a:lnSpc>
            </a:pPr>
            <a:r>
              <a:rPr lang="en-US" sz="7500">
                <a:solidFill>
                  <a:srgbClr val="000000"/>
                </a:solidFill>
                <a:latin typeface="Poppins"/>
              </a:rPr>
              <a:t>2024</a:t>
            </a:r>
          </a:p>
        </p:txBody>
      </p:sp>
      <p:pic>
        <p:nvPicPr>
          <p:cNvPr id="11" name="Picture 11"/>
          <p:cNvPicPr>
            <a:picLocks noChangeAspect="1"/>
          </p:cNvPicPr>
          <p:nvPr/>
        </p:nvPicPr>
        <p:blipFill>
          <a:blip r:embed="rId9"/>
          <a:srcRect l="36500" t="27913" r="38480" b="28303"/>
          <a:stretch>
            <a:fillRect/>
          </a:stretch>
        </p:blipFill>
        <p:spPr>
          <a:xfrm>
            <a:off x="0" y="0"/>
            <a:ext cx="1611394" cy="1586208"/>
          </a:xfrm>
          <a:prstGeom prst="rect">
            <a:avLst/>
          </a:prstGeom>
        </p:spPr>
      </p:pic>
      <p:sp>
        <p:nvSpPr>
          <p:cNvPr id="12" name="TextBox 12"/>
          <p:cNvSpPr txBox="1"/>
          <p:nvPr/>
        </p:nvSpPr>
        <p:spPr>
          <a:xfrm>
            <a:off x="0" y="9580466"/>
            <a:ext cx="10027118" cy="592454"/>
          </a:xfrm>
          <a:prstGeom prst="rect">
            <a:avLst/>
          </a:prstGeom>
        </p:spPr>
        <p:txBody>
          <a:bodyPr lIns="0" tIns="0" rIns="0" bIns="0" rtlCol="0" anchor="t">
            <a:spAutoFit/>
          </a:bodyPr>
          <a:lstStyle/>
          <a:p>
            <a:pPr algn="ctr">
              <a:lnSpc>
                <a:spcPts val="4620"/>
              </a:lnSpc>
            </a:pPr>
            <a:r>
              <a:rPr lang="en-US" sz="33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78418" y="1749034"/>
            <a:ext cx="16236544" cy="7509266"/>
            <a:chExt cx="4276291" cy="1977749"/>
          </a:xfrm>
        </p:grpSpPr>
        <p:sp>
          <p:nvSpPr>
            <p:cNvPr id="4" name="Freeform 4"/>
            <p:cNvSpPr/>
            <p:nvPr/>
          </p:nvSpPr>
          <p:spPr>
            <a:xfrm>
              <a:off x="0" y="0"/>
              <a:ext cx="4276291" cy="1977749"/>
            </a:xfrm>
            <a:custGeom>
              <a:rect l="l" t="t" r="r" b="b"/>
              <a:pathLst>
                <a:path w="4276291" h="1977749">
                  <a:moveTo>
                    <a:pt x="0" y="0"/>
                  </a:moveTo>
                  <a:lnTo>
                    <a:pt x="4276291" y="0"/>
                  </a:lnTo>
                  <a:lnTo>
                    <a:pt x="4276291" y="1977749"/>
                  </a:lnTo>
                  <a:lnTo>
                    <a:pt x="0" y="1977749"/>
                  </a:lnTo>
                  <a:close/>
                </a:path>
              </a:pathLst>
            </a:custGeom>
            <a:solidFill>
              <a:srgbClr val="000000">
                <a:alpha val="66667"/>
              </a:srgbClr>
            </a:solidFill>
          </p:spPr>
          <p:txBody>
            <a:bodyPr/>
            <a:lstStyle/>
            <a:p/>
          </p:txBody>
        </p:sp>
        <p:sp>
          <p:nvSpPr>
            <p:cNvPr id="5" name="TextBox 5"/>
            <p:cNvSpPr txBox="1"/>
            <p:nvPr/>
          </p:nvSpPr>
          <p:spPr>
            <a:xfrm>
              <a:off x="0" y="-47625"/>
              <a:ext cx="4276291" cy="2025374"/>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773038" y="692505"/>
            <a:ext cx="2398521" cy="2161852"/>
          </a:xfrm>
          <a:prstGeom prst="rect">
            <a:avLst/>
          </a:prstGeom>
        </p:spPr>
      </p:pic>
      <p:sp>
        <p:nvSpPr>
          <p:cNvPr id="7" name="TextBox 7"/>
          <p:cNvSpPr txBox="1"/>
          <p:nvPr/>
        </p:nvSpPr>
        <p:spPr>
          <a:xfrm>
            <a:off x="1622208" y="3269924"/>
            <a:ext cx="15548966" cy="5343525"/>
          </a:xfrm>
          <a:prstGeom prst="rect">
            <a:avLst/>
          </a:prstGeom>
        </p:spPr>
        <p:txBody>
          <a:bodyPr lIns="0" tIns="0" rIns="0" bIns="0" rtlCol="0" anchor="t">
            <a:spAutoFit/>
          </a:bodyPr>
          <a:lstStyle/>
          <a:p>
            <a:pPr algn="l">
              <a:lnSpc>
                <a:spcPts val="4200"/>
              </a:lnSpc>
              <a:spcBef>
                <a:spcPct val="0"/>
              </a:spcBef>
            </a:pPr>
            <a:r>
              <a:rPr lang="en-US" sz="3000">
                <a:solidFill>
                  <a:srgbClr val="FFFFFF"/>
                </a:solidFill>
                <a:latin typeface="Poppins"/>
              </a:rPr>
              <a:t>The flavored milk market encompasses a dynamic segment of the dairy industry, offering a wide array of milk products infused with various flavors such as chocolate, strawberry, vanilla, and more. Positioned at the intersection of taste and nutrition, flavored milk has gained popularity among consumers of all ages, presenting a convenient and enjoyable way to incorporate dairy into their diets. With its appealing taste profiles and nutritional benefits, flavored milk has become a staple in households, schools, and foodservice establishments worldwide. The market is characterized by continuous innovation, with manufacturers developing new flavors, formulations, and packaging formats to cater to evolving consumer preferences and lifestyle trends.</a:t>
            </a:r>
          </a:p>
        </p:txBody>
      </p:sp>
      <p:sp>
        <p:nvSpPr>
          <p:cNvPr id="8" name="TextBox 8"/>
          <p:cNvSpPr txBox="1"/>
          <p:nvPr/>
        </p:nvSpPr>
        <p:spPr>
          <a:xfrm>
            <a:off x="5332786" y="1955197"/>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13065" y="5874503"/>
            <a:ext cx="8243368" cy="2492587"/>
            <a:chExt cx="879738" cy="266011"/>
          </a:xfrm>
        </p:grpSpPr>
        <p:sp>
          <p:nvSpPr>
            <p:cNvPr id="4" name="Freeform 4"/>
            <p:cNvSpPr/>
            <p:nvPr/>
          </p:nvSpPr>
          <p:spPr>
            <a:xfrm>
              <a:off x="0" y="0"/>
              <a:ext cx="879738" cy="266011"/>
            </a:xfrm>
            <a:custGeom>
              <a:rect l="l" t="t" r="r" b="b"/>
              <a:pathLst>
                <a:path w="879737" h="266011">
                  <a:moveTo>
                    <a:pt x="0" y="0"/>
                  </a:moveTo>
                  <a:lnTo>
                    <a:pt x="879738" y="0"/>
                  </a:lnTo>
                  <a:lnTo>
                    <a:pt x="879738" y="266011"/>
                  </a:lnTo>
                  <a:lnTo>
                    <a:pt x="0" y="266011"/>
                  </a:lnTo>
                  <a:close/>
                </a:path>
              </a:pathLst>
            </a:custGeom>
            <a:solidFill>
              <a:srgbClr val="5B1719">
                <a:alpha val="64706"/>
              </a:srgbClr>
            </a:solidFill>
            <a:ln cap="sq">
              <a:noFill/>
              <a:prstDash val="solid"/>
              <a:miter/>
            </a:ln>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651037" y="6228097"/>
            <a:ext cx="2005328" cy="2002822"/>
          </a:xfrm>
          <a:custGeom>
            <a:rect l="l" t="t" r="r" b="b"/>
            <a:pathLst>
              <a:path w="2005328" h="2002822">
                <a:moveTo>
                  <a:pt x="0" y="0"/>
                </a:moveTo>
                <a:lnTo>
                  <a:pt x="2005328" y="0"/>
                </a:lnTo>
                <a:lnTo>
                  <a:pt x="2005328" y="2002822"/>
                </a:lnTo>
                <a:lnTo>
                  <a:pt x="0" y="2002822"/>
                </a:lnTo>
                <a:lnTo>
                  <a:pt x="0" y="0"/>
                </a:lnTo>
                <a:close/>
              </a:path>
            </a:pathLst>
          </a:custGeom>
          <a:blipFill>
            <a:blip r:embed="rId3"/>
            <a:stretch>
              <a:fillRect/>
            </a:stretch>
          </a:blipFill>
        </p:spPr>
        <p:txBody>
          <a:bodyPr/>
          <a:lstStyle/>
          <a:p/>
        </p:txBody>
      </p:sp>
      <p:grpSp>
        <p:nvGrpSpPr>
          <p:cNvPr id="7" name="Group 7"/>
          <p:cNvGrpSpPr/>
          <p:nvPr/>
        </p:nvGrpSpPr>
        <p:grpSpPr>
          <a:xfrm>
            <a:off x="604284" y="6147948"/>
            <a:ext cx="1975795" cy="1975795"/>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0" y="-4220"/>
            <a:ext cx="1891990" cy="2065840"/>
          </a:xfrm>
          <a:prstGeom prst="rect">
            <a:avLst/>
          </a:prstGeom>
        </p:spPr>
      </p:pic>
      <p:grpSp>
        <p:nvGrpSpPr>
          <p:cNvPr id="11" name="Group 11"/>
          <p:cNvGrpSpPr/>
          <p:nvPr/>
        </p:nvGrpSpPr>
        <p:grpSpPr>
          <a:xfrm>
            <a:off x="313065" y="3094892"/>
            <a:ext cx="8243368" cy="2492587"/>
            <a:chExt cx="879738" cy="266011"/>
          </a:xfrm>
        </p:grpSpPr>
        <p:sp>
          <p:nvSpPr>
            <p:cNvPr id="12" name="Freeform 12"/>
            <p:cNvSpPr/>
            <p:nvPr/>
          </p:nvSpPr>
          <p:spPr>
            <a:xfrm>
              <a:off x="0" y="0"/>
              <a:ext cx="879738" cy="266011"/>
            </a:xfrm>
            <a:custGeom>
              <a:rect l="l" t="t" r="r" b="b"/>
              <a:pathLst>
                <a:path w="879737" h="266011">
                  <a:moveTo>
                    <a:pt x="0" y="0"/>
                  </a:moveTo>
                  <a:lnTo>
                    <a:pt x="879738" y="0"/>
                  </a:lnTo>
                  <a:lnTo>
                    <a:pt x="879738" y="266011"/>
                  </a:lnTo>
                  <a:lnTo>
                    <a:pt x="0" y="266011"/>
                  </a:lnTo>
                  <a:close/>
                </a:path>
              </a:pathLst>
            </a:custGeom>
            <a:solidFill>
              <a:srgbClr val="5B1719">
                <a:alpha val="64706"/>
              </a:srgbClr>
            </a:solidFill>
            <a:ln cap="sq">
              <a:noFill/>
              <a:prstDash val="solid"/>
              <a:miter/>
            </a:ln>
          </p:spPr>
          <p:txBody>
            <a:bodyPr/>
            <a:lstStyle/>
            <a:p/>
          </p:txBody>
        </p:sp>
        <p:sp>
          <p:nvSpPr>
            <p:cNvPr id="13" name="TextBox 13"/>
            <p:cNvSpPr txBox="1"/>
            <p:nvPr/>
          </p:nvSpPr>
          <p:spPr>
            <a:xfrm>
              <a:off x="0" y="-38100"/>
              <a:ext cx="879738"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651037" y="3448486"/>
            <a:ext cx="2005328" cy="2002822"/>
          </a:xfrm>
          <a:custGeom>
            <a:rect l="l" t="t" r="r" b="b"/>
            <a:pathLst>
              <a:path w="2005328" h="2002822">
                <a:moveTo>
                  <a:pt x="0" y="0"/>
                </a:moveTo>
                <a:lnTo>
                  <a:pt x="2005328" y="0"/>
                </a:lnTo>
                <a:lnTo>
                  <a:pt x="2005328" y="2002821"/>
                </a:lnTo>
                <a:lnTo>
                  <a:pt x="0" y="2002821"/>
                </a:lnTo>
                <a:lnTo>
                  <a:pt x="0" y="0"/>
                </a:lnTo>
                <a:close/>
              </a:path>
            </a:pathLst>
          </a:custGeom>
          <a:blipFill>
            <a:blip r:embed="rId3"/>
            <a:stretch>
              <a:fillRect/>
            </a:stretch>
          </a:blipFill>
        </p:spPr>
        <p:txBody>
          <a:bodyPr/>
          <a:lstStyle/>
          <a:p/>
        </p:txBody>
      </p:sp>
      <p:grpSp>
        <p:nvGrpSpPr>
          <p:cNvPr id="15" name="Group 15"/>
          <p:cNvGrpSpPr/>
          <p:nvPr/>
        </p:nvGrpSpPr>
        <p:grpSpPr>
          <a:xfrm>
            <a:off x="604284" y="3368337"/>
            <a:ext cx="1975795" cy="1975795"/>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868503" y="6677120"/>
            <a:ext cx="1447356" cy="1132911"/>
          </a:xfrm>
          <a:prstGeom prst="rect">
            <a:avLst/>
          </a:prstGeom>
        </p:spPr>
        <p:txBody>
          <a:bodyPr lIns="0" tIns="0" rIns="0" bIns="0" rtlCol="0" anchor="t">
            <a:spAutoFit/>
          </a:bodyPr>
          <a:lstStyle/>
          <a:p>
            <a:pPr algn="ctr">
              <a:lnSpc>
                <a:spcPts val="2685"/>
              </a:lnSpc>
            </a:pPr>
            <a:r>
              <a:rPr lang="en-US" sz="4262">
                <a:solidFill>
                  <a:srgbClr val="1E3048"/>
                </a:solidFill>
                <a:latin typeface="Poppins Bold"/>
              </a:rPr>
              <a:t>2024- 2031</a:t>
            </a:r>
          </a:p>
        </p:txBody>
      </p:sp>
      <p:sp>
        <p:nvSpPr>
          <p:cNvPr id="19" name="TextBox 19"/>
          <p:cNvSpPr txBox="1"/>
          <p:nvPr/>
        </p:nvSpPr>
        <p:spPr>
          <a:xfrm>
            <a:off x="3020681" y="6323129"/>
            <a:ext cx="4851275" cy="1524029"/>
          </a:xfrm>
          <a:prstGeom prst="rect">
            <a:avLst/>
          </a:prstGeom>
        </p:spPr>
        <p:txBody>
          <a:bodyPr lIns="0" tIns="0" rIns="0" bIns="0" rtlCol="0" anchor="t">
            <a:spAutoFit/>
          </a:bodyPr>
          <a:lstStyle/>
          <a:p>
            <a:pPr algn="ctr">
              <a:lnSpc>
                <a:spcPts val="5884"/>
              </a:lnSpc>
            </a:pPr>
            <a:r>
              <a:rPr lang="en-US" sz="4783">
                <a:solidFill>
                  <a:srgbClr val="FFFFFF"/>
                </a:solidFill>
                <a:latin typeface="Poppins"/>
              </a:rPr>
              <a:t>CAGR</a:t>
            </a:r>
          </a:p>
          <a:p>
            <a:pPr algn="ctr">
              <a:lnSpc>
                <a:spcPts val="5884"/>
              </a:lnSpc>
            </a:pPr>
            <a:r>
              <a:rPr lang="en-US" sz="4783">
                <a:solidFill>
                  <a:srgbClr val="FFFFFF"/>
                </a:solidFill>
                <a:latin typeface="Poppins"/>
              </a:rPr>
              <a:t>6.20%</a:t>
            </a:r>
          </a:p>
        </p:txBody>
      </p:sp>
      <p:sp>
        <p:nvSpPr>
          <p:cNvPr id="20" name="TextBox 20"/>
          <p:cNvSpPr txBox="1"/>
          <p:nvPr/>
        </p:nvSpPr>
        <p:spPr>
          <a:xfrm>
            <a:off x="5386871" y="221390"/>
            <a:ext cx="7963503" cy="914400"/>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sp>
        <p:nvSpPr>
          <p:cNvPr id="21" name="TextBox 21"/>
          <p:cNvSpPr txBox="1"/>
          <p:nvPr/>
        </p:nvSpPr>
        <p:spPr>
          <a:xfrm>
            <a:off x="868503" y="4161520"/>
            <a:ext cx="1447356" cy="456327"/>
          </a:xfrm>
          <a:prstGeom prst="rect">
            <a:avLst/>
          </a:prstGeom>
        </p:spPr>
        <p:txBody>
          <a:bodyPr lIns="0" tIns="0" rIns="0" bIns="0" rtlCol="0" anchor="t">
            <a:spAutoFit/>
          </a:bodyPr>
          <a:lstStyle/>
          <a:p>
            <a:pPr algn="ctr">
              <a:lnSpc>
                <a:spcPts val="2685"/>
              </a:lnSpc>
            </a:pPr>
            <a:r>
              <a:rPr lang="en-US" sz="4262">
                <a:solidFill>
                  <a:srgbClr val="1E3048"/>
                </a:solidFill>
                <a:latin typeface="Poppins Bold"/>
              </a:rPr>
              <a:t>2024</a:t>
            </a:r>
          </a:p>
        </p:txBody>
      </p:sp>
      <p:sp>
        <p:nvSpPr>
          <p:cNvPr id="22" name="TextBox 22"/>
          <p:cNvSpPr txBox="1"/>
          <p:nvPr/>
        </p:nvSpPr>
        <p:spPr>
          <a:xfrm>
            <a:off x="2580079" y="3567100"/>
            <a:ext cx="5732480" cy="1467851"/>
          </a:xfrm>
          <a:prstGeom prst="rect">
            <a:avLst/>
          </a:prstGeom>
        </p:spPr>
        <p:txBody>
          <a:bodyPr lIns="0" tIns="0" rIns="0" bIns="0" rtlCol="0" anchor="t">
            <a:spAutoFit/>
          </a:bodyPr>
          <a:lstStyle/>
          <a:p>
            <a:pPr algn="ctr">
              <a:lnSpc>
                <a:spcPts val="5644"/>
              </a:lnSpc>
            </a:pPr>
            <a:r>
              <a:rPr lang="en-US" sz="4783">
                <a:solidFill>
                  <a:srgbClr val="FFFFFF"/>
                </a:solidFill>
                <a:latin typeface="Poppins"/>
              </a:rPr>
              <a:t>MARKET SIZE</a:t>
            </a:r>
          </a:p>
          <a:p>
            <a:pPr algn="ctr">
              <a:lnSpc>
                <a:spcPts val="5644"/>
              </a:lnSpc>
            </a:pPr>
            <a:r>
              <a:rPr lang="en-US" sz="4783">
                <a:solidFill>
                  <a:srgbClr val="FFFFFF"/>
                </a:solidFill>
                <a:latin typeface="Poppins"/>
              </a:rPr>
              <a:t>USD 57581.2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18518"/>
            </a:stretch>
          </a:blipFill>
        </p:spPr>
        <p:txBody>
          <a:bodyPr/>
          <a:lstStyle/>
          <a:p/>
        </p:txBody>
      </p:sp>
      <p:grpSp>
        <p:nvGrpSpPr>
          <p:cNvPr id="3" name="Group 3"/>
          <p:cNvGrpSpPr/>
          <p:nvPr/>
        </p:nvGrpSpPr>
        <p:grpSpPr>
          <a:xfrm>
            <a:off x="2111633" y="1731375"/>
            <a:ext cx="7976288" cy="2634941"/>
            <a:chExt cx="10878293" cy="3593608"/>
          </a:xfrm>
        </p:grpSpPr>
        <p:sp>
          <p:nvSpPr>
            <p:cNvPr id="4" name="Freeform 4"/>
            <p:cNvSpPr/>
            <p:nvPr/>
          </p:nvSpPr>
          <p:spPr>
            <a:xfrm>
              <a:off x="0" y="0"/>
              <a:ext cx="10878293" cy="3593608"/>
            </a:xfrm>
            <a:custGeom>
              <a:rect l="l" t="t" r="r" b="b"/>
              <a:pathLst>
                <a:path w="10878293" h="3593607">
                  <a:moveTo>
                    <a:pt x="10753833" y="3593608"/>
                  </a:moveTo>
                  <a:lnTo>
                    <a:pt x="124460" y="3593608"/>
                  </a:lnTo>
                  <a:cubicBezTo>
                    <a:pt x="55880" y="3593608"/>
                    <a:pt x="0" y="3537728"/>
                    <a:pt x="0" y="3469148"/>
                  </a:cubicBezTo>
                  <a:lnTo>
                    <a:pt x="0" y="124460"/>
                  </a:lnTo>
                  <a:cubicBezTo>
                    <a:pt x="0" y="55880"/>
                    <a:pt x="55880" y="0"/>
                    <a:pt x="124460" y="0"/>
                  </a:cubicBezTo>
                  <a:lnTo>
                    <a:pt x="10753833" y="0"/>
                  </a:lnTo>
                  <a:cubicBezTo>
                    <a:pt x="10822413" y="0"/>
                    <a:pt x="10878293" y="55880"/>
                    <a:pt x="10878293" y="124460"/>
                  </a:cubicBezTo>
                  <a:lnTo>
                    <a:pt x="10878293" y="3469148"/>
                  </a:lnTo>
                  <a:cubicBezTo>
                    <a:pt x="10878293" y="3537728"/>
                    <a:pt x="10822413" y="3593608"/>
                    <a:pt x="10753833" y="3593608"/>
                  </a:cubicBezTo>
                  <a:close/>
                </a:path>
              </a:pathLst>
            </a:custGeom>
            <a:solidFill>
              <a:srgbClr val="3C160D">
                <a:alpha val="82745"/>
              </a:srgbClr>
            </a:solidFill>
          </p:spPr>
          <p:txBody>
            <a:bodyPr/>
            <a:lstStyle/>
            <a:p/>
          </p:txBody>
        </p:sp>
      </p:grpSp>
      <p:grpSp>
        <p:nvGrpSpPr>
          <p:cNvPr id="5" name="Group 5"/>
          <p:cNvGrpSpPr/>
          <p:nvPr/>
        </p:nvGrpSpPr>
        <p:grpSpPr>
          <a:xfrm rot="5400000">
            <a:off x="1062291" y="1461248"/>
            <a:ext cx="779533" cy="2977516"/>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111633" y="4629306"/>
            <a:ext cx="7976288" cy="2634941"/>
            <a:chExt cx="10878293" cy="3593608"/>
          </a:xfrm>
        </p:grpSpPr>
        <p:sp>
          <p:nvSpPr>
            <p:cNvPr id="8" name="Freeform 8"/>
            <p:cNvSpPr/>
            <p:nvPr/>
          </p:nvSpPr>
          <p:spPr>
            <a:xfrm>
              <a:off x="0" y="0"/>
              <a:ext cx="10878293" cy="3593608"/>
            </a:xfrm>
            <a:custGeom>
              <a:rect l="l" t="t" r="r" b="b"/>
              <a:pathLst>
                <a:path w="10878293" h="3593607">
                  <a:moveTo>
                    <a:pt x="10753833" y="3593608"/>
                  </a:moveTo>
                  <a:lnTo>
                    <a:pt x="124460" y="3593608"/>
                  </a:lnTo>
                  <a:cubicBezTo>
                    <a:pt x="55880" y="3593608"/>
                    <a:pt x="0" y="3537728"/>
                    <a:pt x="0" y="3469148"/>
                  </a:cubicBezTo>
                  <a:lnTo>
                    <a:pt x="0" y="124460"/>
                  </a:lnTo>
                  <a:cubicBezTo>
                    <a:pt x="0" y="55880"/>
                    <a:pt x="55880" y="0"/>
                    <a:pt x="124460" y="0"/>
                  </a:cubicBezTo>
                  <a:lnTo>
                    <a:pt x="10753833" y="0"/>
                  </a:lnTo>
                  <a:cubicBezTo>
                    <a:pt x="10822413" y="0"/>
                    <a:pt x="10878293" y="55880"/>
                    <a:pt x="10878293" y="124460"/>
                  </a:cubicBezTo>
                  <a:lnTo>
                    <a:pt x="10878293" y="3469148"/>
                  </a:lnTo>
                  <a:cubicBezTo>
                    <a:pt x="10878293" y="3537728"/>
                    <a:pt x="10822413" y="3593608"/>
                    <a:pt x="10753833" y="3593608"/>
                  </a:cubicBezTo>
                  <a:close/>
                </a:path>
              </a:pathLst>
            </a:custGeom>
            <a:solidFill>
              <a:srgbClr val="3C160D">
                <a:alpha val="82745"/>
              </a:srgbClr>
            </a:solidFill>
          </p:spPr>
          <p:txBody>
            <a:bodyPr/>
            <a:lstStyle/>
            <a:p/>
          </p:txBody>
        </p:sp>
      </p:grpSp>
      <p:grpSp>
        <p:nvGrpSpPr>
          <p:cNvPr id="9" name="Group 9"/>
          <p:cNvGrpSpPr/>
          <p:nvPr/>
        </p:nvGrpSpPr>
        <p:grpSpPr>
          <a:xfrm rot="5400000">
            <a:off x="1062291" y="4310477"/>
            <a:ext cx="779533" cy="2977516"/>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pic>
        <p:nvPicPr>
          <p:cNvPr id="11" name="Picture 11"/>
          <p:cNvPicPr>
            <a:picLocks noChangeAspect="1"/>
          </p:cNvPicPr>
          <p:nvPr/>
        </p:nvPicPr>
        <p:blipFill>
          <a:blip r:embed="rId3"/>
          <a:srcRect l="36500" t="25150" r="35874" b="24564"/>
          <a:stretch>
            <a:fillRect/>
          </a:stretch>
        </p:blipFill>
        <p:spPr>
          <a:xfrm>
            <a:off x="-40148" y="0"/>
            <a:ext cx="1871908" cy="1916613"/>
          </a:xfrm>
          <a:prstGeom prst="rect">
            <a:avLst/>
          </a:prstGeom>
        </p:spPr>
      </p:pic>
      <p:sp>
        <p:nvSpPr>
          <p:cNvPr id="12" name="TextBox 12"/>
          <p:cNvSpPr txBox="1"/>
          <p:nvPr/>
        </p:nvSpPr>
        <p:spPr>
          <a:xfrm>
            <a:off x="1225018" y="44447"/>
            <a:ext cx="17301600" cy="984253"/>
          </a:xfrm>
          <a:prstGeom prst="rect">
            <a:avLst/>
          </a:prstGeom>
        </p:spPr>
        <p:txBody>
          <a:bodyPr lIns="0" tIns="0" rIns="0" bIns="0" rtlCol="0" anchor="t">
            <a:spAutoFit/>
          </a:bodyPr>
          <a:lstStyle/>
          <a:p>
            <a:pPr algn="ctr">
              <a:lnSpc>
                <a:spcPts val="7699"/>
              </a:lnSpc>
            </a:pPr>
            <a:r>
              <a:rPr lang="en-US" sz="5499">
                <a:solidFill>
                  <a:srgbClr val="000000"/>
                </a:solidFill>
                <a:latin typeface="Poppins"/>
              </a:rPr>
              <a:t>REVENUE MARKET SHARE BY SEGMENTS 2024</a:t>
            </a:r>
          </a:p>
        </p:txBody>
      </p:sp>
      <p:sp>
        <p:nvSpPr>
          <p:cNvPr id="13" name="TextBox 13"/>
          <p:cNvSpPr txBox="1"/>
          <p:nvPr/>
        </p:nvSpPr>
        <p:spPr>
          <a:xfrm>
            <a:off x="2812257" y="1936325"/>
            <a:ext cx="7147106" cy="2215515"/>
          </a:xfrm>
          <a:prstGeom prst="rect">
            <a:avLst/>
          </a:prstGeom>
        </p:spPr>
        <p:txBody>
          <a:bodyPr lIns="0" tIns="0" rIns="0" bIns="0" rtlCol="0" anchor="t">
            <a:spAutoFit/>
          </a:bodyPr>
          <a:lstStyle/>
          <a:p>
            <a:pPr marL="647700" lvl="1" indent="-323850" algn="l">
              <a:lnSpc>
                <a:spcPts val="3479"/>
              </a:lnSpc>
              <a:buFont typeface="Arial"/>
              <a:buChar char="•"/>
            </a:pPr>
            <a:r>
              <a:rPr lang="en-US" sz="3000">
                <a:solidFill>
                  <a:srgbClr val="FFFFFF"/>
                </a:solidFill>
                <a:latin typeface="Poppins"/>
              </a:rPr>
              <a:t>Chocolate stands out as the dominating category</a:t>
            </a:r>
          </a:p>
          <a:p>
            <a:pPr marL="647700" lvl="1" indent="-323850" algn="l">
              <a:lnSpc>
                <a:spcPts val="3479"/>
              </a:lnSpc>
              <a:buFont typeface="Arial"/>
              <a:buChar char="•"/>
            </a:pPr>
            <a:r>
              <a:rPr lang="en-US" sz="3000">
                <a:solidFill>
                  <a:srgbClr val="FFFFFF"/>
                </a:solidFill>
                <a:latin typeface="Poppins"/>
              </a:rPr>
              <a:t>Butterscotch emerges as the fastest-growing category in the Flavored Milk Market</a:t>
            </a:r>
          </a:p>
        </p:txBody>
      </p:sp>
      <p:sp>
        <p:nvSpPr>
          <p:cNvPr id="14" name="TextBox 14"/>
          <p:cNvSpPr txBox="1"/>
          <p:nvPr/>
        </p:nvSpPr>
        <p:spPr>
          <a:xfrm>
            <a:off x="2812257" y="4836111"/>
            <a:ext cx="7063561" cy="2215515"/>
          </a:xfrm>
          <a:prstGeom prst="rect">
            <a:avLst/>
          </a:prstGeom>
        </p:spPr>
        <p:txBody>
          <a:bodyPr lIns="0" tIns="0" rIns="0" bIns="0" rtlCol="0" anchor="t">
            <a:spAutoFit/>
          </a:bodyPr>
          <a:lstStyle/>
          <a:p>
            <a:pPr marL="647700" lvl="1" indent="-323850" algn="l">
              <a:lnSpc>
                <a:spcPts val="3479"/>
              </a:lnSpc>
              <a:buFont typeface="Arial"/>
              <a:buChar char="•"/>
            </a:pPr>
            <a:r>
              <a:rPr lang="en-US" sz="3000">
                <a:solidFill>
                  <a:srgbClr val="FFFFFF"/>
                </a:solidFill>
                <a:latin typeface="Poppins"/>
              </a:rPr>
              <a:t>Paper-Based Packaging is the dominating category </a:t>
            </a:r>
          </a:p>
          <a:p>
            <a:pPr marL="647700" lvl="1" indent="-323850" algn="l">
              <a:lnSpc>
                <a:spcPts val="3479"/>
              </a:lnSpc>
              <a:buFont typeface="Arial"/>
              <a:buChar char="•"/>
            </a:pPr>
            <a:r>
              <a:rPr lang="en-US" sz="3000">
                <a:solidFill>
                  <a:srgbClr val="FFFFFF"/>
                </a:solidFill>
                <a:latin typeface="Poppins"/>
              </a:rPr>
              <a:t>The fastest-growing category in the Flavored Milk Market is Plastic Packaging.</a:t>
            </a:r>
          </a:p>
        </p:txBody>
      </p:sp>
      <p:sp>
        <p:nvSpPr>
          <p:cNvPr id="15" name="TextBox 15"/>
          <p:cNvSpPr txBox="1"/>
          <p:nvPr/>
        </p:nvSpPr>
        <p:spPr>
          <a:xfrm>
            <a:off x="-35026" y="5438044"/>
            <a:ext cx="2852405" cy="706933"/>
          </a:xfrm>
          <a:prstGeom prst="rect">
            <a:avLst/>
          </a:prstGeom>
        </p:spPr>
        <p:txBody>
          <a:bodyPr lIns="0" tIns="0" rIns="0" bIns="0" rtlCol="0" anchor="t">
            <a:spAutoFit/>
          </a:bodyPr>
          <a:lstStyle/>
          <a:p>
            <a:pPr algn="ctr">
              <a:lnSpc>
                <a:spcPts val="2671"/>
              </a:lnSpc>
            </a:pPr>
            <a:r>
              <a:rPr lang="en-US" sz="2645">
                <a:solidFill>
                  <a:srgbClr val="43B4BE"/>
                </a:solidFill>
                <a:latin typeface="Poppins"/>
              </a:rPr>
              <a:t>Packaging Segment </a:t>
            </a:r>
          </a:p>
        </p:txBody>
      </p:sp>
      <p:sp>
        <p:nvSpPr>
          <p:cNvPr id="16" name="TextBox 16"/>
          <p:cNvSpPr txBox="1"/>
          <p:nvPr/>
        </p:nvSpPr>
        <p:spPr>
          <a:xfrm>
            <a:off x="-40148" y="2579348"/>
            <a:ext cx="2852405" cy="706933"/>
          </a:xfrm>
          <a:prstGeom prst="rect">
            <a:avLst/>
          </a:prstGeom>
        </p:spPr>
        <p:txBody>
          <a:bodyPr lIns="0" tIns="0" rIns="0" bIns="0" rtlCol="0" anchor="t">
            <a:spAutoFit/>
          </a:bodyPr>
          <a:lstStyle/>
          <a:p>
            <a:pPr algn="ctr">
              <a:lnSpc>
                <a:spcPts val="2671"/>
              </a:lnSpc>
            </a:pPr>
            <a:r>
              <a:rPr lang="en-US" sz="2645">
                <a:solidFill>
                  <a:srgbClr val="43B4BE"/>
                </a:solidFill>
                <a:latin typeface="Poppins"/>
              </a:rPr>
              <a:t>Flavours Outlook Segment</a:t>
            </a:r>
          </a:p>
        </p:txBody>
      </p:sp>
      <p:grpSp>
        <p:nvGrpSpPr>
          <p:cNvPr id="17" name="Group 17"/>
          <p:cNvGrpSpPr/>
          <p:nvPr/>
        </p:nvGrpSpPr>
        <p:grpSpPr>
          <a:xfrm>
            <a:off x="2148333" y="7530946"/>
            <a:ext cx="7939588" cy="2634941"/>
            <a:chExt cx="10828239" cy="3593608"/>
          </a:xfrm>
        </p:grpSpPr>
        <p:sp>
          <p:nvSpPr>
            <p:cNvPr id="18" name="Freeform 18"/>
            <p:cNvSpPr/>
            <p:nvPr/>
          </p:nvSpPr>
          <p:spPr>
            <a:xfrm>
              <a:off x="0" y="0"/>
              <a:ext cx="10828240" cy="3593608"/>
            </a:xfrm>
            <a:custGeom>
              <a:rect l="l" t="t" r="r" b="b"/>
              <a:pathLst>
                <a:path w="10828240" h="3593607">
                  <a:moveTo>
                    <a:pt x="10703779" y="3593608"/>
                  </a:moveTo>
                  <a:lnTo>
                    <a:pt x="124460" y="3593608"/>
                  </a:lnTo>
                  <a:cubicBezTo>
                    <a:pt x="55880" y="3593608"/>
                    <a:pt x="0" y="3537728"/>
                    <a:pt x="0" y="3469148"/>
                  </a:cubicBezTo>
                  <a:lnTo>
                    <a:pt x="0" y="124460"/>
                  </a:lnTo>
                  <a:cubicBezTo>
                    <a:pt x="0" y="55880"/>
                    <a:pt x="55880" y="0"/>
                    <a:pt x="124460" y="0"/>
                  </a:cubicBezTo>
                  <a:lnTo>
                    <a:pt x="10703779" y="0"/>
                  </a:lnTo>
                  <a:cubicBezTo>
                    <a:pt x="10772360" y="0"/>
                    <a:pt x="10828240" y="55880"/>
                    <a:pt x="10828240" y="124460"/>
                  </a:cubicBezTo>
                  <a:lnTo>
                    <a:pt x="10828240" y="3469148"/>
                  </a:lnTo>
                  <a:cubicBezTo>
                    <a:pt x="10828240" y="3537728"/>
                    <a:pt x="10772360" y="3593608"/>
                    <a:pt x="10703779" y="3593608"/>
                  </a:cubicBezTo>
                  <a:close/>
                </a:path>
              </a:pathLst>
            </a:custGeom>
            <a:solidFill>
              <a:srgbClr val="3C160D">
                <a:alpha val="82745"/>
              </a:srgbClr>
            </a:solidFill>
          </p:spPr>
          <p:txBody>
            <a:bodyPr/>
            <a:lstStyle/>
            <a:p/>
          </p:txBody>
        </p:sp>
      </p:grpSp>
      <p:grpSp>
        <p:nvGrpSpPr>
          <p:cNvPr id="19" name="Group 19"/>
          <p:cNvGrpSpPr/>
          <p:nvPr/>
        </p:nvGrpSpPr>
        <p:grpSpPr>
          <a:xfrm rot="5400000">
            <a:off x="1098991" y="7212118"/>
            <a:ext cx="779533" cy="2977516"/>
            <a:chExt cx="3130550" cy="11957493"/>
          </a:xfrm>
        </p:grpSpPr>
        <p:sp>
          <p:nvSpPr>
            <p:cNvPr id="20" name="Freeform 2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1" name="TextBox 21"/>
          <p:cNvSpPr txBox="1"/>
          <p:nvPr/>
        </p:nvSpPr>
        <p:spPr>
          <a:xfrm>
            <a:off x="2874941" y="7730971"/>
            <a:ext cx="7021738" cy="2215515"/>
          </a:xfrm>
          <a:prstGeom prst="rect">
            <a:avLst/>
          </a:prstGeom>
        </p:spPr>
        <p:txBody>
          <a:bodyPr lIns="0" tIns="0" rIns="0" bIns="0" rtlCol="0" anchor="t">
            <a:spAutoFit/>
          </a:bodyPr>
          <a:lstStyle/>
          <a:p>
            <a:pPr marL="647700" lvl="1" indent="-323850" algn="l">
              <a:lnSpc>
                <a:spcPts val="3479"/>
              </a:lnSpc>
              <a:buFont typeface="Arial"/>
              <a:buChar char="•"/>
            </a:pPr>
            <a:r>
              <a:rPr lang="en-US" sz="3000">
                <a:solidFill>
                  <a:srgbClr val="FFFFFF"/>
                </a:solidFill>
                <a:latin typeface="Poppins"/>
              </a:rPr>
              <a:t>Store-Based is the dominating category </a:t>
            </a:r>
          </a:p>
          <a:p>
            <a:pPr marL="647700" lvl="1" indent="-323850" algn="l">
              <a:lnSpc>
                <a:spcPts val="3479"/>
              </a:lnSpc>
              <a:buFont typeface="Arial"/>
              <a:buChar char="•"/>
            </a:pPr>
            <a:r>
              <a:rPr lang="en-US" sz="3000">
                <a:solidFill>
                  <a:srgbClr val="FFFFFF"/>
                </a:solidFill>
                <a:latin typeface="Poppins"/>
              </a:rPr>
              <a:t>The fastest-growing category in the Flavored Milk Market is Non Store-Based</a:t>
            </a:r>
          </a:p>
        </p:txBody>
      </p:sp>
      <p:sp>
        <p:nvSpPr>
          <p:cNvPr id="22" name="TextBox 22"/>
          <p:cNvSpPr txBox="1"/>
          <p:nvPr/>
        </p:nvSpPr>
        <p:spPr>
          <a:xfrm>
            <a:off x="1675" y="8339684"/>
            <a:ext cx="2852405" cy="706933"/>
          </a:xfrm>
          <a:prstGeom prst="rect">
            <a:avLst/>
          </a:prstGeom>
        </p:spPr>
        <p:txBody>
          <a:bodyPr lIns="0" tIns="0" rIns="0" bIns="0" rtlCol="0" anchor="t">
            <a:spAutoFit/>
          </a:bodyPr>
          <a:lstStyle/>
          <a:p>
            <a:pPr algn="ctr">
              <a:lnSpc>
                <a:spcPts val="2671"/>
              </a:lnSpc>
            </a:pPr>
            <a:r>
              <a:rPr lang="en-US" sz="2645">
                <a:solidFill>
                  <a:srgbClr val="43B4BE"/>
                </a:solidFill>
                <a:latin typeface="Poppins"/>
              </a:rPr>
              <a:t>Distribution Channel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CBE0EE"/>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397695" y="20859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788305" y="364751"/>
            <a:ext cx="8711390" cy="984253"/>
          </a:xfrm>
          <a:prstGeom prst="rect">
            <a:avLst/>
          </a:prstGeom>
        </p:spPr>
        <p:txBody>
          <a:bodyPr lIns="0" tIns="0" rIns="0" bIns="0" rtlCol="0" anchor="t">
            <a:spAutoFit/>
          </a:bodyPr>
          <a:lstStyle/>
          <a:p>
            <a:pPr algn="ctr">
              <a:lnSpc>
                <a:spcPts val="7699"/>
              </a:lnSpc>
            </a:pPr>
            <a:r>
              <a:rPr lang="en-US" sz="5499">
                <a:solidFill>
                  <a:srgbClr val="000000"/>
                </a:solidFill>
                <a:latin typeface="Poppins"/>
              </a:rPr>
              <a:t>REGION ANALYSIS</a:t>
            </a:r>
          </a:p>
        </p:txBody>
      </p:sp>
      <p:graphicFrame>
        <p:nvGraphicFramePr>
          <p:cNvPr id="5" name="Table 5"/>
          <p:cNvGraphicFramePr>
            <a:graphicFrameLocks noGrp="1"/>
          </p:cNvGraphicFramePr>
          <p:nvPr/>
        </p:nvGraphicFramePr>
        <p:xfrm>
          <a:off x="10402874" y="2085928"/>
          <a:ext cx="7201094" cy="6389817"/>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2781">
                <a:tc>
                  <a:txBody>
                    <a:bodyPr/>
                    <a:lstStyle/>
                    <a:p>
                      <a:pPr algn="just">
                        <a:lnSpc>
                          <a:spcPts val="4199"/>
                        </a:lnSpc>
                        <a:defRPr/>
                      </a:pPr>
                      <a:r>
                        <a:rPr lang="en-US" sz="2999">
                          <a:solidFill>
                            <a:srgbClr val="000000"/>
                          </a:solidFill>
                          <a:latin typeface="Poppi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57702">
                <a:tc>
                  <a:txBody>
                    <a:bodyPr/>
                    <a:lstStyle/>
                    <a:p>
                      <a:pPr algn="l">
                        <a:lnSpc>
                          <a:spcPts val="4199"/>
                        </a:lnSpc>
                        <a:defRPr/>
                      </a:pPr>
                      <a:r>
                        <a:rPr lang="en-US" sz="2999">
                          <a:solidFill>
                            <a:srgbClr val="000000"/>
                          </a:solidFill>
                          <a:latin typeface="Poppi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57702">
                <a:tc>
                  <a:txBody>
                    <a:bodyPr/>
                    <a:lstStyle/>
                    <a:p>
                      <a:pPr algn="l">
                        <a:lnSpc>
                          <a:spcPts val="4199"/>
                        </a:lnSpc>
                        <a:defRPr/>
                      </a:pPr>
                      <a:r>
                        <a:rPr lang="en-US" sz="2999">
                          <a:solidFill>
                            <a:srgbClr val="000000"/>
                          </a:solidFill>
                          <a:latin typeface="Poppi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702">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3930">
                <a:tc>
                  <a:txBody>
                    <a:bodyPr/>
                    <a:lstStyle/>
                    <a:p>
                      <a:pPr algn="l">
                        <a:lnSpc>
                          <a:spcPts val="4199"/>
                        </a:lnSpc>
                        <a:defRPr/>
                      </a:pPr>
                      <a:r>
                        <a:rPr lang="en-US" sz="2999">
                          <a:solidFill>
                            <a:srgbClr val="000000"/>
                          </a:solidFill>
                          <a:latin typeface="Poppi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6" name="Table 6"/>
          <p:cNvGraphicFramePr>
            <a:graphicFrameLocks noGrp="1"/>
          </p:cNvGraphicFramePr>
          <p:nvPr/>
        </p:nvGraphicFramePr>
        <p:xfrm>
          <a:off x="10402875" y="5618246"/>
          <a:ext cx="2850801" cy="1181100"/>
        </p:xfrm>
        <a:graphic>
          <a:graphicData uri="http://schemas.openxmlformats.org/drawingml/2006/table">
            <a:tbl>
              <a:tblPr/>
              <a:tblGrid>
                <a:gridCol w="2850801">
                  <a:extLst>
                    <a:ext uri="{9D8B030D-6E8A-4147-A177-3AD203B41FA5}">
                      <a16:colId xmlns:a16="http://schemas.microsoft.com/office/drawing/2014/main" val="20000"/>
                    </a:ext>
                  </a:extLst>
                </a:gridCol>
              </a:tblGrid>
              <a:tr h="1181100">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7" name="TextBox 7"/>
          <p:cNvSpPr txBox="1"/>
          <p:nvPr/>
        </p:nvSpPr>
        <p:spPr>
          <a:xfrm>
            <a:off x="14804031" y="2477623"/>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40% </a:t>
            </a:r>
          </a:p>
        </p:txBody>
      </p:sp>
      <p:sp>
        <p:nvSpPr>
          <p:cNvPr id="8" name="TextBox 8"/>
          <p:cNvSpPr txBox="1"/>
          <p:nvPr/>
        </p:nvSpPr>
        <p:spPr>
          <a:xfrm>
            <a:off x="14804031" y="358449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30%</a:t>
            </a:r>
          </a:p>
        </p:txBody>
      </p:sp>
      <p:sp>
        <p:nvSpPr>
          <p:cNvPr id="9" name="TextBox 9"/>
          <p:cNvSpPr txBox="1"/>
          <p:nvPr/>
        </p:nvSpPr>
        <p:spPr>
          <a:xfrm>
            <a:off x="14804031" y="4691359"/>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23%</a:t>
            </a:r>
          </a:p>
        </p:txBody>
      </p:sp>
      <p:sp>
        <p:nvSpPr>
          <p:cNvPr id="10" name="TextBox 10"/>
          <p:cNvSpPr txBox="1"/>
          <p:nvPr/>
        </p:nvSpPr>
        <p:spPr>
          <a:xfrm>
            <a:off x="14804031" y="58944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1" name="TextBox 11"/>
          <p:cNvSpPr txBox="1"/>
          <p:nvPr/>
        </p:nvSpPr>
        <p:spPr>
          <a:xfrm>
            <a:off x="14804031" y="73067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2" name="TextBox 12"/>
          <p:cNvSpPr txBox="1"/>
          <p:nvPr/>
        </p:nvSpPr>
        <p:spPr>
          <a:xfrm>
            <a:off x="397695" y="8888669"/>
            <a:ext cx="17550169" cy="634488"/>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Poppins"/>
              </a:rPr>
              <a:t>North America Flavored Milk Market Revenue share for 2024 is 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3429">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CB2D2D">
                <a:alpha val="80000"/>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429">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CB2D2D">
                <a:alpha val="80000"/>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429">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CB2D2D">
                <a:alpha val="80000"/>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542365" y="1859345"/>
            <a:ext cx="7420828" cy="2847975"/>
          </a:xfrm>
          <a:prstGeom prst="rect">
            <a:avLst/>
          </a:prstGeom>
        </p:spPr>
        <p:txBody>
          <a:bodyPr lIns="0" tIns="0" rIns="0" bIns="0" rtlCol="0" anchor="t">
            <a:spAutoFit/>
          </a:bodyPr>
          <a:lstStyle/>
          <a:p>
            <a:pPr marL="755652" lvl="1" indent="-377826" algn="l">
              <a:lnSpc>
                <a:spcPts val="3675"/>
              </a:lnSpc>
              <a:buFont typeface="Arial"/>
              <a:buChar char="•"/>
            </a:pPr>
            <a:r>
              <a:rPr lang="en-US" sz="3500" spc="112">
                <a:solidFill>
                  <a:srgbClr val="FFFFFF"/>
                </a:solidFill>
                <a:latin typeface="Poppins"/>
              </a:rPr>
              <a:t>Changing Consumer Preferences to Increase the Demand Globally</a:t>
            </a:r>
          </a:p>
          <a:p>
            <a:pPr marL="755652" lvl="1" indent="-377826" algn="l">
              <a:lnSpc>
                <a:spcPts val="3675"/>
              </a:lnSpc>
              <a:buFont typeface="Arial"/>
              <a:buChar char="•"/>
            </a:pPr>
            <a:r>
              <a:rPr lang="en-US" sz="3500" spc="112">
                <a:solidFill>
                  <a:srgbClr val="FFFFFF"/>
                </a:solidFill>
                <a:latin typeface="Poppins"/>
              </a:rPr>
              <a:t>Convenience and On-the-go Consumption to Propel Market Growth</a:t>
            </a:r>
          </a:p>
        </p:txBody>
      </p:sp>
      <p:sp>
        <p:nvSpPr>
          <p:cNvPr id="19" name="TextBox 19"/>
          <p:cNvSpPr txBox="1"/>
          <p:nvPr/>
        </p:nvSpPr>
        <p:spPr>
          <a:xfrm>
            <a:off x="6765150" y="6432130"/>
            <a:ext cx="7420828" cy="981075"/>
          </a:xfrm>
          <a:prstGeom prst="rect">
            <a:avLst/>
          </a:prstGeom>
        </p:spPr>
        <p:txBody>
          <a:bodyPr lIns="0" tIns="0" rIns="0" bIns="0" rtlCol="0" anchor="t">
            <a:spAutoFit/>
          </a:bodyPr>
          <a:lstStyle/>
          <a:p>
            <a:pPr algn="l">
              <a:lnSpc>
                <a:spcPts val="3675"/>
              </a:lnSpc>
            </a:pPr>
            <a:r>
              <a:rPr lang="en-US" sz="3500" spc="112">
                <a:solidFill>
                  <a:srgbClr val="FFFFFF"/>
                </a:solidFill>
                <a:latin typeface="Poppins"/>
              </a:rPr>
              <a:t>Perception and Consumer Preferences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110" b="-15481"/>
            </a:stretch>
          </a:blipFill>
        </p:spPr>
        <p:txBody>
          <a:bodyPr/>
          <a:lstStyle/>
          <a:p/>
        </p:txBody>
      </p:sp>
      <p:grpSp>
        <p:nvGrpSpPr>
          <p:cNvPr id="3" name="Group 3"/>
          <p:cNvGrpSpPr/>
          <p:nvPr/>
        </p:nvGrpSpPr>
        <p:grpSpPr>
          <a:xfrm>
            <a:off x="1381786" y="1247778"/>
            <a:ext cx="15877515" cy="8010522"/>
            <a:chExt cx="4519799" cy="2280329"/>
          </a:xfrm>
        </p:grpSpPr>
        <p:sp>
          <p:nvSpPr>
            <p:cNvPr id="4" name="Freeform 4"/>
            <p:cNvSpPr/>
            <p:nvPr/>
          </p:nvSpPr>
          <p:spPr>
            <a:xfrm>
              <a:off x="0" y="0"/>
              <a:ext cx="4519799" cy="2280329"/>
            </a:xfrm>
            <a:custGeom>
              <a:rect l="l" t="t" r="r" b="b"/>
              <a:pathLst>
                <a:path w="4519799" h="2280329">
                  <a:moveTo>
                    <a:pt x="0" y="0"/>
                  </a:moveTo>
                  <a:lnTo>
                    <a:pt x="4519799" y="0"/>
                  </a:lnTo>
                  <a:lnTo>
                    <a:pt x="4519799" y="2280329"/>
                  </a:lnTo>
                  <a:lnTo>
                    <a:pt x="0" y="2280329"/>
                  </a:lnTo>
                  <a:close/>
                </a:path>
              </a:pathLst>
            </a:custGeom>
            <a:solidFill>
              <a:srgbClr val="5B1719">
                <a:alpha val="64706"/>
              </a:srgbClr>
            </a:solidFill>
          </p:spPr>
          <p:txBody>
            <a:bodyPr/>
            <a:lstStyle/>
            <a:p/>
          </p:txBody>
        </p:sp>
        <p:sp>
          <p:nvSpPr>
            <p:cNvPr id="5" name="TextBox 5"/>
            <p:cNvSpPr txBox="1"/>
            <p:nvPr/>
          </p:nvSpPr>
          <p:spPr>
            <a:xfrm>
              <a:off x="0" y="-38100"/>
              <a:ext cx="4519799" cy="2318429"/>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86327" y="431257"/>
            <a:ext cx="1876375" cy="2242667"/>
          </a:xfrm>
          <a:prstGeom prst="rect">
            <a:avLst/>
          </a:prstGeom>
        </p:spPr>
      </p:pic>
      <p:sp>
        <p:nvSpPr>
          <p:cNvPr id="7" name="TextBox 7"/>
          <p:cNvSpPr txBox="1"/>
          <p:nvPr/>
        </p:nvSpPr>
        <p:spPr>
          <a:xfrm>
            <a:off x="1624515" y="2588199"/>
            <a:ext cx="15392057" cy="6186170"/>
          </a:xfrm>
          <a:prstGeom prst="rect">
            <a:avLst/>
          </a:prstGeom>
        </p:spPr>
        <p:txBody>
          <a:bodyPr lIns="0" tIns="0" rIns="0" bIns="0" rtlCol="0" anchor="t">
            <a:spAutoFit/>
          </a:bodyPr>
          <a:lstStyle/>
          <a:p>
            <a:pPr marL="690882" lvl="1" indent="-345441" algn="l">
              <a:lnSpc>
                <a:spcPts val="4480"/>
              </a:lnSpc>
              <a:buFont typeface="Arial"/>
              <a:buChar char="•"/>
            </a:pPr>
            <a:r>
              <a:rPr lang="en-US" sz="3200">
                <a:solidFill>
                  <a:srgbClr val="FFFFFF"/>
                </a:solidFill>
                <a:latin typeface="Poppins"/>
              </a:rPr>
              <a:t>The global Flavored Milk Market will expand significantly by 6.20% CAGR between 2024 to 2031. </a:t>
            </a:r>
          </a:p>
          <a:p>
            <a:pPr marL="690882" lvl="1" indent="-345441" algn="l">
              <a:lnSpc>
                <a:spcPts val="4480"/>
              </a:lnSpc>
              <a:buFont typeface="Arial"/>
              <a:buChar char="•"/>
            </a:pPr>
            <a:r>
              <a:rPr lang="en-US" sz="3200">
                <a:solidFill>
                  <a:srgbClr val="FFFFFF"/>
                </a:solidFill>
                <a:latin typeface="Poppins"/>
              </a:rPr>
              <a:t>Chocolate stands out as the dominating category.</a:t>
            </a:r>
          </a:p>
          <a:p>
            <a:pPr marL="690882" lvl="1" indent="-345441" algn="l">
              <a:lnSpc>
                <a:spcPts val="4480"/>
              </a:lnSpc>
              <a:buFont typeface="Arial"/>
              <a:buChar char="•"/>
            </a:pPr>
            <a:r>
              <a:rPr lang="en-US" sz="3200">
                <a:solidFill>
                  <a:srgbClr val="FFFFFF"/>
                </a:solidFill>
                <a:latin typeface="Poppins"/>
              </a:rPr>
              <a:t> Chocolate-flavored milk offers a satisfying blend of sweetness and creaminess, making it a beloved choice for both occasional treats and everyday consumption.</a:t>
            </a:r>
          </a:p>
          <a:p>
            <a:pPr marL="690882" lvl="1" indent="-345441" algn="l">
              <a:lnSpc>
                <a:spcPts val="4480"/>
              </a:lnSpc>
              <a:buFont typeface="Arial"/>
              <a:buChar char="•"/>
            </a:pPr>
            <a:r>
              <a:rPr lang="en-US" sz="3200">
                <a:solidFill>
                  <a:srgbClr val="FFFFFF"/>
                </a:solidFill>
                <a:latin typeface="Poppins"/>
              </a:rPr>
              <a:t> The dominating category is Paper-Based Packaging.</a:t>
            </a:r>
          </a:p>
          <a:p>
            <a:pPr marL="690882" lvl="1" indent="-345441" algn="l">
              <a:lnSpc>
                <a:spcPts val="4480"/>
              </a:lnSpc>
              <a:buFont typeface="Arial"/>
              <a:buChar char="•"/>
            </a:pPr>
            <a:r>
              <a:rPr lang="en-US" sz="3200">
                <a:solidFill>
                  <a:srgbClr val="FFFFFF"/>
                </a:solidFill>
                <a:latin typeface="Poppins"/>
              </a:rPr>
              <a:t> With increasing awareness of environmental concerns and a shift towards more sustainable consumption practices, paper-based packaging has gained significant traction among consumers and manufacturers alike.</a:t>
            </a:r>
          </a:p>
        </p:txBody>
      </p:sp>
      <p:sp>
        <p:nvSpPr>
          <p:cNvPr id="8" name="TextBox 8"/>
          <p:cNvSpPr txBox="1"/>
          <p:nvPr/>
        </p:nvSpPr>
        <p:spPr>
          <a:xfrm>
            <a:off x="4527557" y="1465589"/>
            <a:ext cx="9740712" cy="814705"/>
          </a:xfrm>
          <a:prstGeom prst="rect">
            <a:avLst/>
          </a:prstGeom>
        </p:spPr>
        <p:txBody>
          <a:bodyPr lIns="0" tIns="0" rIns="0" bIns="0" rtlCol="0" anchor="t">
            <a:spAutoFit/>
          </a:bodyPr>
          <a:lstStyle/>
          <a:p>
            <a:pPr algn="ctr">
              <a:lnSpc>
                <a:spcPts val="5884"/>
              </a:lnSpc>
            </a:pPr>
            <a:r>
              <a:rPr lang="en-US" sz="5499">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7028" b="-1564"/>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52084"/>
            <a:ext cx="1837067" cy="1984756"/>
          </a:xfrm>
          <a:prstGeom prst="rect">
            <a:avLst/>
          </a:prstGeom>
        </p:spPr>
      </p:pic>
      <p:sp>
        <p:nvSpPr>
          <p:cNvPr id="4" name="Freeform 4"/>
          <p:cNvSpPr/>
          <p:nvPr/>
        </p:nvSpPr>
        <p:spPr>
          <a:xfrm>
            <a:off x="345795" y="2468915"/>
            <a:ext cx="3311964" cy="1939005"/>
          </a:xfrm>
          <a:custGeom>
            <a:rect l="l" t="t" r="r" b="b"/>
            <a:pathLst>
              <a:path w="3311964" h="1939005">
                <a:moveTo>
                  <a:pt x="0" y="0"/>
                </a:moveTo>
                <a:lnTo>
                  <a:pt x="3311965" y="0"/>
                </a:lnTo>
                <a:lnTo>
                  <a:pt x="3311965" y="1939005"/>
                </a:lnTo>
                <a:lnTo>
                  <a:pt x="0" y="1939005"/>
                </a:lnTo>
                <a:lnTo>
                  <a:pt x="0" y="0"/>
                </a:lnTo>
                <a:close/>
              </a:path>
            </a:pathLst>
          </a:custGeom>
          <a:blipFill>
            <a:blip r:embed="rId4"/>
            <a:stretch>
              <a:fillRect t="-6211" b="-7453"/>
            </a:stretch>
          </a:blipFill>
        </p:spPr>
        <p:txBody>
          <a:bodyPr/>
          <a:lstStyle/>
          <a:p/>
        </p:txBody>
      </p:sp>
      <p:sp>
        <p:nvSpPr>
          <p:cNvPr id="5" name="Freeform 5"/>
          <p:cNvSpPr/>
          <p:nvPr/>
        </p:nvSpPr>
        <p:spPr>
          <a:xfrm>
            <a:off x="4286080" y="2877675"/>
            <a:ext cx="4857920" cy="1530245"/>
          </a:xfrm>
          <a:custGeom>
            <a:rect l="l" t="t" r="r" b="b"/>
            <a:pathLst>
              <a:path w="4857920" h="1530245">
                <a:moveTo>
                  <a:pt x="0" y="0"/>
                </a:moveTo>
                <a:lnTo>
                  <a:pt x="4857920" y="0"/>
                </a:lnTo>
                <a:lnTo>
                  <a:pt x="4857920" y="1530245"/>
                </a:lnTo>
                <a:lnTo>
                  <a:pt x="0" y="1530245"/>
                </a:lnTo>
                <a:lnTo>
                  <a:pt x="0" y="0"/>
                </a:lnTo>
                <a:close/>
              </a:path>
            </a:pathLst>
          </a:custGeom>
          <a:blipFill>
            <a:blip r:embed="rId5"/>
            <a:stretch>
              <a:fillRect/>
            </a:stretch>
          </a:blipFill>
        </p:spPr>
        <p:txBody>
          <a:bodyPr/>
          <a:lstStyle/>
          <a:p/>
        </p:txBody>
      </p:sp>
      <p:sp>
        <p:nvSpPr>
          <p:cNvPr id="6" name="Freeform 6"/>
          <p:cNvSpPr/>
          <p:nvPr/>
        </p:nvSpPr>
        <p:spPr>
          <a:xfrm>
            <a:off x="365580" y="4941320"/>
            <a:ext cx="3292180" cy="2208504"/>
          </a:xfrm>
          <a:custGeom>
            <a:rect l="l" t="t" r="r" b="b"/>
            <a:pathLst>
              <a:path w="3292180" h="2208504">
                <a:moveTo>
                  <a:pt x="0" y="0"/>
                </a:moveTo>
                <a:lnTo>
                  <a:pt x="3292180" y="0"/>
                </a:lnTo>
                <a:lnTo>
                  <a:pt x="3292180" y="2208504"/>
                </a:lnTo>
                <a:lnTo>
                  <a:pt x="0" y="2208504"/>
                </a:lnTo>
                <a:lnTo>
                  <a:pt x="0" y="0"/>
                </a:lnTo>
                <a:close/>
              </a:path>
            </a:pathLst>
          </a:custGeom>
          <a:blipFill>
            <a:blip r:embed="rId6"/>
            <a:stretch>
              <a:fillRect/>
            </a:stretch>
          </a:blipFill>
        </p:spPr>
        <p:txBody>
          <a:bodyPr/>
          <a:lstStyle/>
          <a:p/>
        </p:txBody>
      </p:sp>
      <p:sp>
        <p:nvSpPr>
          <p:cNvPr id="7" name="Freeform 7"/>
          <p:cNvSpPr/>
          <p:nvPr/>
        </p:nvSpPr>
        <p:spPr>
          <a:xfrm>
            <a:off x="5113005" y="4720071"/>
            <a:ext cx="3204069" cy="2429753"/>
          </a:xfrm>
          <a:custGeom>
            <a:rect l="l" t="t" r="r" b="b"/>
            <a:pathLst>
              <a:path w="3204069" h="2429753">
                <a:moveTo>
                  <a:pt x="0" y="0"/>
                </a:moveTo>
                <a:lnTo>
                  <a:pt x="3204070" y="0"/>
                </a:lnTo>
                <a:lnTo>
                  <a:pt x="3204070" y="2429753"/>
                </a:lnTo>
                <a:lnTo>
                  <a:pt x="0" y="2429753"/>
                </a:lnTo>
                <a:lnTo>
                  <a:pt x="0" y="0"/>
                </a:lnTo>
                <a:close/>
              </a:path>
            </a:pathLst>
          </a:custGeom>
          <a:blipFill>
            <a:blip r:embed="rId7"/>
            <a:stretch>
              <a:fillRect/>
            </a:stretch>
          </a:blipFill>
        </p:spPr>
        <p:txBody>
          <a:bodyPr/>
          <a:lstStyle/>
          <a:p/>
        </p:txBody>
      </p:sp>
      <p:sp>
        <p:nvSpPr>
          <p:cNvPr id="8" name="Freeform 8"/>
          <p:cNvSpPr/>
          <p:nvPr/>
        </p:nvSpPr>
        <p:spPr>
          <a:xfrm>
            <a:off x="365580" y="7871496"/>
            <a:ext cx="4398058" cy="1641942"/>
          </a:xfrm>
          <a:custGeom>
            <a:rect l="l" t="t" r="r" b="b"/>
            <a:pathLst>
              <a:path w="4398058" h="1641941">
                <a:moveTo>
                  <a:pt x="0" y="0"/>
                </a:moveTo>
                <a:lnTo>
                  <a:pt x="4398058" y="0"/>
                </a:lnTo>
                <a:lnTo>
                  <a:pt x="4398058" y="1641941"/>
                </a:lnTo>
                <a:lnTo>
                  <a:pt x="0" y="1641941"/>
                </a:lnTo>
                <a:lnTo>
                  <a:pt x="0" y="0"/>
                </a:lnTo>
                <a:close/>
              </a:path>
            </a:pathLst>
          </a:custGeom>
          <a:blipFill>
            <a:blip r:embed="rId8"/>
            <a:stretch>
              <a:fillRect/>
            </a:stretch>
          </a:blipFill>
        </p:spPr>
        <p:txBody>
          <a:bodyPr/>
          <a:lstStyle/>
          <a:p/>
        </p:txBody>
      </p:sp>
      <p:sp>
        <p:nvSpPr>
          <p:cNvPr id="9" name="Freeform 9"/>
          <p:cNvSpPr/>
          <p:nvPr/>
        </p:nvSpPr>
        <p:spPr>
          <a:xfrm>
            <a:off x="5413567" y="7494952"/>
            <a:ext cx="2019661" cy="2018485"/>
          </a:xfrm>
          <a:custGeom>
            <a:rect l="l" t="t" r="r" b="b"/>
            <a:pathLst>
              <a:path w="2019661" h="2018485">
                <a:moveTo>
                  <a:pt x="0" y="0"/>
                </a:moveTo>
                <a:lnTo>
                  <a:pt x="2019661" y="0"/>
                </a:lnTo>
                <a:lnTo>
                  <a:pt x="2019661" y="2018485"/>
                </a:lnTo>
                <a:lnTo>
                  <a:pt x="0" y="2018485"/>
                </a:lnTo>
                <a:lnTo>
                  <a:pt x="0" y="0"/>
                </a:lnTo>
                <a:close/>
              </a:path>
            </a:pathLst>
          </a:custGeom>
          <a:blipFill>
            <a:blip r:embed="rId9"/>
            <a:stretch>
              <a:fillRect/>
            </a:stretch>
          </a:blipFill>
        </p:spPr>
        <p:txBody>
          <a:bodyPr/>
          <a:lstStyle/>
          <a:p/>
        </p:txBody>
      </p:sp>
      <p:sp>
        <p:nvSpPr>
          <p:cNvPr id="10" name="TextBox 10"/>
          <p:cNvSpPr txBox="1"/>
          <p:nvPr/>
        </p:nvSpPr>
        <p:spPr>
          <a:xfrm>
            <a:off x="5715833" y="344176"/>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51242"/>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uahz7936"/>
              </a:rPr>
              <a:t>https://tinyurl.com/uahz7936</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Flavored Milk Market Report 2024</dc:title>
  <cp:lastModifiedBy>decipher market</cp:lastModifiedBy>
  <cp:revision>2</cp:revision>
  <dcterms:created xsi:type="dcterms:W3CDTF">2006-08-16T00:00:00Z</dcterms:created>
  <dcterms:modified xsi:type="dcterms:W3CDTF">2024-05-11T11:44:27Z</dcterms:modified>
</cp:coreProperties>
</file>