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Barlow Semi-Bold"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eorgia Pro Bold" panose="020B0604020202020204" charset="0"/>
      <p:regular r:id="rId16"/>
    </p:embeddedFont>
    <p:embeddedFont>
      <p:font typeface="Lato" panose="020F0502020204030203" pitchFamily="34" charset="0"/>
      <p:regular r:id="rId17"/>
    </p:embeddedFont>
    <p:embeddedFont>
      <p:font typeface="Lato Bold" panose="020F0502020204030203" charset="0"/>
      <p:regular r:id="rId18"/>
    </p:embeddedFont>
    <p:embeddedFont>
      <p:font typeface="Now" panose="020B0604020202020204" charset="0"/>
      <p:regular r:id="rId19"/>
    </p:embeddedFont>
    <p:embeddedFont>
      <p:font typeface="Now Medium" panose="020B0604020202020204" charset="0"/>
      <p:regular r:id="rId20"/>
    </p:embeddedFont>
    <p:embeddedFont>
      <p:font typeface="Open Sauce" panose="020B0604020202020204" charset="0"/>
      <p:regular r:id="rId21"/>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8.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0.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4.jpeg" /><Relationship Id="rId6" Type="http://schemas.openxmlformats.org/officeDocument/2006/relationships/image" Target="../media/image15.jpeg" /><Relationship Id="rId7" Type="http://schemas.openxmlformats.org/officeDocument/2006/relationships/image" Target="../media/image16.jpeg" /><Relationship Id="rId8" Type="http://schemas.openxmlformats.org/officeDocument/2006/relationships/image" Target="../media/image1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www.cognitivemarketresearch.com/firefighting-drone-market-report"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17" b="-817"/>
            </a:stretch>
          </a:blipFill>
        </p:spPr>
        <p:txBody>
          <a:bodyPr/>
          <a:lstStyle/>
          <a:p/>
        </p:txBody>
      </p:sp>
      <p:grpSp>
        <p:nvGrpSpPr>
          <p:cNvPr id="3" name="Group 3"/>
          <p:cNvGrpSpPr/>
          <p:nvPr/>
        </p:nvGrpSpPr>
        <p:grpSpPr>
          <a:xfrm>
            <a:off x="1396802" y="2608277"/>
            <a:ext cx="15494395" cy="5703973"/>
            <a:chExt cx="1697633" cy="624952"/>
          </a:xfrm>
        </p:grpSpPr>
        <p:sp>
          <p:nvSpPr>
            <p:cNvPr id="4" name="Freeform 4"/>
            <p:cNvSpPr/>
            <p:nvPr/>
          </p:nvSpPr>
          <p:spPr>
            <a:xfrm>
              <a:off x="0" y="0"/>
              <a:ext cx="1697633" cy="624952"/>
            </a:xfrm>
            <a:custGeom>
              <a:rect l="l" t="t" r="r" b="b"/>
              <a:pathLst>
                <a:path w="1697632" h="624952">
                  <a:moveTo>
                    <a:pt x="0" y="0"/>
                  </a:moveTo>
                  <a:lnTo>
                    <a:pt x="1697633" y="0"/>
                  </a:lnTo>
                  <a:lnTo>
                    <a:pt x="1697633" y="624952"/>
                  </a:lnTo>
                  <a:lnTo>
                    <a:pt x="0" y="624952"/>
                  </a:lnTo>
                  <a:close/>
                </a:path>
              </a:pathLst>
            </a:custGeom>
            <a:solidFill>
              <a:srgbClr val="000000">
                <a:alpha val="69804"/>
              </a:srgbClr>
            </a:solidFill>
          </p:spPr>
          <p:txBody>
            <a:bodyPr/>
            <a:lstStyle/>
            <a:p/>
          </p:txBody>
        </p:sp>
        <p:sp>
          <p:nvSpPr>
            <p:cNvPr id="5" name="TextBox 5"/>
            <p:cNvSpPr txBox="1"/>
            <p:nvPr/>
          </p:nvSpPr>
          <p:spPr>
            <a:xfrm>
              <a:off x="0" y="-95250"/>
              <a:ext cx="1697633" cy="720202"/>
            </a:xfrm>
            <a:prstGeom prst="rect">
              <a:avLst/>
            </a:prstGeom>
          </p:spPr>
          <p:txBody>
            <a:bodyPr lIns="50800" tIns="50800" rIns="50800" bIns="50800" rtlCol="0" anchor="ctr"/>
            <a:lstStyle/>
            <a:p>
              <a:pPr algn="ctr">
                <a:lnSpc>
                  <a:spcPts val="3213"/>
                </a:lnSpc>
              </a:pPr>
              <a:endParaRPr/>
            </a:p>
          </p:txBody>
        </p:sp>
      </p:grpSp>
      <p:sp>
        <p:nvSpPr>
          <p:cNvPr id="6" name="TextBox 6"/>
          <p:cNvSpPr txBox="1"/>
          <p:nvPr/>
        </p:nvSpPr>
        <p:spPr>
          <a:xfrm>
            <a:off x="1862312" y="3354595"/>
            <a:ext cx="14563375" cy="3956276"/>
          </a:xfrm>
          <a:prstGeom prst="rect">
            <a:avLst/>
          </a:prstGeom>
        </p:spPr>
        <p:txBody>
          <a:bodyPr wrap="square" lIns="0" tIns="0" rIns="0" bIns="0" rtlCol="0" anchor="t">
            <a:spAutoFit/>
          </a:bodyPr>
          <a:lstStyle/>
          <a:p>
            <a:pPr>
              <a:lnSpc>
                <a:spcPts val="10109"/>
              </a:lnSpc>
            </a:pPr>
            <a:r>
              <a:rPr lang="en-US" sz="10422">
                <a:solidFill>
                  <a:srgbClr val="FFFFFF"/>
                </a:solidFill>
                <a:latin typeface="Now"/>
              </a:rPr>
              <a:t>GLOBAL FIREFIGHTING DRONE MARKET REPORT 2024</a:t>
            </a:r>
          </a:p>
        </p:txBody>
      </p:sp>
      <p:sp>
        <p:nvSpPr>
          <p:cNvPr id="7" name="TextBox 7"/>
          <p:cNvSpPr txBox="1"/>
          <p:nvPr/>
        </p:nvSpPr>
        <p:spPr>
          <a:xfrm>
            <a:off x="4747926" y="7310871"/>
            <a:ext cx="8792149" cy="781050"/>
          </a:xfrm>
          <a:prstGeom prst="rect">
            <a:avLst/>
          </a:prstGeom>
        </p:spPr>
        <p:txBody>
          <a:bodyPr lIns="0" tIns="0" rIns="0" bIns="0" rtlCol="0" anchor="t">
            <a:spAutoFit/>
          </a:bodyPr>
          <a:lstStyle/>
          <a:p>
            <a:pPr algn="ctr">
              <a:lnSpc>
                <a:spcPts val="6300"/>
              </a:lnSpc>
            </a:pPr>
            <a:r>
              <a:rPr lang="en-US" sz="45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4"/>
            </a:stretch>
          </a:blipFill>
        </p:spPr>
        <p:txBody>
          <a:bodyPr/>
          <a:lstStyle/>
          <a:p/>
        </p:txBody>
      </p:sp>
      <p:grpSp>
        <p:nvGrpSpPr>
          <p:cNvPr id="3" name="Group 3"/>
          <p:cNvGrpSpPr/>
          <p:nvPr/>
        </p:nvGrpSpPr>
        <p:grpSpPr>
          <a:xfrm>
            <a:off x="1028700" y="4961659"/>
            <a:ext cx="15707968" cy="4549936"/>
            <a:chExt cx="2997047" cy="868118"/>
          </a:xfrm>
        </p:grpSpPr>
        <p:sp>
          <p:nvSpPr>
            <p:cNvPr id="4" name="Freeform 4"/>
            <p:cNvSpPr/>
            <p:nvPr/>
          </p:nvSpPr>
          <p:spPr>
            <a:xfrm>
              <a:off x="0" y="0"/>
              <a:ext cx="2997047" cy="868118"/>
            </a:xfrm>
            <a:custGeom>
              <a:rect l="l" t="t" r="r" b="b"/>
              <a:pathLst>
                <a:path w="2997047" h="868118">
                  <a:moveTo>
                    <a:pt x="0" y="0"/>
                  </a:moveTo>
                  <a:lnTo>
                    <a:pt x="2997047" y="0"/>
                  </a:lnTo>
                  <a:lnTo>
                    <a:pt x="2997047" y="868118"/>
                  </a:lnTo>
                  <a:lnTo>
                    <a:pt x="0" y="868118"/>
                  </a:lnTo>
                  <a:close/>
                </a:path>
              </a:pathLst>
            </a:custGeom>
            <a:solidFill>
              <a:srgbClr val="FEBA32"/>
            </a:solidFill>
          </p:spPr>
          <p:txBody>
            <a:bodyPr/>
            <a:lstStyle/>
            <a:p/>
          </p:txBody>
        </p:sp>
        <p:sp>
          <p:nvSpPr>
            <p:cNvPr id="5" name="TextBox 5"/>
            <p:cNvSpPr txBox="1"/>
            <p:nvPr/>
          </p:nvSpPr>
          <p:spPr>
            <a:xfrm>
              <a:off x="0" y="-95250"/>
              <a:ext cx="2997047" cy="963368"/>
            </a:xfrm>
            <a:prstGeom prst="rect">
              <a:avLst/>
            </a:prstGeom>
          </p:spPr>
          <p:txBody>
            <a:bodyPr lIns="50800" tIns="50800" rIns="50800" bIns="50800" rtlCol="0" anchor="ctr"/>
            <a:lstStyle/>
            <a:p>
              <a:pPr algn="ctr">
                <a:lnSpc>
                  <a:spcPts val="3213"/>
                </a:lnSpc>
              </a:pPr>
              <a:endParaRPr/>
            </a:p>
          </p:txBody>
        </p:sp>
      </p:grpSp>
      <p:grpSp>
        <p:nvGrpSpPr>
          <p:cNvPr id="6" name="Group 6"/>
          <p:cNvGrpSpPr/>
          <p:nvPr/>
        </p:nvGrpSpPr>
        <p:grpSpPr>
          <a:xfrm>
            <a:off x="1028700" y="4260273"/>
            <a:ext cx="15238448" cy="4961393"/>
            <a:chExt cx="2907463" cy="946623"/>
          </a:xfrm>
        </p:grpSpPr>
        <p:sp>
          <p:nvSpPr>
            <p:cNvPr id="7" name="Freeform 7"/>
            <p:cNvSpPr/>
            <p:nvPr/>
          </p:nvSpPr>
          <p:spPr>
            <a:xfrm>
              <a:off x="0" y="0"/>
              <a:ext cx="2907463" cy="946623"/>
            </a:xfrm>
            <a:custGeom>
              <a:rect l="l" t="t" r="r" b="b"/>
              <a:pathLst>
                <a:path w="2907463" h="946623">
                  <a:moveTo>
                    <a:pt x="0" y="0"/>
                  </a:moveTo>
                  <a:lnTo>
                    <a:pt x="2907463" y="0"/>
                  </a:lnTo>
                  <a:lnTo>
                    <a:pt x="2907463" y="946623"/>
                  </a:lnTo>
                  <a:lnTo>
                    <a:pt x="0" y="946623"/>
                  </a:lnTo>
                  <a:close/>
                </a:path>
              </a:pathLst>
            </a:custGeom>
            <a:solidFill>
              <a:srgbClr val="FFFFFF"/>
            </a:solidFill>
          </p:spPr>
          <p:txBody>
            <a:bodyPr/>
            <a:lstStyle/>
            <a:p/>
          </p:txBody>
        </p:sp>
        <p:sp>
          <p:nvSpPr>
            <p:cNvPr id="8" name="TextBox 8"/>
            <p:cNvSpPr txBox="1"/>
            <p:nvPr/>
          </p:nvSpPr>
          <p:spPr>
            <a:xfrm>
              <a:off x="0" y="-95250"/>
              <a:ext cx="2907463" cy="1041873"/>
            </a:xfrm>
            <a:prstGeom prst="rect">
              <a:avLst/>
            </a:prstGeom>
          </p:spPr>
          <p:txBody>
            <a:bodyPr lIns="50800" tIns="50800" rIns="50800" bIns="50800" rtlCol="0" anchor="ctr"/>
            <a:lstStyle/>
            <a:p>
              <a:pPr algn="ctr">
                <a:lnSpc>
                  <a:spcPts val="3213"/>
                </a:lnSpc>
              </a:pPr>
              <a:endParaRPr/>
            </a:p>
          </p:txBody>
        </p:sp>
      </p:grpSp>
      <p:sp>
        <p:nvSpPr>
          <p:cNvPr id="9" name="TextBox 9"/>
          <p:cNvSpPr txBox="1"/>
          <p:nvPr/>
        </p:nvSpPr>
        <p:spPr>
          <a:xfrm>
            <a:off x="1259048" y="5588256"/>
            <a:ext cx="14777751" cy="3588895"/>
          </a:xfrm>
          <a:prstGeom prst="rect">
            <a:avLst/>
          </a:prstGeom>
        </p:spPr>
        <p:txBody>
          <a:bodyPr lIns="0" tIns="0" rIns="0" bIns="0" rtlCol="0" anchor="t">
            <a:spAutoFit/>
          </a:bodyPr>
          <a:lstStyle/>
          <a:p>
            <a:pPr marL="0" lvl="0" indent="0" algn="l">
              <a:lnSpc>
                <a:spcPts val="5745"/>
              </a:lnSpc>
            </a:pPr>
            <a:r>
              <a:rPr lang="en-US" sz="3399">
                <a:solidFill>
                  <a:srgbClr val="000000"/>
                </a:solidFill>
                <a:latin typeface="Arimo"/>
              </a:rPr>
              <a:t>Firefighting drones can be remotely controlled and can carry firefighting equipment such as foam dispensers or water cannons. The major purpose of designing firefighting drones was to control fires in areas that are inaccessible to firefighters or fire trucks like dense forests and high-rise buildings.</a:t>
            </a:r>
          </a:p>
        </p:txBody>
      </p:sp>
      <p:sp>
        <p:nvSpPr>
          <p:cNvPr id="10" name="TextBox 10"/>
          <p:cNvSpPr txBox="1"/>
          <p:nvPr/>
        </p:nvSpPr>
        <p:spPr>
          <a:xfrm>
            <a:off x="5648764" y="4640667"/>
            <a:ext cx="6467842" cy="775335"/>
          </a:xfrm>
          <a:prstGeom prst="rect">
            <a:avLst/>
          </a:prstGeom>
        </p:spPr>
        <p:txBody>
          <a:bodyPr lIns="0" tIns="0" rIns="0" bIns="0" rtlCol="0" anchor="t">
            <a:spAutoFit/>
          </a:bodyPr>
          <a:lstStyle/>
          <a:p>
            <a:pPr marL="0" lvl="0" indent="0" algn="ctr">
              <a:lnSpc>
                <a:spcPts val="5820"/>
              </a:lnSpc>
              <a:spcBef>
                <a:spcPct val="0"/>
              </a:spcBef>
            </a:pPr>
            <a:r>
              <a:rPr lang="en-US" sz="6000" u="none" strike="noStrike">
                <a:solidFill>
                  <a:srgbClr val="000000"/>
                </a:solidFill>
                <a:latin typeface="Now"/>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1373" b="-7070"/>
            </a:stretch>
          </a:blipFill>
        </p:spPr>
        <p:txBody>
          <a:bodyPr/>
          <a:lstStyle/>
          <a:p/>
        </p:txBody>
      </p:sp>
      <p:sp>
        <p:nvSpPr>
          <p:cNvPr id="3" name="Freeform 3"/>
          <p:cNvSpPr/>
          <p:nvPr/>
        </p:nvSpPr>
        <p:spPr>
          <a:xfrm>
            <a:off x="1449439" y="7497281"/>
            <a:ext cx="7978064" cy="2475776"/>
          </a:xfrm>
          <a:custGeom>
            <a:rect l="l" t="t" r="r" b="b"/>
            <a:pathLst>
              <a:path w="7978064" h="2475776">
                <a:moveTo>
                  <a:pt x="0" y="0"/>
                </a:moveTo>
                <a:lnTo>
                  <a:pt x="7978064" y="0"/>
                </a:lnTo>
                <a:lnTo>
                  <a:pt x="7978064" y="2475777"/>
                </a:lnTo>
                <a:lnTo>
                  <a:pt x="0" y="2475777"/>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4" name="Group 4"/>
          <p:cNvGrpSpPr/>
          <p:nvPr/>
        </p:nvGrpSpPr>
        <p:grpSpPr>
          <a:xfrm>
            <a:off x="1206819" y="7239608"/>
            <a:ext cx="8463306" cy="1683783"/>
            <a:chExt cx="2156186" cy="428975"/>
          </a:xfrm>
        </p:grpSpPr>
        <p:sp>
          <p:nvSpPr>
            <p:cNvPr id="5" name="Freeform 5"/>
            <p:cNvSpPr/>
            <p:nvPr/>
          </p:nvSpPr>
          <p:spPr>
            <a:xfrm>
              <a:off x="0" y="0"/>
              <a:ext cx="2156186" cy="428975"/>
            </a:xfrm>
            <a:custGeom>
              <a:rect l="l" t="t" r="r" b="b"/>
              <a:pathLst>
                <a:path w="2156186" h="428975">
                  <a:moveTo>
                    <a:pt x="27443" y="0"/>
                  </a:moveTo>
                  <a:lnTo>
                    <a:pt x="2128743" y="0"/>
                  </a:lnTo>
                  <a:cubicBezTo>
                    <a:pt x="2143899" y="0"/>
                    <a:pt x="2156186" y="12287"/>
                    <a:pt x="2156186" y="27443"/>
                  </a:cubicBezTo>
                  <a:lnTo>
                    <a:pt x="2156186" y="401533"/>
                  </a:lnTo>
                  <a:cubicBezTo>
                    <a:pt x="2156186" y="408811"/>
                    <a:pt x="2153295" y="415791"/>
                    <a:pt x="2148148" y="420938"/>
                  </a:cubicBezTo>
                  <a:cubicBezTo>
                    <a:pt x="2143002" y="426084"/>
                    <a:pt x="2136021" y="428975"/>
                    <a:pt x="2128743" y="428975"/>
                  </a:cubicBezTo>
                  <a:lnTo>
                    <a:pt x="27443" y="428975"/>
                  </a:lnTo>
                  <a:cubicBezTo>
                    <a:pt x="20165" y="428975"/>
                    <a:pt x="13184" y="426084"/>
                    <a:pt x="8038" y="420938"/>
                  </a:cubicBezTo>
                  <a:cubicBezTo>
                    <a:pt x="2891" y="415791"/>
                    <a:pt x="0" y="408811"/>
                    <a:pt x="0" y="401533"/>
                  </a:cubicBezTo>
                  <a:lnTo>
                    <a:pt x="0" y="27443"/>
                  </a:lnTo>
                  <a:cubicBezTo>
                    <a:pt x="0" y="20165"/>
                    <a:pt x="2891" y="13184"/>
                    <a:pt x="8038" y="8038"/>
                  </a:cubicBezTo>
                  <a:cubicBezTo>
                    <a:pt x="13184" y="2891"/>
                    <a:pt x="20165" y="0"/>
                    <a:pt x="27443" y="0"/>
                  </a:cubicBezTo>
                  <a:close/>
                </a:path>
              </a:pathLst>
            </a:custGeom>
            <a:solidFill>
              <a:srgbClr val="CF5918"/>
            </a:solidFill>
          </p:spPr>
          <p:txBody>
            <a:bodyPr/>
            <a:lstStyle/>
            <a:p/>
          </p:txBody>
        </p:sp>
        <p:sp>
          <p:nvSpPr>
            <p:cNvPr id="6" name="TextBox 6"/>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7" name="Freeform 7"/>
          <p:cNvSpPr/>
          <p:nvPr/>
        </p:nvSpPr>
        <p:spPr>
          <a:xfrm>
            <a:off x="1449439" y="5351304"/>
            <a:ext cx="7978064" cy="2475776"/>
          </a:xfrm>
          <a:custGeom>
            <a:rect l="l" t="t" r="r" b="b"/>
            <a:pathLst>
              <a:path w="7978064" h="2475776">
                <a:moveTo>
                  <a:pt x="0" y="0"/>
                </a:moveTo>
                <a:lnTo>
                  <a:pt x="7978064" y="0"/>
                </a:lnTo>
                <a:lnTo>
                  <a:pt x="7978064" y="2475777"/>
                </a:lnTo>
                <a:lnTo>
                  <a:pt x="0" y="2475777"/>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8" name="Group 8"/>
          <p:cNvGrpSpPr/>
          <p:nvPr/>
        </p:nvGrpSpPr>
        <p:grpSpPr>
          <a:xfrm>
            <a:off x="1206819" y="5096302"/>
            <a:ext cx="8463306" cy="1683783"/>
            <a:chExt cx="2156186" cy="428975"/>
          </a:xfrm>
        </p:grpSpPr>
        <p:sp>
          <p:nvSpPr>
            <p:cNvPr id="9" name="Freeform 9"/>
            <p:cNvSpPr/>
            <p:nvPr/>
          </p:nvSpPr>
          <p:spPr>
            <a:xfrm>
              <a:off x="0" y="0"/>
              <a:ext cx="2156186" cy="428975"/>
            </a:xfrm>
            <a:custGeom>
              <a:rect l="l" t="t" r="r" b="b"/>
              <a:pathLst>
                <a:path w="2156186" h="428975">
                  <a:moveTo>
                    <a:pt x="27443" y="0"/>
                  </a:moveTo>
                  <a:lnTo>
                    <a:pt x="2128743" y="0"/>
                  </a:lnTo>
                  <a:cubicBezTo>
                    <a:pt x="2143899" y="0"/>
                    <a:pt x="2156186" y="12287"/>
                    <a:pt x="2156186" y="27443"/>
                  </a:cubicBezTo>
                  <a:lnTo>
                    <a:pt x="2156186" y="401533"/>
                  </a:lnTo>
                  <a:cubicBezTo>
                    <a:pt x="2156186" y="408811"/>
                    <a:pt x="2153295" y="415791"/>
                    <a:pt x="2148148" y="420938"/>
                  </a:cubicBezTo>
                  <a:cubicBezTo>
                    <a:pt x="2143002" y="426084"/>
                    <a:pt x="2136021" y="428975"/>
                    <a:pt x="2128743" y="428975"/>
                  </a:cubicBezTo>
                  <a:lnTo>
                    <a:pt x="27443" y="428975"/>
                  </a:lnTo>
                  <a:cubicBezTo>
                    <a:pt x="20165" y="428975"/>
                    <a:pt x="13184" y="426084"/>
                    <a:pt x="8038" y="420938"/>
                  </a:cubicBezTo>
                  <a:cubicBezTo>
                    <a:pt x="2891" y="415791"/>
                    <a:pt x="0" y="408811"/>
                    <a:pt x="0" y="401533"/>
                  </a:cubicBezTo>
                  <a:lnTo>
                    <a:pt x="0" y="27443"/>
                  </a:lnTo>
                  <a:cubicBezTo>
                    <a:pt x="0" y="20165"/>
                    <a:pt x="2891" y="13184"/>
                    <a:pt x="8038" y="8038"/>
                  </a:cubicBezTo>
                  <a:cubicBezTo>
                    <a:pt x="13184" y="2891"/>
                    <a:pt x="20165" y="0"/>
                    <a:pt x="27443" y="0"/>
                  </a:cubicBezTo>
                  <a:close/>
                </a:path>
              </a:pathLst>
            </a:custGeom>
            <a:solidFill>
              <a:srgbClr val="070402"/>
            </a:solidFill>
          </p:spPr>
          <p:txBody>
            <a:bodyPr/>
            <a:lstStyle/>
            <a:p/>
          </p:txBody>
        </p:sp>
        <p:sp>
          <p:nvSpPr>
            <p:cNvPr id="10" name="TextBox 10"/>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11" name="Freeform 11"/>
          <p:cNvSpPr/>
          <p:nvPr/>
        </p:nvSpPr>
        <p:spPr>
          <a:xfrm>
            <a:off x="1449439" y="3208809"/>
            <a:ext cx="7978064" cy="2475776"/>
          </a:xfrm>
          <a:custGeom>
            <a:rect l="l" t="t" r="r" b="b"/>
            <a:pathLst>
              <a:path w="7978064" h="2475776">
                <a:moveTo>
                  <a:pt x="0" y="0"/>
                </a:moveTo>
                <a:lnTo>
                  <a:pt x="7978064" y="0"/>
                </a:lnTo>
                <a:lnTo>
                  <a:pt x="7978064" y="2475777"/>
                </a:lnTo>
                <a:lnTo>
                  <a:pt x="0" y="2475777"/>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12" name="Group 12"/>
          <p:cNvGrpSpPr/>
          <p:nvPr/>
        </p:nvGrpSpPr>
        <p:grpSpPr>
          <a:xfrm>
            <a:off x="1206819" y="2952996"/>
            <a:ext cx="8463306" cy="1683783"/>
            <a:chExt cx="2156186" cy="428975"/>
          </a:xfrm>
        </p:grpSpPr>
        <p:sp>
          <p:nvSpPr>
            <p:cNvPr id="13" name="Freeform 13"/>
            <p:cNvSpPr/>
            <p:nvPr/>
          </p:nvSpPr>
          <p:spPr>
            <a:xfrm>
              <a:off x="0" y="0"/>
              <a:ext cx="2156186" cy="428975"/>
            </a:xfrm>
            <a:custGeom>
              <a:rect l="l" t="t" r="r" b="b"/>
              <a:pathLst>
                <a:path w="2156186" h="428975">
                  <a:moveTo>
                    <a:pt x="27443" y="0"/>
                  </a:moveTo>
                  <a:lnTo>
                    <a:pt x="2128743" y="0"/>
                  </a:lnTo>
                  <a:cubicBezTo>
                    <a:pt x="2143899" y="0"/>
                    <a:pt x="2156186" y="12287"/>
                    <a:pt x="2156186" y="27443"/>
                  </a:cubicBezTo>
                  <a:lnTo>
                    <a:pt x="2156186" y="401533"/>
                  </a:lnTo>
                  <a:cubicBezTo>
                    <a:pt x="2156186" y="408811"/>
                    <a:pt x="2153295" y="415791"/>
                    <a:pt x="2148148" y="420938"/>
                  </a:cubicBezTo>
                  <a:cubicBezTo>
                    <a:pt x="2143002" y="426084"/>
                    <a:pt x="2136021" y="428975"/>
                    <a:pt x="2128743" y="428975"/>
                  </a:cubicBezTo>
                  <a:lnTo>
                    <a:pt x="27443" y="428975"/>
                  </a:lnTo>
                  <a:cubicBezTo>
                    <a:pt x="20165" y="428975"/>
                    <a:pt x="13184" y="426084"/>
                    <a:pt x="8038" y="420938"/>
                  </a:cubicBezTo>
                  <a:cubicBezTo>
                    <a:pt x="2891" y="415791"/>
                    <a:pt x="0" y="408811"/>
                    <a:pt x="0" y="401533"/>
                  </a:cubicBezTo>
                  <a:lnTo>
                    <a:pt x="0" y="27443"/>
                  </a:lnTo>
                  <a:cubicBezTo>
                    <a:pt x="0" y="20165"/>
                    <a:pt x="2891" y="13184"/>
                    <a:pt x="8038" y="8038"/>
                  </a:cubicBezTo>
                  <a:cubicBezTo>
                    <a:pt x="13184" y="2891"/>
                    <a:pt x="20165" y="0"/>
                    <a:pt x="27443" y="0"/>
                  </a:cubicBezTo>
                  <a:close/>
                </a:path>
              </a:pathLst>
            </a:custGeom>
            <a:solidFill>
              <a:srgbClr val="CF5918"/>
            </a:solidFill>
          </p:spPr>
          <p:txBody>
            <a:bodyPr/>
            <a:lstStyle/>
            <a:p/>
          </p:txBody>
        </p:sp>
        <p:sp>
          <p:nvSpPr>
            <p:cNvPr id="14" name="TextBox 14"/>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15" name="AutoShape 15"/>
          <p:cNvSpPr/>
          <p:nvPr/>
        </p:nvSpPr>
        <p:spPr>
          <a:xfrm flipH="1" flipV="1">
            <a:off x="2962059" y="3352402"/>
            <a:ext cx="0" cy="884971"/>
          </a:xfrm>
          <a:prstGeom prst="line">
            <a:avLst/>
          </a:prstGeom>
          <a:ln w="28575" cap="flat">
            <a:solidFill>
              <a:srgbClr val="FFFFFF"/>
            </a:solidFill>
            <a:prstDash val="solid"/>
            <a:headEnd type="none" w="sm" len="sm"/>
            <a:tailEnd type="none" w="sm" len="sm"/>
          </a:ln>
        </p:spPr>
        <p:txBody>
          <a:bodyPr/>
          <a:lstStyle/>
          <a:p/>
        </p:txBody>
      </p:sp>
      <p:sp>
        <p:nvSpPr>
          <p:cNvPr id="16" name="AutoShape 16"/>
          <p:cNvSpPr/>
          <p:nvPr/>
        </p:nvSpPr>
        <p:spPr>
          <a:xfrm flipH="1" flipV="1">
            <a:off x="2962059" y="5495708"/>
            <a:ext cx="0" cy="884971"/>
          </a:xfrm>
          <a:prstGeom prst="line">
            <a:avLst/>
          </a:prstGeom>
          <a:ln w="28575" cap="flat">
            <a:solidFill>
              <a:srgbClr val="FFFFFF"/>
            </a:solidFill>
            <a:prstDash val="solid"/>
            <a:headEnd type="none" w="sm" len="sm"/>
            <a:tailEnd type="none" w="sm" len="sm"/>
          </a:ln>
        </p:spPr>
        <p:txBody>
          <a:bodyPr/>
          <a:lstStyle/>
          <a:p/>
        </p:txBody>
      </p:sp>
      <p:sp>
        <p:nvSpPr>
          <p:cNvPr id="17" name="AutoShape 17"/>
          <p:cNvSpPr/>
          <p:nvPr/>
        </p:nvSpPr>
        <p:spPr>
          <a:xfrm flipH="1" flipV="1">
            <a:off x="2962059" y="7639014"/>
            <a:ext cx="0" cy="884971"/>
          </a:xfrm>
          <a:prstGeom prst="line">
            <a:avLst/>
          </a:prstGeom>
          <a:ln w="28575" cap="flat">
            <a:solidFill>
              <a:srgbClr val="FFFFFF"/>
            </a:solidFill>
            <a:prstDash val="solid"/>
            <a:headEnd type="none" w="sm" len="sm"/>
            <a:tailEnd type="none" w="sm" len="sm"/>
          </a:ln>
        </p:spPr>
        <p:txBody>
          <a:bodyPr/>
          <a:lstStyle/>
          <a:p/>
        </p:txBody>
      </p:sp>
      <p:sp>
        <p:nvSpPr>
          <p:cNvPr id="18" name="TextBox 18"/>
          <p:cNvSpPr txBox="1"/>
          <p:nvPr/>
        </p:nvSpPr>
        <p:spPr>
          <a:xfrm>
            <a:off x="3134101" y="3166708"/>
            <a:ext cx="6158984" cy="1279989"/>
          </a:xfrm>
          <a:prstGeom prst="rect">
            <a:avLst/>
          </a:prstGeom>
        </p:spPr>
        <p:txBody>
          <a:bodyPr lIns="0" tIns="0" rIns="0" bIns="0" rtlCol="0" anchor="t">
            <a:spAutoFit/>
          </a:bodyPr>
          <a:lstStyle/>
          <a:p>
            <a:pPr algn="ctr">
              <a:lnSpc>
                <a:spcPts val="5103"/>
              </a:lnSpc>
            </a:pPr>
            <a:r>
              <a:rPr lang="en-US" sz="3645" spc="116">
                <a:solidFill>
                  <a:srgbClr val="FFFFFF"/>
                </a:solidFill>
                <a:latin typeface="Barlow Semi-Bold"/>
              </a:rPr>
              <a:t>MARKET SIZE</a:t>
            </a:r>
          </a:p>
          <a:p>
            <a:pPr algn="ctr">
              <a:lnSpc>
                <a:spcPts val="5103"/>
              </a:lnSpc>
              <a:spcBef>
                <a:spcPct val="0"/>
              </a:spcBef>
            </a:pPr>
            <a:r>
              <a:rPr lang="en-US" sz="3645" spc="116">
                <a:solidFill>
                  <a:srgbClr val="FFFFFF"/>
                </a:solidFill>
                <a:latin typeface="Barlow Semi-Bold"/>
              </a:rPr>
              <a:t>$1.31 Bn</a:t>
            </a:r>
          </a:p>
        </p:txBody>
      </p:sp>
      <p:sp>
        <p:nvSpPr>
          <p:cNvPr id="19" name="TextBox 19"/>
          <p:cNvSpPr txBox="1"/>
          <p:nvPr/>
        </p:nvSpPr>
        <p:spPr>
          <a:xfrm>
            <a:off x="3134101" y="5260099"/>
            <a:ext cx="6158984" cy="1279989"/>
          </a:xfrm>
          <a:prstGeom prst="rect">
            <a:avLst/>
          </a:prstGeom>
        </p:spPr>
        <p:txBody>
          <a:bodyPr lIns="0" tIns="0" rIns="0" bIns="0" rtlCol="0" anchor="t">
            <a:spAutoFit/>
          </a:bodyPr>
          <a:lstStyle/>
          <a:p>
            <a:pPr algn="ctr">
              <a:lnSpc>
                <a:spcPts val="5103"/>
              </a:lnSpc>
            </a:pPr>
            <a:r>
              <a:rPr lang="en-US" sz="3645" spc="116">
                <a:solidFill>
                  <a:srgbClr val="FFFFFF"/>
                </a:solidFill>
                <a:latin typeface="Barlow Semi-Bold"/>
              </a:rPr>
              <a:t>FORECAST</a:t>
            </a:r>
          </a:p>
          <a:p>
            <a:pPr algn="ctr">
              <a:lnSpc>
                <a:spcPts val="5103"/>
              </a:lnSpc>
              <a:spcBef>
                <a:spcPct val="0"/>
              </a:spcBef>
            </a:pPr>
            <a:r>
              <a:rPr lang="en-US" sz="3645" spc="116">
                <a:solidFill>
                  <a:srgbClr val="FFFFFF"/>
                </a:solidFill>
                <a:latin typeface="Barlow Semi-Bold"/>
              </a:rPr>
              <a:t>$2.76 Bn</a:t>
            </a:r>
          </a:p>
        </p:txBody>
      </p:sp>
      <p:sp>
        <p:nvSpPr>
          <p:cNvPr id="20" name="TextBox 20"/>
          <p:cNvSpPr txBox="1"/>
          <p:nvPr/>
        </p:nvSpPr>
        <p:spPr>
          <a:xfrm>
            <a:off x="3134101" y="7421081"/>
            <a:ext cx="6158984" cy="1279989"/>
          </a:xfrm>
          <a:prstGeom prst="rect">
            <a:avLst/>
          </a:prstGeom>
        </p:spPr>
        <p:txBody>
          <a:bodyPr lIns="0" tIns="0" rIns="0" bIns="0" rtlCol="0" anchor="t">
            <a:spAutoFit/>
          </a:bodyPr>
          <a:lstStyle/>
          <a:p>
            <a:pPr algn="ctr">
              <a:lnSpc>
                <a:spcPts val="5103"/>
              </a:lnSpc>
            </a:pPr>
            <a:r>
              <a:rPr lang="en-US" sz="3645" spc="116">
                <a:solidFill>
                  <a:srgbClr val="FFFFFF"/>
                </a:solidFill>
                <a:latin typeface="Barlow Semi-Bold"/>
              </a:rPr>
              <a:t>CAGR</a:t>
            </a:r>
          </a:p>
          <a:p>
            <a:pPr algn="ctr">
              <a:lnSpc>
                <a:spcPts val="5103"/>
              </a:lnSpc>
              <a:spcBef>
                <a:spcPct val="0"/>
              </a:spcBef>
            </a:pPr>
            <a:r>
              <a:rPr lang="en-US" sz="3645" spc="116">
                <a:solidFill>
                  <a:srgbClr val="FFFFFF"/>
                </a:solidFill>
                <a:latin typeface="Barlow Semi-Bold"/>
              </a:rPr>
              <a:t>9.8%%</a:t>
            </a:r>
          </a:p>
        </p:txBody>
      </p:sp>
      <p:sp>
        <p:nvSpPr>
          <p:cNvPr id="21" name="TextBox 21"/>
          <p:cNvSpPr txBox="1"/>
          <p:nvPr/>
        </p:nvSpPr>
        <p:spPr>
          <a:xfrm>
            <a:off x="1342432" y="3490805"/>
            <a:ext cx="1531137" cy="631795"/>
          </a:xfrm>
          <a:prstGeom prst="rect">
            <a:avLst/>
          </a:prstGeom>
        </p:spPr>
        <p:txBody>
          <a:bodyPr lIns="0" tIns="0" rIns="0" bIns="0" rtlCol="0" anchor="t">
            <a:spAutoFit/>
          </a:bodyPr>
          <a:lstStyle/>
          <a:p>
            <a:pPr algn="ctr">
              <a:lnSpc>
                <a:spcPts val="5103"/>
              </a:lnSpc>
              <a:spcBef>
                <a:spcPct val="0"/>
              </a:spcBef>
            </a:pPr>
            <a:r>
              <a:rPr lang="en-US" sz="3645" spc="116">
                <a:solidFill>
                  <a:srgbClr val="FFFFFF"/>
                </a:solidFill>
                <a:latin typeface="Barlow Semi-Bold"/>
              </a:rPr>
              <a:t>2022</a:t>
            </a:r>
          </a:p>
        </p:txBody>
      </p:sp>
      <p:sp>
        <p:nvSpPr>
          <p:cNvPr id="22" name="TextBox 22"/>
          <p:cNvSpPr txBox="1"/>
          <p:nvPr/>
        </p:nvSpPr>
        <p:spPr>
          <a:xfrm>
            <a:off x="1413559" y="5608386"/>
            <a:ext cx="1531137" cy="631795"/>
          </a:xfrm>
          <a:prstGeom prst="rect">
            <a:avLst/>
          </a:prstGeom>
        </p:spPr>
        <p:txBody>
          <a:bodyPr lIns="0" tIns="0" rIns="0" bIns="0" rtlCol="0" anchor="t">
            <a:spAutoFit/>
          </a:bodyPr>
          <a:lstStyle/>
          <a:p>
            <a:pPr algn="ctr">
              <a:lnSpc>
                <a:spcPts val="5103"/>
              </a:lnSpc>
              <a:spcBef>
                <a:spcPct val="0"/>
              </a:spcBef>
            </a:pPr>
            <a:r>
              <a:rPr lang="en-US" sz="3645" spc="116">
                <a:solidFill>
                  <a:srgbClr val="FFFFFF"/>
                </a:solidFill>
                <a:latin typeface="Barlow Semi-Bold"/>
              </a:rPr>
              <a:t>2030</a:t>
            </a:r>
          </a:p>
        </p:txBody>
      </p:sp>
      <p:sp>
        <p:nvSpPr>
          <p:cNvPr id="23" name="TextBox 23"/>
          <p:cNvSpPr txBox="1"/>
          <p:nvPr/>
        </p:nvSpPr>
        <p:spPr>
          <a:xfrm>
            <a:off x="1342432" y="7455180"/>
            <a:ext cx="1531137" cy="1279989"/>
          </a:xfrm>
          <a:prstGeom prst="rect">
            <a:avLst/>
          </a:prstGeom>
        </p:spPr>
        <p:txBody>
          <a:bodyPr lIns="0" tIns="0" rIns="0" bIns="0" rtlCol="0" anchor="t">
            <a:spAutoFit/>
          </a:bodyPr>
          <a:lstStyle/>
          <a:p>
            <a:pPr algn="ctr">
              <a:lnSpc>
                <a:spcPts val="5103"/>
              </a:lnSpc>
            </a:pPr>
            <a:r>
              <a:rPr lang="en-US" sz="3645" spc="116">
                <a:solidFill>
                  <a:srgbClr val="FFFFFF"/>
                </a:solidFill>
                <a:latin typeface="Barlow Semi-Bold"/>
              </a:rPr>
              <a:t>2023-</a:t>
            </a:r>
          </a:p>
          <a:p>
            <a:pPr algn="ctr">
              <a:lnSpc>
                <a:spcPts val="5103"/>
              </a:lnSpc>
              <a:spcBef>
                <a:spcPct val="0"/>
              </a:spcBef>
            </a:pPr>
            <a:r>
              <a:rPr lang="en-US" sz="3645" spc="116">
                <a:solidFill>
                  <a:srgbClr val="FFFFFF"/>
                </a:solidFill>
                <a:latin typeface="Barlow Semi-Bold"/>
              </a:rPr>
              <a:t>2030</a:t>
            </a:r>
          </a:p>
        </p:txBody>
      </p:sp>
      <p:sp>
        <p:nvSpPr>
          <p:cNvPr id="24" name="TextBox 24"/>
          <p:cNvSpPr txBox="1"/>
          <p:nvPr/>
        </p:nvSpPr>
        <p:spPr>
          <a:xfrm>
            <a:off x="5963462" y="966355"/>
            <a:ext cx="6361076" cy="739138"/>
          </a:xfrm>
          <a:prstGeom prst="rect">
            <a:avLst/>
          </a:prstGeom>
        </p:spPr>
        <p:txBody>
          <a:bodyPr lIns="0" tIns="0" rIns="0" bIns="0" rtlCol="0" anchor="t">
            <a:spAutoFit/>
          </a:bodyPr>
          <a:lstStyle/>
          <a:p>
            <a:pPr algn="ctr">
              <a:lnSpc>
                <a:spcPts val="5279"/>
              </a:lnSpc>
            </a:pPr>
            <a:r>
              <a:rPr lang="en-US" sz="5999" spc="77">
                <a:solidFill>
                  <a:srgbClr val="FFFFFF"/>
                </a:solidFill>
                <a:latin typeface="Now"/>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r="-41"/>
            </a:stretch>
          </a:blipFill>
        </p:spPr>
        <p:txBody>
          <a:bodyPr/>
          <a:lstStyle/>
          <a:p/>
        </p:txBody>
      </p:sp>
      <p:grpSp>
        <p:nvGrpSpPr>
          <p:cNvPr id="3" name="Group 3"/>
          <p:cNvGrpSpPr/>
          <p:nvPr/>
        </p:nvGrpSpPr>
        <p:grpSpPr>
          <a:xfrm>
            <a:off x="9795712" y="2618381"/>
            <a:ext cx="8154700" cy="2119489"/>
            <a:chExt cx="7374240" cy="1916640"/>
          </a:xfrm>
        </p:grpSpPr>
        <p:sp>
          <p:nvSpPr>
            <p:cNvPr id="4" name="Freeform 4"/>
            <p:cNvSpPr/>
            <p:nvPr/>
          </p:nvSpPr>
          <p:spPr>
            <a:xfrm>
              <a:off x="0" y="0"/>
              <a:ext cx="7431151" cy="1963166"/>
            </a:xfrm>
            <a:custGeom>
              <a:rect l="l" t="t" r="r" b="b"/>
              <a:pathLst>
                <a:path w="7431151" h="1963166">
                  <a:moveTo>
                    <a:pt x="6464935" y="0"/>
                  </a:moveTo>
                  <a:lnTo>
                    <a:pt x="0" y="0"/>
                  </a:lnTo>
                  <a:lnTo>
                    <a:pt x="837819" y="837565"/>
                  </a:lnTo>
                  <a:cubicBezTo>
                    <a:pt x="877316" y="877062"/>
                    <a:pt x="897636" y="929386"/>
                    <a:pt x="897636" y="981583"/>
                  </a:cubicBezTo>
                  <a:cubicBezTo>
                    <a:pt x="897636" y="1033780"/>
                    <a:pt x="877951" y="1085596"/>
                    <a:pt x="837819" y="1125601"/>
                  </a:cubicBezTo>
                  <a:lnTo>
                    <a:pt x="635" y="1963166"/>
                  </a:lnTo>
                  <a:lnTo>
                    <a:pt x="6464427" y="1963166"/>
                  </a:lnTo>
                  <a:lnTo>
                    <a:pt x="7431151" y="981583"/>
                  </a:lnTo>
                  <a:lnTo>
                    <a:pt x="6464935" y="0"/>
                  </a:lnTo>
                  <a:close/>
                </a:path>
              </a:pathLst>
            </a:custGeom>
            <a:solidFill>
              <a:srgbClr val="CF5918"/>
            </a:solidFill>
          </p:spPr>
          <p:txBody>
            <a:bodyPr/>
            <a:lstStyle/>
            <a:p/>
          </p:txBody>
        </p:sp>
      </p:grpSp>
      <p:grpSp>
        <p:nvGrpSpPr>
          <p:cNvPr id="5" name="Group 5"/>
          <p:cNvGrpSpPr/>
          <p:nvPr/>
        </p:nvGrpSpPr>
        <p:grpSpPr>
          <a:xfrm rot="-10800000">
            <a:off x="9795712" y="5195484"/>
            <a:ext cx="8157884" cy="2119489"/>
            <a:chExt cx="7377120" cy="1916640"/>
          </a:xfrm>
        </p:grpSpPr>
        <p:sp>
          <p:nvSpPr>
            <p:cNvPr id="6" name="Freeform 6"/>
            <p:cNvSpPr/>
            <p:nvPr/>
          </p:nvSpPr>
          <p:spPr>
            <a:xfrm>
              <a:off x="0" y="0"/>
              <a:ext cx="7434580" cy="1963166"/>
            </a:xfrm>
            <a:custGeom>
              <a:rect l="l" t="t" r="r" b="b"/>
              <a:pathLst>
                <a:path w="7434580" h="1963166">
                  <a:moveTo>
                    <a:pt x="967105" y="1963166"/>
                  </a:moveTo>
                  <a:lnTo>
                    <a:pt x="7434580" y="1963166"/>
                  </a:lnTo>
                  <a:lnTo>
                    <a:pt x="6596380" y="1125601"/>
                  </a:lnTo>
                  <a:cubicBezTo>
                    <a:pt x="6556883" y="1086104"/>
                    <a:pt x="6536563" y="1033780"/>
                    <a:pt x="6536563" y="981583"/>
                  </a:cubicBezTo>
                  <a:cubicBezTo>
                    <a:pt x="6536563" y="929386"/>
                    <a:pt x="6556375" y="877570"/>
                    <a:pt x="6596380" y="837565"/>
                  </a:cubicBezTo>
                  <a:lnTo>
                    <a:pt x="7434072" y="0"/>
                  </a:lnTo>
                  <a:lnTo>
                    <a:pt x="967105" y="0"/>
                  </a:lnTo>
                  <a:lnTo>
                    <a:pt x="0" y="980948"/>
                  </a:lnTo>
                  <a:lnTo>
                    <a:pt x="967105" y="1963039"/>
                  </a:lnTo>
                  <a:close/>
                </a:path>
              </a:pathLst>
            </a:custGeom>
            <a:solidFill>
              <a:srgbClr val="CF5918"/>
            </a:solidFill>
          </p:spPr>
          <p:txBody>
            <a:bodyPr/>
            <a:lstStyle/>
            <a:p/>
          </p:txBody>
        </p:sp>
      </p:grpSp>
      <p:grpSp>
        <p:nvGrpSpPr>
          <p:cNvPr id="7" name="Group 7"/>
          <p:cNvGrpSpPr/>
          <p:nvPr/>
        </p:nvGrpSpPr>
        <p:grpSpPr>
          <a:xfrm>
            <a:off x="9798897" y="7772173"/>
            <a:ext cx="8154700" cy="2119489"/>
            <a:chExt cx="7374240" cy="1916640"/>
          </a:xfrm>
        </p:grpSpPr>
        <p:sp>
          <p:nvSpPr>
            <p:cNvPr id="8" name="Freeform 8"/>
            <p:cNvSpPr/>
            <p:nvPr/>
          </p:nvSpPr>
          <p:spPr>
            <a:xfrm>
              <a:off x="0" y="0"/>
              <a:ext cx="7431151" cy="1963166"/>
            </a:xfrm>
            <a:custGeom>
              <a:rect l="l" t="t" r="r" b="b"/>
              <a:pathLst>
                <a:path w="7431151" h="1963166">
                  <a:moveTo>
                    <a:pt x="6464935" y="0"/>
                  </a:moveTo>
                  <a:lnTo>
                    <a:pt x="0" y="0"/>
                  </a:lnTo>
                  <a:lnTo>
                    <a:pt x="837819" y="837565"/>
                  </a:lnTo>
                  <a:cubicBezTo>
                    <a:pt x="877316" y="877062"/>
                    <a:pt x="897636" y="929386"/>
                    <a:pt x="897636" y="981583"/>
                  </a:cubicBezTo>
                  <a:cubicBezTo>
                    <a:pt x="897636" y="1033780"/>
                    <a:pt x="877951" y="1085596"/>
                    <a:pt x="837819" y="1125601"/>
                  </a:cubicBezTo>
                  <a:lnTo>
                    <a:pt x="635" y="1963166"/>
                  </a:lnTo>
                  <a:lnTo>
                    <a:pt x="6464427" y="1963166"/>
                  </a:lnTo>
                  <a:lnTo>
                    <a:pt x="7431151" y="981583"/>
                  </a:lnTo>
                  <a:lnTo>
                    <a:pt x="6464935" y="0"/>
                  </a:lnTo>
                  <a:close/>
                </a:path>
              </a:pathLst>
            </a:custGeom>
            <a:solidFill>
              <a:srgbClr val="CF5918"/>
            </a:solidFill>
          </p:spPr>
          <p:txBody>
            <a:bodyPr/>
            <a:lstStyle/>
            <a:p/>
          </p:txBody>
        </p:sp>
      </p:grpSp>
      <p:sp>
        <p:nvSpPr>
          <p:cNvPr id="9" name="Freeform 9"/>
          <p:cNvSpPr/>
          <p:nvPr/>
        </p:nvSpPr>
        <p:spPr>
          <a:xfrm>
            <a:off x="10794149" y="3036161"/>
            <a:ext cx="2014007" cy="1283930"/>
          </a:xfrm>
          <a:custGeom>
            <a:rect l="l" t="t" r="r" b="b"/>
            <a:pathLst>
              <a:path w="2014007" h="1283930">
                <a:moveTo>
                  <a:pt x="0" y="0"/>
                </a:moveTo>
                <a:lnTo>
                  <a:pt x="2014007" y="0"/>
                </a:lnTo>
                <a:lnTo>
                  <a:pt x="2014007" y="1283929"/>
                </a:lnTo>
                <a:lnTo>
                  <a:pt x="0" y="128392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10" name="Freeform 10"/>
          <p:cNvSpPr/>
          <p:nvPr/>
        </p:nvSpPr>
        <p:spPr>
          <a:xfrm>
            <a:off x="10683665" y="5494395"/>
            <a:ext cx="2124491" cy="1521667"/>
          </a:xfrm>
          <a:custGeom>
            <a:rect l="l" t="t" r="r" b="b"/>
            <a:pathLst>
              <a:path w="2124491" h="1521667">
                <a:moveTo>
                  <a:pt x="0" y="0"/>
                </a:moveTo>
                <a:lnTo>
                  <a:pt x="2124491" y="0"/>
                </a:lnTo>
                <a:lnTo>
                  <a:pt x="2124491" y="1521667"/>
                </a:lnTo>
                <a:lnTo>
                  <a:pt x="0" y="1521667"/>
                </a:lnTo>
                <a:lnTo>
                  <a:pt x="0" y="0"/>
                </a:lnTo>
                <a:close/>
              </a:path>
            </a:pathLst>
          </a:custGeom>
          <a:blipFill>
            <a:blip r:embed="rId4">
              <a:extLst>
                <a:ext uri="{96DAC541-7B7A-43D3-8B79-37D633B846F1}">
                  <asvg:svgBlip xmlns:asvg="http://schemas.microsoft.com/office/drawing/2016/SVG/main" r:embed="rId6"/>
                </a:ext>
              </a:extLst>
            </a:blip>
            <a:stretch>
              <a:fillRect/>
            </a:stretch>
          </a:blipFill>
        </p:spPr>
        <p:txBody>
          <a:bodyPr/>
          <a:lstStyle/>
          <a:p/>
        </p:txBody>
      </p:sp>
      <p:sp>
        <p:nvSpPr>
          <p:cNvPr id="11" name="Freeform 11"/>
          <p:cNvSpPr/>
          <p:nvPr/>
        </p:nvSpPr>
        <p:spPr>
          <a:xfrm>
            <a:off x="10805525" y="8017459"/>
            <a:ext cx="1442333" cy="1628918"/>
          </a:xfrm>
          <a:custGeom>
            <a:rect l="l" t="t" r="r" b="b"/>
            <a:pathLst>
              <a:path w="1442333" h="1628918">
                <a:moveTo>
                  <a:pt x="0" y="0"/>
                </a:moveTo>
                <a:lnTo>
                  <a:pt x="1442333" y="0"/>
                </a:lnTo>
                <a:lnTo>
                  <a:pt x="1442333" y="1628918"/>
                </a:lnTo>
                <a:lnTo>
                  <a:pt x="0" y="1628918"/>
                </a:lnTo>
                <a:lnTo>
                  <a:pt x="0" y="0"/>
                </a:lnTo>
                <a:close/>
              </a:path>
            </a:pathLst>
          </a:custGeom>
          <a:blipFill>
            <a:blip r:embed="rId5">
              <a:extLst>
                <a:ext uri="{96DAC541-7B7A-43D3-8B79-37D633B846F1}">
                  <asvg:svgBlip xmlns:asvg="http://schemas.microsoft.com/office/drawing/2016/SVG/main" r:embed="rId8"/>
                </a:ext>
              </a:extLst>
            </a:blip>
            <a:stretch>
              <a:fillRect/>
            </a:stretch>
          </a:blipFill>
        </p:spPr>
        <p:txBody>
          <a:bodyPr/>
          <a:lstStyle/>
          <a:p/>
        </p:txBody>
      </p:sp>
      <p:sp>
        <p:nvSpPr>
          <p:cNvPr id="12" name="TextBox 12"/>
          <p:cNvSpPr txBox="1"/>
          <p:nvPr/>
        </p:nvSpPr>
        <p:spPr>
          <a:xfrm>
            <a:off x="12342513" y="3131390"/>
            <a:ext cx="5011442" cy="1036321"/>
          </a:xfrm>
          <a:prstGeom prst="rect">
            <a:avLst/>
          </a:prstGeom>
        </p:spPr>
        <p:txBody>
          <a:bodyPr lIns="0" tIns="0" rIns="0" bIns="0" rtlCol="0" anchor="t">
            <a:spAutoFit/>
          </a:bodyPr>
          <a:lstStyle/>
          <a:p>
            <a:pPr algn="ctr">
              <a:lnSpc>
                <a:spcPts val="4139"/>
              </a:lnSpc>
            </a:pPr>
            <a:r>
              <a:rPr lang="en-US" sz="2999" spc="293">
                <a:solidFill>
                  <a:srgbClr val="FFFFFF"/>
                </a:solidFill>
                <a:latin typeface="Open Sauce"/>
              </a:rPr>
              <a:t>Multirotor type</a:t>
            </a:r>
          </a:p>
          <a:p>
            <a:pPr marL="0" lvl="0" indent="0" algn="ctr">
              <a:lnSpc>
                <a:spcPts val="4139"/>
              </a:lnSpc>
              <a:spcBef>
                <a:spcPct val="0"/>
              </a:spcBef>
            </a:pPr>
            <a:r>
              <a:rPr lang="en-US" sz="2999" spc="293">
                <a:solidFill>
                  <a:srgbClr val="FFFFFF"/>
                </a:solidFill>
                <a:latin typeface="Open Sauce"/>
              </a:rPr>
              <a:t>71.5%</a:t>
            </a:r>
          </a:p>
        </p:txBody>
      </p:sp>
      <p:sp>
        <p:nvSpPr>
          <p:cNvPr id="13" name="TextBox 13"/>
          <p:cNvSpPr txBox="1"/>
          <p:nvPr/>
        </p:nvSpPr>
        <p:spPr>
          <a:xfrm>
            <a:off x="11981929" y="8429398"/>
            <a:ext cx="5732608" cy="1036320"/>
          </a:xfrm>
          <a:prstGeom prst="rect">
            <a:avLst/>
          </a:prstGeom>
        </p:spPr>
        <p:txBody>
          <a:bodyPr lIns="0" tIns="0" rIns="0" bIns="0" rtlCol="0" anchor="t">
            <a:spAutoFit/>
          </a:bodyPr>
          <a:lstStyle/>
          <a:p>
            <a:pPr algn="ctr">
              <a:lnSpc>
                <a:spcPts val="4140"/>
              </a:lnSpc>
            </a:pPr>
            <a:r>
              <a:rPr lang="en-US" sz="3000" spc="294">
                <a:solidFill>
                  <a:srgbClr val="FFFFFF"/>
                </a:solidFill>
                <a:latin typeface="Open Sauce"/>
              </a:rPr>
              <a:t>Firefighting application</a:t>
            </a:r>
          </a:p>
          <a:p>
            <a:pPr marL="0" lvl="0" indent="0" algn="ctr">
              <a:lnSpc>
                <a:spcPts val="4140"/>
              </a:lnSpc>
              <a:spcBef>
                <a:spcPct val="0"/>
              </a:spcBef>
            </a:pPr>
            <a:r>
              <a:rPr lang="en-US" sz="3000" spc="294">
                <a:solidFill>
                  <a:srgbClr val="FFFFFF"/>
                </a:solidFill>
                <a:latin typeface="Open Sauce"/>
              </a:rPr>
              <a:t>40.5%</a:t>
            </a:r>
          </a:p>
        </p:txBody>
      </p:sp>
      <p:sp>
        <p:nvSpPr>
          <p:cNvPr id="14" name="TextBox 14"/>
          <p:cNvSpPr txBox="1"/>
          <p:nvPr/>
        </p:nvSpPr>
        <p:spPr>
          <a:xfrm>
            <a:off x="12342513" y="5708287"/>
            <a:ext cx="5011442" cy="1036320"/>
          </a:xfrm>
          <a:prstGeom prst="rect">
            <a:avLst/>
          </a:prstGeom>
        </p:spPr>
        <p:txBody>
          <a:bodyPr lIns="0" tIns="0" rIns="0" bIns="0" rtlCol="0" anchor="t">
            <a:spAutoFit/>
          </a:bodyPr>
          <a:lstStyle/>
          <a:p>
            <a:pPr algn="ctr">
              <a:lnSpc>
                <a:spcPts val="4140"/>
              </a:lnSpc>
            </a:pPr>
            <a:r>
              <a:rPr lang="en-US" sz="3000" spc="294">
                <a:solidFill>
                  <a:srgbClr val="FFFFFF"/>
                </a:solidFill>
                <a:latin typeface="Open Sauce"/>
              </a:rPr>
              <a:t>Microdrones</a:t>
            </a:r>
          </a:p>
          <a:p>
            <a:pPr marL="0" lvl="0" indent="0" algn="ctr">
              <a:lnSpc>
                <a:spcPts val="4140"/>
              </a:lnSpc>
              <a:spcBef>
                <a:spcPct val="0"/>
              </a:spcBef>
            </a:pPr>
            <a:r>
              <a:rPr lang="en-US" sz="3000" spc="294">
                <a:solidFill>
                  <a:srgbClr val="FFFFFF"/>
                </a:solidFill>
                <a:latin typeface="Open Sauce"/>
              </a:rPr>
              <a:t>74.2%</a:t>
            </a:r>
          </a:p>
        </p:txBody>
      </p:sp>
      <p:sp>
        <p:nvSpPr>
          <p:cNvPr id="15" name="TextBox 15"/>
          <p:cNvSpPr txBox="1"/>
          <p:nvPr/>
        </p:nvSpPr>
        <p:spPr>
          <a:xfrm>
            <a:off x="934045" y="508000"/>
            <a:ext cx="16419909" cy="936625"/>
          </a:xfrm>
          <a:prstGeom prst="rect">
            <a:avLst/>
          </a:prstGeom>
        </p:spPr>
        <p:txBody>
          <a:bodyPr lIns="0" tIns="0" rIns="0" bIns="0" rtlCol="0" anchor="t">
            <a:spAutoFit/>
          </a:bodyPr>
          <a:lstStyle/>
          <a:p>
            <a:pPr algn="ctr">
              <a:lnSpc>
                <a:spcPts val="7699"/>
              </a:lnSpc>
              <a:spcBef>
                <a:spcPct val="0"/>
              </a:spcBef>
            </a:pPr>
            <a:r>
              <a:rPr lang="en-US" sz="5499" spc="175">
                <a:solidFill>
                  <a:srgbClr val="FFFFFF"/>
                </a:solidFill>
                <a:latin typeface="Now"/>
              </a:rPr>
              <a:t>REVENUE MARKET SHARE BY SEGMENTS 2022</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5549" r="0"/>
            </a:stretch>
          </a:blipFill>
        </p:spPr>
        <p:txBody>
          <a:bodyPr/>
          <a:lstStyle/>
          <a:p/>
        </p:txBody>
      </p:sp>
      <p:sp>
        <p:nvSpPr>
          <p:cNvPr id="3" name="Freeform 3"/>
          <p:cNvSpPr/>
          <p:nvPr/>
        </p:nvSpPr>
        <p:spPr>
          <a:xfrm>
            <a:off x="4577195" y="2314263"/>
            <a:ext cx="1455009" cy="794799"/>
          </a:xfrm>
          <a:custGeom>
            <a:rect l="l" t="t" r="r" b="b"/>
            <a:pathLst>
              <a:path w="1455009" h="794799">
                <a:moveTo>
                  <a:pt x="0" y="0"/>
                </a:moveTo>
                <a:lnTo>
                  <a:pt x="1455009" y="0"/>
                </a:lnTo>
                <a:lnTo>
                  <a:pt x="1455009" y="794799"/>
                </a:lnTo>
                <a:lnTo>
                  <a:pt x="0" y="7947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4" name="TextBox 4"/>
          <p:cNvSpPr txBox="1"/>
          <p:nvPr/>
        </p:nvSpPr>
        <p:spPr>
          <a:xfrm>
            <a:off x="271967" y="244260"/>
            <a:ext cx="17744066" cy="630554"/>
          </a:xfrm>
          <a:prstGeom prst="rect">
            <a:avLst/>
          </a:prstGeom>
        </p:spPr>
        <p:txBody>
          <a:bodyPr lIns="0" tIns="0" rIns="0" bIns="0" rtlCol="0" anchor="t">
            <a:spAutoFit/>
          </a:bodyPr>
          <a:lstStyle/>
          <a:p>
            <a:pPr algn="ctr">
              <a:lnSpc>
                <a:spcPts val="5040"/>
              </a:lnSpc>
              <a:spcBef>
                <a:spcPct val="0"/>
              </a:spcBef>
            </a:pPr>
            <a:r>
              <a:rPr lang="en-US" sz="3600" spc="115">
                <a:solidFill>
                  <a:srgbClr val="000000"/>
                </a:solidFill>
                <a:latin typeface="Now Medium"/>
              </a:rPr>
              <a:t>GLOBAL FIREFIGHTING DRONE MARKET REVENUE SHARE FOR 2022</a:t>
            </a:r>
          </a:p>
        </p:txBody>
      </p:sp>
      <p:sp>
        <p:nvSpPr>
          <p:cNvPr id="5" name="TextBox 5"/>
          <p:cNvSpPr txBox="1"/>
          <p:nvPr/>
        </p:nvSpPr>
        <p:spPr>
          <a:xfrm>
            <a:off x="8683837" y="5604570"/>
            <a:ext cx="9332196" cy="2237002"/>
          </a:xfrm>
          <a:prstGeom prst="rect">
            <a:avLst/>
          </a:prstGeom>
        </p:spPr>
        <p:txBody>
          <a:bodyPr lIns="0" tIns="0" rIns="0" bIns="0" rtlCol="0" anchor="t">
            <a:spAutoFit/>
          </a:bodyPr>
          <a:lstStyle/>
          <a:p>
            <a:pPr algn="ctr">
              <a:lnSpc>
                <a:spcPts val="7976"/>
              </a:lnSpc>
            </a:pPr>
            <a:r>
              <a:rPr lang="en-US" sz="8576" spc="274">
                <a:solidFill>
                  <a:srgbClr val="000000"/>
                </a:solidFill>
                <a:latin typeface="Barlow Semi-Bold"/>
              </a:rPr>
              <a:t>North America</a:t>
            </a:r>
          </a:p>
          <a:p>
            <a:pPr algn="ctr">
              <a:lnSpc>
                <a:spcPts val="8999"/>
              </a:lnSpc>
            </a:pPr>
            <a:r>
              <a:rPr lang="en-US" sz="9676" spc="309">
                <a:solidFill>
                  <a:srgbClr val="000000"/>
                </a:solidFill>
                <a:latin typeface="Barlow Semi-Bold"/>
              </a:rPr>
              <a:t>40.5%</a:t>
            </a:r>
          </a:p>
        </p:txBody>
      </p:sp>
      <p:sp>
        <p:nvSpPr>
          <p:cNvPr id="6" name="Freeform 6"/>
          <p:cNvSpPr/>
          <p:nvPr/>
        </p:nvSpPr>
        <p:spPr>
          <a:xfrm>
            <a:off x="5304700" y="6415209"/>
            <a:ext cx="1455009" cy="794799"/>
          </a:xfrm>
          <a:custGeom>
            <a:rect l="l" t="t" r="r" b="b"/>
            <a:pathLst>
              <a:path w="1455009" h="794799">
                <a:moveTo>
                  <a:pt x="0" y="0"/>
                </a:moveTo>
                <a:lnTo>
                  <a:pt x="1455009" y="0"/>
                </a:lnTo>
                <a:lnTo>
                  <a:pt x="1455009" y="794798"/>
                </a:lnTo>
                <a:lnTo>
                  <a:pt x="0" y="79479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7" name="Freeform 7"/>
          <p:cNvSpPr/>
          <p:nvPr/>
        </p:nvSpPr>
        <p:spPr>
          <a:xfrm>
            <a:off x="12834505" y="1323663"/>
            <a:ext cx="1455009" cy="794799"/>
          </a:xfrm>
          <a:custGeom>
            <a:rect l="l" t="t" r="r" b="b"/>
            <a:pathLst>
              <a:path w="1455009" h="794799">
                <a:moveTo>
                  <a:pt x="0" y="0"/>
                </a:moveTo>
                <a:lnTo>
                  <a:pt x="1455008" y="0"/>
                </a:lnTo>
                <a:lnTo>
                  <a:pt x="1455008" y="794799"/>
                </a:lnTo>
                <a:lnTo>
                  <a:pt x="0" y="7947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8" name="Freeform 8"/>
          <p:cNvSpPr/>
          <p:nvPr/>
        </p:nvSpPr>
        <p:spPr>
          <a:xfrm>
            <a:off x="9665277" y="3427822"/>
            <a:ext cx="1455009" cy="794799"/>
          </a:xfrm>
          <a:custGeom>
            <a:rect l="l" t="t" r="r" b="b"/>
            <a:pathLst>
              <a:path w="1455009" h="794799">
                <a:moveTo>
                  <a:pt x="0" y="0"/>
                </a:moveTo>
                <a:lnTo>
                  <a:pt x="1455009" y="0"/>
                </a:lnTo>
                <a:lnTo>
                  <a:pt x="1455009" y="794799"/>
                </a:lnTo>
                <a:lnTo>
                  <a:pt x="0" y="7947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9" name="Freeform 9"/>
          <p:cNvSpPr/>
          <p:nvPr/>
        </p:nvSpPr>
        <p:spPr>
          <a:xfrm>
            <a:off x="6492586" y="4047813"/>
            <a:ext cx="1455009" cy="794799"/>
          </a:xfrm>
          <a:custGeom>
            <a:rect l="l" t="t" r="r" b="b"/>
            <a:pathLst>
              <a:path w="1455009" h="794799">
                <a:moveTo>
                  <a:pt x="0" y="0"/>
                </a:moveTo>
                <a:lnTo>
                  <a:pt x="1455009" y="0"/>
                </a:lnTo>
                <a:lnTo>
                  <a:pt x="1455009" y="794799"/>
                </a:lnTo>
                <a:lnTo>
                  <a:pt x="0" y="7947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17" b="-817"/>
            </a:stretch>
          </a:blipFill>
        </p:spPr>
        <p:txBody>
          <a:bodyPr/>
          <a:lstStyle/>
          <a:p/>
        </p:txBody>
      </p:sp>
      <p:grpSp>
        <p:nvGrpSpPr>
          <p:cNvPr id="3" name="Group 3"/>
          <p:cNvGrpSpPr/>
          <p:nvPr/>
        </p:nvGrpSpPr>
        <p:grpSpPr>
          <a:xfrm>
            <a:off x="1290015" y="4708364"/>
            <a:ext cx="15707968" cy="4549936"/>
            <a:chExt cx="2997047" cy="868118"/>
          </a:xfrm>
        </p:grpSpPr>
        <p:sp>
          <p:nvSpPr>
            <p:cNvPr id="4" name="Freeform 4"/>
            <p:cNvSpPr/>
            <p:nvPr/>
          </p:nvSpPr>
          <p:spPr>
            <a:xfrm>
              <a:off x="0" y="0"/>
              <a:ext cx="2997047" cy="868118"/>
            </a:xfrm>
            <a:custGeom>
              <a:rect l="l" t="t" r="r" b="b"/>
              <a:pathLst>
                <a:path w="2997047" h="868118">
                  <a:moveTo>
                    <a:pt x="0" y="0"/>
                  </a:moveTo>
                  <a:lnTo>
                    <a:pt x="2997047" y="0"/>
                  </a:lnTo>
                  <a:lnTo>
                    <a:pt x="2997047" y="868118"/>
                  </a:lnTo>
                  <a:lnTo>
                    <a:pt x="0" y="868118"/>
                  </a:lnTo>
                  <a:close/>
                </a:path>
              </a:pathLst>
            </a:custGeom>
            <a:solidFill>
              <a:srgbClr val="FEBA32"/>
            </a:solidFill>
          </p:spPr>
          <p:txBody>
            <a:bodyPr/>
            <a:lstStyle/>
            <a:p/>
          </p:txBody>
        </p:sp>
        <p:sp>
          <p:nvSpPr>
            <p:cNvPr id="5" name="TextBox 5"/>
            <p:cNvSpPr txBox="1"/>
            <p:nvPr/>
          </p:nvSpPr>
          <p:spPr>
            <a:xfrm>
              <a:off x="0" y="-95250"/>
              <a:ext cx="2997047" cy="963368"/>
            </a:xfrm>
            <a:prstGeom prst="rect">
              <a:avLst/>
            </a:prstGeom>
          </p:spPr>
          <p:txBody>
            <a:bodyPr lIns="50800" tIns="50800" rIns="50800" bIns="50800" rtlCol="0" anchor="ctr"/>
            <a:lstStyle/>
            <a:p>
              <a:pPr algn="ctr">
                <a:lnSpc>
                  <a:spcPts val="3213"/>
                </a:lnSpc>
              </a:pPr>
              <a:endParaRPr/>
            </a:p>
          </p:txBody>
        </p:sp>
      </p:grpSp>
      <p:grpSp>
        <p:nvGrpSpPr>
          <p:cNvPr id="6" name="Group 6"/>
          <p:cNvGrpSpPr/>
          <p:nvPr/>
        </p:nvGrpSpPr>
        <p:grpSpPr>
          <a:xfrm>
            <a:off x="1290015" y="2294290"/>
            <a:ext cx="15238448" cy="6492240"/>
            <a:chExt cx="2907463" cy="1238705"/>
          </a:xfrm>
        </p:grpSpPr>
        <p:sp>
          <p:nvSpPr>
            <p:cNvPr id="7" name="Freeform 7"/>
            <p:cNvSpPr/>
            <p:nvPr/>
          </p:nvSpPr>
          <p:spPr>
            <a:xfrm>
              <a:off x="0" y="0"/>
              <a:ext cx="2907463" cy="1238705"/>
            </a:xfrm>
            <a:custGeom>
              <a:rect l="l" t="t" r="r" b="b"/>
              <a:pathLst>
                <a:path w="2907463" h="1238705">
                  <a:moveTo>
                    <a:pt x="0" y="0"/>
                  </a:moveTo>
                  <a:lnTo>
                    <a:pt x="2907463" y="0"/>
                  </a:lnTo>
                  <a:lnTo>
                    <a:pt x="2907463" y="1238705"/>
                  </a:lnTo>
                  <a:lnTo>
                    <a:pt x="0" y="1238705"/>
                  </a:lnTo>
                  <a:close/>
                </a:path>
              </a:pathLst>
            </a:custGeom>
            <a:solidFill>
              <a:srgbClr val="FFFFFF"/>
            </a:solidFill>
          </p:spPr>
          <p:txBody>
            <a:bodyPr/>
            <a:lstStyle/>
            <a:p/>
          </p:txBody>
        </p:sp>
        <p:sp>
          <p:nvSpPr>
            <p:cNvPr id="8" name="TextBox 8"/>
            <p:cNvSpPr txBox="1"/>
            <p:nvPr/>
          </p:nvSpPr>
          <p:spPr>
            <a:xfrm>
              <a:off x="0" y="-95250"/>
              <a:ext cx="2907463" cy="1333955"/>
            </a:xfrm>
            <a:prstGeom prst="rect">
              <a:avLst/>
            </a:prstGeom>
          </p:spPr>
          <p:txBody>
            <a:bodyPr lIns="50800" tIns="50800" rIns="50800" bIns="50800" rtlCol="0" anchor="ctr"/>
            <a:lstStyle/>
            <a:p>
              <a:pPr algn="ctr">
                <a:lnSpc>
                  <a:spcPts val="3213"/>
                </a:lnSpc>
              </a:pPr>
              <a:endParaRPr/>
            </a:p>
          </p:txBody>
        </p:sp>
      </p:grpSp>
      <p:sp>
        <p:nvSpPr>
          <p:cNvPr id="9" name="TextBox 9"/>
          <p:cNvSpPr txBox="1"/>
          <p:nvPr/>
        </p:nvSpPr>
        <p:spPr>
          <a:xfrm>
            <a:off x="2652837" y="2589710"/>
            <a:ext cx="4441615" cy="797306"/>
          </a:xfrm>
          <a:prstGeom prst="rect">
            <a:avLst/>
          </a:prstGeom>
        </p:spPr>
        <p:txBody>
          <a:bodyPr lIns="0" tIns="0" rIns="0" bIns="0" rtlCol="0" anchor="t">
            <a:spAutoFit/>
          </a:bodyPr>
          <a:lstStyle/>
          <a:p>
            <a:pPr marL="0" lvl="0" indent="0" algn="ctr">
              <a:lnSpc>
                <a:spcPts val="5916"/>
              </a:lnSpc>
              <a:spcBef>
                <a:spcPct val="0"/>
              </a:spcBef>
            </a:pPr>
            <a:r>
              <a:rPr lang="en-US" sz="6099">
                <a:solidFill>
                  <a:srgbClr val="000000"/>
                </a:solidFill>
                <a:latin typeface="Now"/>
              </a:rPr>
              <a:t>DRIVERS</a:t>
            </a:r>
          </a:p>
        </p:txBody>
      </p:sp>
      <p:sp>
        <p:nvSpPr>
          <p:cNvPr id="10" name="AutoShape 10"/>
          <p:cNvSpPr/>
          <p:nvPr/>
        </p:nvSpPr>
        <p:spPr>
          <a:xfrm flipH="1">
            <a:off x="9163050" y="2294290"/>
            <a:ext cx="0" cy="6492240"/>
          </a:xfrm>
          <a:prstGeom prst="line">
            <a:avLst/>
          </a:prstGeom>
          <a:ln w="38100" cap="flat">
            <a:solidFill>
              <a:srgbClr val="000000"/>
            </a:solidFill>
            <a:prstDash val="sysDot"/>
            <a:headEnd type="none" w="sm" len="sm"/>
            <a:tailEnd type="none" w="sm" len="sm"/>
          </a:ln>
        </p:spPr>
        <p:txBody>
          <a:bodyPr/>
          <a:lstStyle/>
          <a:p/>
        </p:txBody>
      </p:sp>
      <p:sp>
        <p:nvSpPr>
          <p:cNvPr id="11" name="TextBox 11"/>
          <p:cNvSpPr txBox="1"/>
          <p:nvPr/>
        </p:nvSpPr>
        <p:spPr>
          <a:xfrm>
            <a:off x="10607964" y="2351585"/>
            <a:ext cx="4907385" cy="1028700"/>
          </a:xfrm>
          <a:prstGeom prst="rect">
            <a:avLst/>
          </a:prstGeom>
        </p:spPr>
        <p:txBody>
          <a:bodyPr lIns="0" tIns="0" rIns="0" bIns="0" rtlCol="0" anchor="t">
            <a:spAutoFit/>
          </a:bodyPr>
          <a:lstStyle/>
          <a:p>
            <a:pPr algn="ctr">
              <a:lnSpc>
                <a:spcPts val="8400"/>
              </a:lnSpc>
              <a:spcBef>
                <a:spcPct val="0"/>
              </a:spcBef>
            </a:pPr>
            <a:r>
              <a:rPr lang="en-US" sz="6000" spc="192">
                <a:solidFill>
                  <a:srgbClr val="000000"/>
                </a:solidFill>
                <a:latin typeface="Now"/>
              </a:rPr>
              <a:t>RESTRAINTS</a:t>
            </a:r>
          </a:p>
        </p:txBody>
      </p:sp>
      <p:sp>
        <p:nvSpPr>
          <p:cNvPr id="12" name="TextBox 12"/>
          <p:cNvSpPr txBox="1"/>
          <p:nvPr/>
        </p:nvSpPr>
        <p:spPr>
          <a:xfrm>
            <a:off x="1539705" y="4021294"/>
            <a:ext cx="7369534" cy="1288415"/>
          </a:xfrm>
          <a:prstGeom prst="rect">
            <a:avLst/>
          </a:prstGeom>
        </p:spPr>
        <p:txBody>
          <a:bodyPr lIns="0" tIns="0" rIns="0" bIns="0" rtlCol="0" anchor="t">
            <a:spAutoFit/>
          </a:bodyPr>
          <a:lstStyle/>
          <a:p>
            <a:pPr marL="788036" lvl="1" indent="-394018">
              <a:lnSpc>
                <a:spcPts val="5110"/>
              </a:lnSpc>
              <a:buFont typeface="Arial"/>
              <a:buChar char="•"/>
            </a:pPr>
            <a:r>
              <a:rPr lang="en-US" sz="3650" spc="116">
                <a:solidFill>
                  <a:srgbClr val="000000"/>
                </a:solidFill>
                <a:latin typeface="Now"/>
              </a:rPr>
              <a:t>Increasing usage of drones to extinguish wildfire</a:t>
            </a:r>
          </a:p>
        </p:txBody>
      </p:sp>
      <p:sp>
        <p:nvSpPr>
          <p:cNvPr id="13" name="TextBox 13"/>
          <p:cNvSpPr txBox="1"/>
          <p:nvPr/>
        </p:nvSpPr>
        <p:spPr>
          <a:xfrm>
            <a:off x="9182100" y="3897554"/>
            <a:ext cx="7112155" cy="4527026"/>
          </a:xfrm>
          <a:prstGeom prst="rect">
            <a:avLst/>
          </a:prstGeom>
        </p:spPr>
        <p:txBody>
          <a:bodyPr lIns="0" tIns="0" rIns="0" bIns="0" rtlCol="0" anchor="t">
            <a:spAutoFit/>
          </a:bodyPr>
          <a:lstStyle/>
          <a:p>
            <a:pPr marL="787093" lvl="1" indent="-393547">
              <a:lnSpc>
                <a:spcPts val="5103"/>
              </a:lnSpc>
              <a:buFont typeface="Arial"/>
              <a:buChar char="•"/>
            </a:pPr>
            <a:r>
              <a:rPr lang="en-US" sz="3645" spc="116">
                <a:solidFill>
                  <a:srgbClr val="000000"/>
                </a:solidFill>
                <a:latin typeface="Now"/>
              </a:rPr>
              <a:t>The growing forest &amp; industrial fire incidents frequently have provided lucrative opportunities to market participantsfor the growth of the firefighting drones market</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7" b="-7"/>
            </a:stretch>
          </a:blipFill>
        </p:spPr>
        <p:txBody>
          <a:bodyPr/>
          <a:lstStyle/>
          <a:p/>
        </p:txBody>
      </p:sp>
      <p:grpSp>
        <p:nvGrpSpPr>
          <p:cNvPr id="3" name="Group 3"/>
          <p:cNvGrpSpPr/>
          <p:nvPr/>
        </p:nvGrpSpPr>
        <p:grpSpPr>
          <a:xfrm>
            <a:off x="1028700" y="4708364"/>
            <a:ext cx="15707968" cy="4549936"/>
            <a:chExt cx="2997047" cy="868118"/>
          </a:xfrm>
        </p:grpSpPr>
        <p:sp>
          <p:nvSpPr>
            <p:cNvPr id="4" name="Freeform 4"/>
            <p:cNvSpPr/>
            <p:nvPr/>
          </p:nvSpPr>
          <p:spPr>
            <a:xfrm>
              <a:off x="0" y="0"/>
              <a:ext cx="2997047" cy="868118"/>
            </a:xfrm>
            <a:custGeom>
              <a:rect l="l" t="t" r="r" b="b"/>
              <a:pathLst>
                <a:path w="2997047" h="868118">
                  <a:moveTo>
                    <a:pt x="0" y="0"/>
                  </a:moveTo>
                  <a:lnTo>
                    <a:pt x="2997047" y="0"/>
                  </a:lnTo>
                  <a:lnTo>
                    <a:pt x="2997047" y="868118"/>
                  </a:lnTo>
                  <a:lnTo>
                    <a:pt x="0" y="868118"/>
                  </a:lnTo>
                  <a:close/>
                </a:path>
              </a:pathLst>
            </a:custGeom>
            <a:solidFill>
              <a:srgbClr val="FEBA32"/>
            </a:solidFill>
          </p:spPr>
          <p:txBody>
            <a:bodyPr/>
            <a:lstStyle/>
            <a:p/>
          </p:txBody>
        </p:sp>
        <p:sp>
          <p:nvSpPr>
            <p:cNvPr id="5" name="TextBox 5"/>
            <p:cNvSpPr txBox="1"/>
            <p:nvPr/>
          </p:nvSpPr>
          <p:spPr>
            <a:xfrm>
              <a:off x="0" y="-95250"/>
              <a:ext cx="2997047" cy="963368"/>
            </a:xfrm>
            <a:prstGeom prst="rect">
              <a:avLst/>
            </a:prstGeom>
          </p:spPr>
          <p:txBody>
            <a:bodyPr lIns="50800" tIns="50800" rIns="50800" bIns="50800" rtlCol="0" anchor="ctr"/>
            <a:lstStyle/>
            <a:p>
              <a:pPr algn="ctr">
                <a:lnSpc>
                  <a:spcPts val="3213"/>
                </a:lnSpc>
              </a:pPr>
              <a:endParaRPr/>
            </a:p>
          </p:txBody>
        </p:sp>
      </p:grpSp>
      <p:grpSp>
        <p:nvGrpSpPr>
          <p:cNvPr id="6" name="Group 6"/>
          <p:cNvGrpSpPr/>
          <p:nvPr/>
        </p:nvGrpSpPr>
        <p:grpSpPr>
          <a:xfrm>
            <a:off x="1028700" y="3019842"/>
            <a:ext cx="15238448" cy="5766688"/>
            <a:chExt cx="2907463" cy="1100272"/>
          </a:xfrm>
        </p:grpSpPr>
        <p:sp>
          <p:nvSpPr>
            <p:cNvPr id="7" name="Freeform 7"/>
            <p:cNvSpPr/>
            <p:nvPr/>
          </p:nvSpPr>
          <p:spPr>
            <a:xfrm>
              <a:off x="0" y="0"/>
              <a:ext cx="2907463" cy="1100272"/>
            </a:xfrm>
            <a:custGeom>
              <a:rect l="l" t="t" r="r" b="b"/>
              <a:pathLst>
                <a:path w="2907463" h="1100272">
                  <a:moveTo>
                    <a:pt x="0" y="0"/>
                  </a:moveTo>
                  <a:lnTo>
                    <a:pt x="2907463" y="0"/>
                  </a:lnTo>
                  <a:lnTo>
                    <a:pt x="2907463" y="1100272"/>
                  </a:lnTo>
                  <a:lnTo>
                    <a:pt x="0" y="1100272"/>
                  </a:lnTo>
                  <a:close/>
                </a:path>
              </a:pathLst>
            </a:custGeom>
            <a:solidFill>
              <a:srgbClr val="FFFFFF"/>
            </a:solidFill>
          </p:spPr>
          <p:txBody>
            <a:bodyPr/>
            <a:lstStyle/>
            <a:p/>
          </p:txBody>
        </p:sp>
        <p:sp>
          <p:nvSpPr>
            <p:cNvPr id="8" name="TextBox 8"/>
            <p:cNvSpPr txBox="1"/>
            <p:nvPr/>
          </p:nvSpPr>
          <p:spPr>
            <a:xfrm>
              <a:off x="0" y="-95250"/>
              <a:ext cx="2907463" cy="1195522"/>
            </a:xfrm>
            <a:prstGeom prst="rect">
              <a:avLst/>
            </a:prstGeom>
          </p:spPr>
          <p:txBody>
            <a:bodyPr lIns="50800" tIns="50800" rIns="50800" bIns="50800" rtlCol="0" anchor="ctr"/>
            <a:lstStyle/>
            <a:p>
              <a:pPr algn="ctr">
                <a:lnSpc>
                  <a:spcPts val="3213"/>
                </a:lnSpc>
              </a:pPr>
              <a:endParaRPr/>
            </a:p>
          </p:txBody>
        </p:sp>
      </p:grpSp>
      <p:sp>
        <p:nvSpPr>
          <p:cNvPr id="9" name="TextBox 9"/>
          <p:cNvSpPr txBox="1"/>
          <p:nvPr/>
        </p:nvSpPr>
        <p:spPr>
          <a:xfrm>
            <a:off x="3429249" y="3105434"/>
            <a:ext cx="10390410" cy="1028700"/>
          </a:xfrm>
          <a:prstGeom prst="rect">
            <a:avLst/>
          </a:prstGeom>
        </p:spPr>
        <p:txBody>
          <a:bodyPr lIns="0" tIns="0" rIns="0" bIns="0" rtlCol="0" anchor="t">
            <a:spAutoFit/>
          </a:bodyPr>
          <a:lstStyle/>
          <a:p>
            <a:pPr marL="0" lvl="0" indent="0" algn="ctr">
              <a:lnSpc>
                <a:spcPts val="8400"/>
              </a:lnSpc>
              <a:spcBef>
                <a:spcPct val="0"/>
              </a:spcBef>
            </a:pPr>
            <a:r>
              <a:rPr lang="en-US" sz="6000" u="none" strike="noStrike" spc="192">
                <a:solidFill>
                  <a:srgbClr val="000000"/>
                </a:solidFill>
                <a:latin typeface="Now"/>
              </a:rPr>
              <a:t>AUTHOR'S PERSPECTIVE</a:t>
            </a:r>
          </a:p>
        </p:txBody>
      </p:sp>
      <p:sp>
        <p:nvSpPr>
          <p:cNvPr id="10" name="TextBox 10"/>
          <p:cNvSpPr txBox="1"/>
          <p:nvPr/>
        </p:nvSpPr>
        <p:spPr>
          <a:xfrm>
            <a:off x="1222544" y="4381784"/>
            <a:ext cx="14803820" cy="1066800"/>
          </a:xfrm>
          <a:prstGeom prst="rect">
            <a:avLst/>
          </a:prstGeom>
        </p:spPr>
        <p:txBody>
          <a:bodyPr lIns="0" tIns="0" rIns="0" bIns="0" rtlCol="0" anchor="t">
            <a:spAutoFit/>
          </a:bodyPr>
          <a:lstStyle/>
          <a:p>
            <a:pPr marL="647700" lvl="1" indent="-323850">
              <a:lnSpc>
                <a:spcPts val="4200"/>
              </a:lnSpc>
              <a:buFont typeface="Arial"/>
              <a:buChar char="•"/>
            </a:pPr>
            <a:r>
              <a:rPr lang="en-US" sz="3000" spc="96">
                <a:solidFill>
                  <a:srgbClr val="000000"/>
                </a:solidFill>
                <a:latin typeface="Now"/>
              </a:rPr>
              <a:t>The Global Firefighting Drone Market is witnessing significant growth in the near future.</a:t>
            </a:r>
          </a:p>
        </p:txBody>
      </p:sp>
      <p:sp>
        <p:nvSpPr>
          <p:cNvPr id="11" name="TextBox 11"/>
          <p:cNvSpPr txBox="1"/>
          <p:nvPr/>
        </p:nvSpPr>
        <p:spPr>
          <a:xfrm>
            <a:off x="1246014" y="5696234"/>
            <a:ext cx="15021134" cy="1600200"/>
          </a:xfrm>
          <a:prstGeom prst="rect">
            <a:avLst/>
          </a:prstGeom>
        </p:spPr>
        <p:txBody>
          <a:bodyPr lIns="0" tIns="0" rIns="0" bIns="0" rtlCol="0" anchor="t">
            <a:spAutoFit/>
          </a:bodyPr>
          <a:lstStyle/>
          <a:p>
            <a:pPr marL="647700" lvl="1" indent="-323850">
              <a:lnSpc>
                <a:spcPts val="4200"/>
              </a:lnSpc>
              <a:buFont typeface="Arial"/>
              <a:buChar char="•"/>
            </a:pPr>
            <a:r>
              <a:rPr lang="en-US" sz="3000" spc="96">
                <a:solidFill>
                  <a:srgbClr val="000000"/>
                </a:solidFill>
                <a:latin typeface="Now"/>
              </a:rPr>
              <a:t>In 2023, the Fixed Wing segment accounted for noticeable share of global Firefighting Drone Market and is projected to experience significant growth in the near future</a:t>
            </a:r>
          </a:p>
        </p:txBody>
      </p:sp>
      <p:sp>
        <p:nvSpPr>
          <p:cNvPr id="12" name="TextBox 12"/>
          <p:cNvSpPr txBox="1"/>
          <p:nvPr/>
        </p:nvSpPr>
        <p:spPr>
          <a:xfrm>
            <a:off x="1257748" y="7544084"/>
            <a:ext cx="14780351" cy="1066800"/>
          </a:xfrm>
          <a:prstGeom prst="rect">
            <a:avLst/>
          </a:prstGeom>
        </p:spPr>
        <p:txBody>
          <a:bodyPr lIns="0" tIns="0" rIns="0" bIns="0" rtlCol="0" anchor="t">
            <a:spAutoFit/>
          </a:bodyPr>
          <a:lstStyle/>
          <a:p>
            <a:pPr marL="647700" lvl="1" indent="-323850">
              <a:lnSpc>
                <a:spcPts val="4200"/>
              </a:lnSpc>
              <a:buFont typeface="Arial"/>
              <a:buChar char="•"/>
            </a:pPr>
            <a:r>
              <a:rPr lang="en-US" sz="3000" spc="96">
                <a:solidFill>
                  <a:srgbClr val="000000"/>
                </a:solidFill>
                <a:latin typeface="Now"/>
              </a:rPr>
              <a:t>The Scene Monitoring segment is expected to expand at the significant CAGR retaining position throughout the forecast period.</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p:txBody>
      </p:sp>
      <p:grpSp>
        <p:nvGrpSpPr>
          <p:cNvPr id="3" name="Group 3"/>
          <p:cNvGrpSpPr/>
          <p:nvPr/>
        </p:nvGrpSpPr>
        <p:grpSpPr>
          <a:xfrm>
            <a:off x="0" y="0"/>
            <a:ext cx="18288000" cy="10287000"/>
            <a:chExt cx="4816593" cy="2709333"/>
          </a:xfrm>
        </p:grpSpPr>
        <p:sp>
          <p:nvSpPr>
            <p:cNvPr id="4" name="Freeform 4"/>
            <p:cNvSpPr/>
            <p:nvPr/>
          </p:nvSpPr>
          <p:spPr>
            <a:xfrm>
              <a:off x="0" y="0"/>
              <a:ext cx="4816592" cy="2709333"/>
            </a:xfrm>
            <a:custGeom>
              <a:rect l="l" t="t" r="r" b="b"/>
              <a:pathLst>
                <a:path w="4816592" h="2709333">
                  <a:moveTo>
                    <a:pt x="0" y="0"/>
                  </a:moveTo>
                  <a:lnTo>
                    <a:pt x="4816592" y="0"/>
                  </a:lnTo>
                  <a:lnTo>
                    <a:pt x="4816592" y="2709333"/>
                  </a:lnTo>
                  <a:lnTo>
                    <a:pt x="0" y="2709333"/>
                  </a:lnTo>
                  <a:close/>
                </a:path>
              </a:pathLst>
            </a:custGeom>
            <a:solidFill>
              <a:srgbClr val="070402">
                <a:alpha val="24706"/>
              </a:srgbClr>
            </a:solidFill>
          </p:spPr>
          <p:txBody>
            <a:bodyPr/>
            <a:lstStyle/>
            <a:p/>
          </p:txBody>
        </p:sp>
        <p:sp>
          <p:nvSpPr>
            <p:cNvPr id="5" name="TextBox 5"/>
            <p:cNvSpPr txBox="1"/>
            <p:nvPr/>
          </p:nvSpPr>
          <p:spPr>
            <a:xfrm>
              <a:off x="0" y="-95250"/>
              <a:ext cx="4816593" cy="2804583"/>
            </a:xfrm>
            <a:prstGeom prst="rect">
              <a:avLst/>
            </a:prstGeom>
          </p:spPr>
          <p:txBody>
            <a:bodyPr lIns="50800" tIns="50800" rIns="50800" bIns="50800" rtlCol="0" anchor="ctr"/>
            <a:lstStyle/>
            <a:p>
              <a:pPr algn="ctr">
                <a:lnSpc>
                  <a:spcPts val="3213"/>
                </a:lnSpc>
              </a:pPr>
              <a:endParaRPr/>
            </a:p>
          </p:txBody>
        </p:sp>
      </p:grpSp>
      <p:sp>
        <p:nvSpPr>
          <p:cNvPr id="6" name="Freeform 6"/>
          <p:cNvSpPr/>
          <p:nvPr/>
        </p:nvSpPr>
        <p:spPr>
          <a:xfrm>
            <a:off x="1028700" y="5143500"/>
            <a:ext cx="3238750" cy="2057771"/>
          </a:xfrm>
          <a:custGeom>
            <a:rect l="l" t="t" r="r" b="b"/>
            <a:pathLst>
              <a:path w="3238750" h="2057771">
                <a:moveTo>
                  <a:pt x="0" y="0"/>
                </a:moveTo>
                <a:lnTo>
                  <a:pt x="3238750" y="0"/>
                </a:lnTo>
                <a:lnTo>
                  <a:pt x="3238750" y="2057771"/>
                </a:lnTo>
                <a:lnTo>
                  <a:pt x="0" y="2057771"/>
                </a:lnTo>
                <a:lnTo>
                  <a:pt x="0" y="0"/>
                </a:lnTo>
                <a:close/>
              </a:path>
            </a:pathLst>
          </a:custGeom>
          <a:blipFill>
            <a:blip r:embed="rId3"/>
            <a:stretch>
              <a:fillRect l="-11812" t="-50924" r="-13866" b="-46882"/>
            </a:stretch>
          </a:blipFill>
        </p:spPr>
        <p:txBody>
          <a:bodyPr/>
          <a:lstStyle/>
          <a:p/>
        </p:txBody>
      </p:sp>
      <p:sp>
        <p:nvSpPr>
          <p:cNvPr id="7" name="Freeform 7"/>
          <p:cNvSpPr/>
          <p:nvPr/>
        </p:nvSpPr>
        <p:spPr>
          <a:xfrm>
            <a:off x="5677712" y="5419998"/>
            <a:ext cx="5268608" cy="1289738"/>
          </a:xfrm>
          <a:custGeom>
            <a:rect l="l" t="t" r="r" b="b"/>
            <a:pathLst>
              <a:path w="5268608" h="1289738">
                <a:moveTo>
                  <a:pt x="0" y="0"/>
                </a:moveTo>
                <a:lnTo>
                  <a:pt x="5268608" y="0"/>
                </a:lnTo>
                <a:lnTo>
                  <a:pt x="5268608" y="1289739"/>
                </a:lnTo>
                <a:lnTo>
                  <a:pt x="0" y="1289739"/>
                </a:lnTo>
                <a:lnTo>
                  <a:pt x="0" y="0"/>
                </a:lnTo>
                <a:close/>
              </a:path>
            </a:pathLst>
          </a:custGeom>
          <a:blipFill>
            <a:blip r:embed="rId4"/>
            <a:stretch>
              <a:fillRect l="-263" t="-58058" r="-263" b="-72766"/>
            </a:stretch>
          </a:blipFill>
        </p:spPr>
        <p:txBody>
          <a:bodyPr/>
          <a:lstStyle/>
          <a:p/>
        </p:txBody>
      </p:sp>
      <p:sp>
        <p:nvSpPr>
          <p:cNvPr id="8" name="Freeform 8"/>
          <p:cNvSpPr/>
          <p:nvPr/>
        </p:nvSpPr>
        <p:spPr>
          <a:xfrm>
            <a:off x="11948749" y="5517241"/>
            <a:ext cx="5889268" cy="1192495"/>
          </a:xfrm>
          <a:custGeom>
            <a:rect l="l" t="t" r="r" b="b"/>
            <a:pathLst>
              <a:path w="5889268" h="1192495">
                <a:moveTo>
                  <a:pt x="0" y="0"/>
                </a:moveTo>
                <a:lnTo>
                  <a:pt x="5889268" y="0"/>
                </a:lnTo>
                <a:lnTo>
                  <a:pt x="5889268" y="1192496"/>
                </a:lnTo>
                <a:lnTo>
                  <a:pt x="0" y="1192496"/>
                </a:lnTo>
                <a:lnTo>
                  <a:pt x="0" y="0"/>
                </a:lnTo>
                <a:close/>
              </a:path>
            </a:pathLst>
          </a:custGeom>
          <a:blipFill>
            <a:blip r:embed="rId5"/>
            <a:stretch>
              <a:fillRect t="-72997" b="-73933"/>
            </a:stretch>
          </a:blipFill>
        </p:spPr>
        <p:txBody>
          <a:bodyPr/>
          <a:lstStyle/>
          <a:p/>
        </p:txBody>
      </p:sp>
      <p:sp>
        <p:nvSpPr>
          <p:cNvPr id="9" name="Freeform 9"/>
          <p:cNvSpPr/>
          <p:nvPr/>
        </p:nvSpPr>
        <p:spPr>
          <a:xfrm>
            <a:off x="6312439" y="8106097"/>
            <a:ext cx="5032018" cy="1542156"/>
          </a:xfrm>
          <a:custGeom>
            <a:rect l="l" t="t" r="r" b="b"/>
            <a:pathLst>
              <a:path w="5032018" h="1542156">
                <a:moveTo>
                  <a:pt x="0" y="0"/>
                </a:moveTo>
                <a:lnTo>
                  <a:pt x="5032018" y="0"/>
                </a:lnTo>
                <a:lnTo>
                  <a:pt x="5032018" y="1542156"/>
                </a:lnTo>
                <a:lnTo>
                  <a:pt x="0" y="1542156"/>
                </a:lnTo>
                <a:lnTo>
                  <a:pt x="0" y="0"/>
                </a:lnTo>
                <a:close/>
              </a:path>
            </a:pathLst>
          </a:custGeom>
          <a:blipFill>
            <a:blip r:embed="rId6"/>
            <a:stretch>
              <a:fillRect/>
            </a:stretch>
          </a:blipFill>
        </p:spPr>
        <p:txBody>
          <a:bodyPr/>
          <a:lstStyle/>
          <a:p/>
        </p:txBody>
      </p:sp>
      <p:sp>
        <p:nvSpPr>
          <p:cNvPr id="10" name="Freeform 10"/>
          <p:cNvSpPr/>
          <p:nvPr/>
        </p:nvSpPr>
        <p:spPr>
          <a:xfrm>
            <a:off x="12619119" y="8106097"/>
            <a:ext cx="4889596" cy="1370343"/>
          </a:xfrm>
          <a:custGeom>
            <a:rect l="l" t="t" r="r" b="b"/>
            <a:pathLst>
              <a:path w="4889596" h="1370343">
                <a:moveTo>
                  <a:pt x="0" y="0"/>
                </a:moveTo>
                <a:lnTo>
                  <a:pt x="4889597" y="0"/>
                </a:lnTo>
                <a:lnTo>
                  <a:pt x="4889597" y="1370342"/>
                </a:lnTo>
                <a:lnTo>
                  <a:pt x="0" y="1370342"/>
                </a:lnTo>
                <a:lnTo>
                  <a:pt x="0" y="0"/>
                </a:lnTo>
                <a:close/>
              </a:path>
            </a:pathLst>
          </a:custGeom>
          <a:blipFill>
            <a:blip r:embed="rId7"/>
            <a:stretch>
              <a:fillRect t="-41241" b="-45194"/>
            </a:stretch>
          </a:blipFill>
        </p:spPr>
        <p:txBody>
          <a:bodyPr/>
          <a:lstStyle/>
          <a:p/>
        </p:txBody>
      </p:sp>
      <p:sp>
        <p:nvSpPr>
          <p:cNvPr id="11" name="Freeform 11"/>
          <p:cNvSpPr/>
          <p:nvPr/>
        </p:nvSpPr>
        <p:spPr>
          <a:xfrm>
            <a:off x="458339" y="8106097"/>
            <a:ext cx="4596982" cy="1463186"/>
          </a:xfrm>
          <a:custGeom>
            <a:rect l="l" t="t" r="r" b="b"/>
            <a:pathLst>
              <a:path w="4596982" h="1463186">
                <a:moveTo>
                  <a:pt x="0" y="0"/>
                </a:moveTo>
                <a:lnTo>
                  <a:pt x="4596982" y="0"/>
                </a:lnTo>
                <a:lnTo>
                  <a:pt x="4596982" y="1463185"/>
                </a:lnTo>
                <a:lnTo>
                  <a:pt x="0" y="1463185"/>
                </a:lnTo>
                <a:lnTo>
                  <a:pt x="0" y="0"/>
                </a:lnTo>
                <a:close/>
              </a:path>
            </a:pathLst>
          </a:custGeom>
          <a:blipFill>
            <a:blip r:embed="rId8"/>
            <a:stretch>
              <a:fillRect/>
            </a:stretch>
          </a:blipFill>
        </p:spPr>
        <p:txBody>
          <a:bodyPr/>
          <a:lstStyle/>
          <a:p/>
        </p:txBody>
      </p:sp>
      <p:sp>
        <p:nvSpPr>
          <p:cNvPr id="12" name="TextBox 12"/>
          <p:cNvSpPr txBox="1"/>
          <p:nvPr/>
        </p:nvSpPr>
        <p:spPr>
          <a:xfrm>
            <a:off x="5963462" y="966355"/>
            <a:ext cx="6361076" cy="739138"/>
          </a:xfrm>
          <a:prstGeom prst="rect">
            <a:avLst/>
          </a:prstGeom>
        </p:spPr>
        <p:txBody>
          <a:bodyPr lIns="0" tIns="0" rIns="0" bIns="0" rtlCol="0" anchor="t">
            <a:spAutoFit/>
          </a:bodyPr>
          <a:lstStyle/>
          <a:p>
            <a:pPr algn="ctr">
              <a:lnSpc>
                <a:spcPts val="5279"/>
              </a:lnSpc>
            </a:pPr>
            <a:r>
              <a:rPr lang="en-US" sz="5999" spc="77">
                <a:solidFill>
                  <a:srgbClr val="FFFFFF"/>
                </a:solidFill>
                <a:latin typeface="Now"/>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111" b="-9111"/>
            </a:stretch>
          </a:blipFill>
        </p:spPr>
        <p:txBody>
          <a:bodyPr/>
          <a:lstStyle/>
          <a:p/>
        </p:txBody>
      </p:sp>
      <p:sp>
        <p:nvSpPr>
          <p:cNvPr id="3" name="TextBox 3"/>
          <p:cNvSpPr txBox="1"/>
          <p:nvPr/>
        </p:nvSpPr>
        <p:spPr>
          <a:xfrm>
            <a:off x="5373381" y="823271"/>
            <a:ext cx="6867424" cy="407178"/>
          </a:xfrm>
          <a:prstGeom prst="rect">
            <a:avLst/>
          </a:prstGeom>
        </p:spPr>
        <p:txBody>
          <a:bodyPr lIns="0" tIns="0" rIns="0" bIns="0" rtlCol="0" anchor="t">
            <a:spAutoFit/>
          </a:bodyPr>
          <a:lstStyle/>
          <a:p>
            <a:pPr algn="ctr">
              <a:lnSpc>
                <a:spcPts val="2984"/>
              </a:lnSpc>
            </a:pPr>
            <a:r>
              <a:rPr lang="en-US" sz="3142">
                <a:solidFill>
                  <a:srgbClr val="000000"/>
                </a:solidFill>
                <a:latin typeface="Georgia Pro Bold"/>
              </a:rPr>
              <a:t>For Full Report</a:t>
            </a:r>
          </a:p>
        </p:txBody>
      </p:sp>
      <p:sp>
        <p:nvSpPr>
          <p:cNvPr id="4" name="TextBox 4"/>
          <p:cNvSpPr txBox="1"/>
          <p:nvPr/>
        </p:nvSpPr>
        <p:spPr>
          <a:xfrm>
            <a:off x="4275371" y="843523"/>
            <a:ext cx="9311692" cy="1351375"/>
          </a:xfrm>
          <a:prstGeom prst="rect">
            <a:avLst/>
          </a:prstGeom>
        </p:spPr>
        <p:txBody>
          <a:bodyPr lIns="0" tIns="0" rIns="0" bIns="0" rtlCol="0" anchor="t">
            <a:spAutoFit/>
          </a:bodyPr>
          <a:lstStyle/>
          <a:p>
            <a:pPr algn="ctr">
              <a:lnSpc>
                <a:spcPts val="11153"/>
              </a:lnSpc>
            </a:pPr>
            <a:r>
              <a:rPr lang="en-US" sz="7967">
                <a:solidFill>
                  <a:srgbClr val="000000"/>
                </a:solidFill>
                <a:latin typeface="Canva Sans Bold"/>
              </a:rPr>
              <a:t>Contact us</a:t>
            </a:r>
          </a:p>
        </p:txBody>
      </p:sp>
      <p:sp>
        <p:nvSpPr>
          <p:cNvPr id="5" name="Freeform 5"/>
          <p:cNvSpPr/>
          <p:nvPr/>
        </p:nvSpPr>
        <p:spPr>
          <a:xfrm>
            <a:off x="7422939" y="2194898"/>
            <a:ext cx="2768307" cy="1760240"/>
          </a:xfrm>
          <a:custGeom>
            <a:rect l="l" t="t" r="r" b="b"/>
            <a:pathLst>
              <a:path w="2768307" h="1760240">
                <a:moveTo>
                  <a:pt x="0" y="0"/>
                </a:moveTo>
                <a:lnTo>
                  <a:pt x="2768308" y="0"/>
                </a:lnTo>
                <a:lnTo>
                  <a:pt x="2768308" y="1760240"/>
                </a:lnTo>
                <a:lnTo>
                  <a:pt x="0" y="1760240"/>
                </a:lnTo>
                <a:lnTo>
                  <a:pt x="0" y="0"/>
                </a:lnTo>
                <a:close/>
              </a:path>
            </a:pathLst>
          </a:custGeom>
          <a:blipFill>
            <a:blip r:embed="rId3"/>
            <a:stretch>
              <a:fillRect/>
            </a:stretch>
          </a:blipFill>
        </p:spPr>
        <p:txBody>
          <a:bodyPr/>
          <a:lstStyle/>
          <a:p/>
        </p:txBody>
      </p:sp>
      <p:sp>
        <p:nvSpPr>
          <p:cNvPr id="6" name="TextBox 6"/>
          <p:cNvSpPr txBox="1"/>
          <p:nvPr/>
        </p:nvSpPr>
        <p:spPr>
          <a:xfrm>
            <a:off x="918282" y="3821788"/>
            <a:ext cx="16451436" cy="1176449"/>
          </a:xfrm>
          <a:prstGeom prst="rect">
            <a:avLst/>
          </a:prstGeom>
        </p:spPr>
        <p:txBody>
          <a:bodyPr lIns="0" tIns="0" rIns="0" bIns="0" rtlCol="0" anchor="t">
            <a:spAutoFit/>
          </a:bodyPr>
          <a:lstStyle/>
          <a:p>
            <a:pPr algn="ctr">
              <a:lnSpc>
                <a:spcPts val="9666"/>
              </a:lnSpc>
              <a:spcBef>
                <a:spcPct val="0"/>
              </a:spcBef>
            </a:pPr>
            <a:r>
              <a:rPr lang="en-US" sz="6904">
                <a:solidFill>
                  <a:srgbClr val="000000"/>
                </a:solidFill>
                <a:latin typeface="Lato Bold"/>
              </a:rPr>
              <a:t>COGNITIVE MARKET RESEARCH</a:t>
            </a:r>
          </a:p>
        </p:txBody>
      </p:sp>
      <p:sp>
        <p:nvSpPr>
          <p:cNvPr id="7" name="TextBox 7"/>
          <p:cNvSpPr txBox="1"/>
          <p:nvPr/>
        </p:nvSpPr>
        <p:spPr>
          <a:xfrm>
            <a:off x="3821153" y="5094005"/>
            <a:ext cx="9688168" cy="1098370"/>
          </a:xfrm>
          <a:prstGeom prst="rect">
            <a:avLst/>
          </a:prstGeom>
        </p:spPr>
        <p:txBody>
          <a:bodyPr lIns="0" tIns="0" rIns="0" bIns="0" rtlCol="0" anchor="t">
            <a:spAutoFit/>
          </a:bodyPr>
          <a:lstStyle/>
          <a:p>
            <a:pPr algn="ctr">
              <a:lnSpc>
                <a:spcPts val="4403"/>
              </a:lnSpc>
              <a:spcBef>
                <a:spcPct val="0"/>
              </a:spcBef>
            </a:pPr>
            <a:r>
              <a:rPr lang="en-US" sz="3145" spc="314">
                <a:solidFill>
                  <a:srgbClr val="000000"/>
                </a:solidFill>
                <a:latin typeface="Lato"/>
              </a:rPr>
              <a:t>Tel: +1 312-376-8303 | +44 020-8123-0732</a:t>
            </a:r>
          </a:p>
          <a:p>
            <a:pPr algn="ctr">
              <a:lnSpc>
                <a:spcPts val="4403"/>
              </a:lnSpc>
              <a:spcBef>
                <a:spcPct val="0"/>
              </a:spcBef>
            </a:pPr>
            <a:r>
              <a:rPr lang="en-US" sz="3145" spc="314">
                <a:solidFill>
                  <a:srgbClr val="000000"/>
                </a:solidFill>
                <a:latin typeface="Lato"/>
              </a:rPr>
              <a:t>India: (+91) 983-496-8611</a:t>
            </a:r>
          </a:p>
        </p:txBody>
      </p:sp>
      <p:sp>
        <p:nvSpPr>
          <p:cNvPr id="8" name="TextBox 8"/>
          <p:cNvSpPr txBox="1"/>
          <p:nvPr/>
        </p:nvSpPr>
        <p:spPr>
          <a:xfrm>
            <a:off x="2746856" y="6376640"/>
            <a:ext cx="11836764" cy="542664"/>
          </a:xfrm>
          <a:prstGeom prst="rect">
            <a:avLst/>
          </a:prstGeom>
        </p:spPr>
        <p:txBody>
          <a:bodyPr lIns="0" tIns="0" rIns="0" bIns="0" rtlCol="0" anchor="t">
            <a:spAutoFit/>
          </a:bodyPr>
          <a:lstStyle/>
          <a:p>
            <a:pPr algn="ctr">
              <a:lnSpc>
                <a:spcPts val="4398"/>
              </a:lnSpc>
            </a:pPr>
            <a:r>
              <a:rPr lang="en-US" sz="3141" spc="320">
                <a:solidFill>
                  <a:srgbClr val="000000"/>
                </a:solidFill>
                <a:latin typeface="Lato"/>
              </a:rPr>
              <a:t>sales@cognitivemarketresearch.com</a:t>
            </a:r>
          </a:p>
        </p:txBody>
      </p:sp>
      <p:sp>
        <p:nvSpPr>
          <p:cNvPr id="9" name="TextBox 9"/>
          <p:cNvSpPr txBox="1"/>
          <p:nvPr/>
        </p:nvSpPr>
        <p:spPr>
          <a:xfrm>
            <a:off x="1877815" y="7079412"/>
            <a:ext cx="14106803" cy="640778"/>
          </a:xfrm>
          <a:prstGeom prst="rect">
            <a:avLst/>
          </a:prstGeom>
        </p:spPr>
        <p:txBody>
          <a:bodyPr lIns="0" tIns="0" rIns="0" bIns="0" rtlCol="0" anchor="t">
            <a:spAutoFit/>
          </a:bodyPr>
          <a:lstStyle/>
          <a:p>
            <a:pPr algn="ctr">
              <a:lnSpc>
                <a:spcPts val="5106"/>
              </a:lnSpc>
              <a:spcBef>
                <a:spcPct val="0"/>
              </a:spcBef>
            </a:pPr>
            <a:r>
              <a:rPr lang="en-US" sz="3647" spc="364">
                <a:solidFill>
                  <a:srgbClr val="000000"/>
                </a:solidFill>
                <a:latin typeface="Lato"/>
              </a:rPr>
              <a:t>Access the Full Report : </a:t>
            </a:r>
            <a:r>
              <a:rPr lang="en-US" sz="3647" u="sng" spc="364">
                <a:solidFill>
                  <a:srgbClr val="000000"/>
                </a:solidFill>
                <a:latin typeface="Lato"/>
                <a:hlinkClick r:id="rId4" tooltip="https://www.cognitivemarketresearch.com/firefighting-drone-market-report"/>
              </a:rPr>
              <a:t>https://shorturl.at/lnvzN</a:t>
            </a:r>
          </a:p>
        </p:txBody>
      </p:sp>
      <p:sp>
        <p:nvSpPr>
          <p:cNvPr id="10" name="TextBox 10"/>
          <p:cNvSpPr txBox="1"/>
          <p:nvPr/>
        </p:nvSpPr>
        <p:spPr>
          <a:xfrm>
            <a:off x="5373381" y="9661530"/>
            <a:ext cx="8507676" cy="625470"/>
          </a:xfrm>
          <a:prstGeom prst="rect">
            <a:avLst/>
          </a:prstGeom>
        </p:spPr>
        <p:txBody>
          <a:bodyPr lIns="0" tIns="0" rIns="0" bIns="0" rtlCol="0" anchor="t">
            <a:spAutoFit/>
          </a:bodyPr>
          <a:lstStyle/>
          <a:p>
            <a:pPr algn="ctr">
              <a:lnSpc>
                <a:spcPts val="2449"/>
              </a:lnSpc>
            </a:pPr>
            <a:r>
              <a:rPr lang="en-US" sz="2333" spc="233">
                <a:solidFill>
                  <a:srgbClr val="FFFFFF"/>
                </a:solidFill>
                <a:latin typeface="Lato Bold"/>
              </a:rPr>
              <a:t>Please visit our website:</a:t>
            </a:r>
          </a:p>
          <a:p>
            <a:pPr algn="ctr">
              <a:lnSpc>
                <a:spcPts val="2449"/>
              </a:lnSpc>
            </a:pPr>
            <a:r>
              <a:rPr lang="en-US" sz="2333" u="sng" spc="233">
                <a:solidFill>
                  <a:srgbClr val="FFFFFF"/>
                </a:solidFill>
                <a:latin typeface="Lato Bold"/>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43</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Firefighting Drone Market Report</dc:title>
  <cp:lastModifiedBy>decipher market</cp:lastModifiedBy>
  <cp:revision>2</cp:revision>
  <dcterms:created xsi:type="dcterms:W3CDTF">2006-08-16T00:00:00Z</dcterms:created>
  <dcterms:modified xsi:type="dcterms:W3CDTF">2024-04-17T11:28:21Z</dcterms:modified>
</cp:coreProperties>
</file>