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Helvetica World" panose="020B0604020202020204" charset="-128"/>
      <p:regular r:id="rId11"/>
    </p:embeddedFont>
    <p:embeddedFont>
      <p:font typeface="Alata" panose="020B0604020202020204" charset="0"/>
      <p:regular r:id="rId12"/>
    </p:embeddedFont>
    <p:embeddedFont>
      <p:font typeface="Barlow Semi-Bold" panose="020B0604020202020204" charset="0"/>
      <p:regular r:id="rId13"/>
    </p:embeddedFont>
    <p:embeddedFont>
      <p:font typeface="Canva Sans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DM Sans" pitchFamily="2" charset="0"/>
      <p:regular r:id="rId16"/>
    </p:embeddedFont>
    <p:embeddedFont>
      <p:font typeface="Garet" panose="020B0604020202020204" charset="0"/>
      <p:regular r:id="rId17"/>
    </p:embeddedFont>
    <p:embeddedFont>
      <p:font typeface="Garet Bold" panose="020B0604020202020204" charset="0"/>
      <p:regular r:id="rId18"/>
    </p:embeddedFont>
    <p:embeddedFont>
      <p:font typeface="Georgia Pro Bold" panose="020B0604020202020204" charset="0"/>
      <p:regular r:id="rId19"/>
    </p:embeddedFont>
    <p:embeddedFont>
      <p:font typeface="Lato" panose="020F0502020204030203" pitchFamily="34" charset="0"/>
      <p:regular r:id="rId20"/>
    </p:embeddedFont>
    <p:embeddedFont>
      <p:font typeface="Lato Bold" panose="020F0502020204030203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cognitivemarketresearch.com" TargetMode="External"/><Relationship Id="rId4" Type="http://schemas.openxmlformats.org/officeDocument/2006/relationships/hyperlink" Target="https://tinyurl.com/mwekxcb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0" y="-22860"/>
            <a:ext cx="13864011" cy="10287000"/>
          </a:xfrm>
          <a:custGeom>
            <a:avLst/>
            <a:gdLst/>
            <a:ahLst/>
            <a:cxnLst/>
            <a:rect l="l" t="t" r="r" b="b"/>
            <a:pathLst>
              <a:path w="13864010" h="10287000">
                <a:moveTo>
                  <a:pt x="0" y="0"/>
                </a:moveTo>
                <a:lnTo>
                  <a:pt x="13864011" y="0"/>
                </a:lnTo>
                <a:lnTo>
                  <a:pt x="1386401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0" r="-1087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 rot="-5400000">
            <a:off x="6904300" y="8312840"/>
            <a:ext cx="137160" cy="229759"/>
          </a:xfrm>
          <a:custGeom>
            <a:avLst/>
            <a:gdLst/>
            <a:ahLst/>
            <a:cxnLst/>
            <a:rect l="l" t="t" r="r" b="b"/>
            <a:pathLst>
              <a:path w="10287000" h="5801456">
                <a:moveTo>
                  <a:pt x="0" y="0"/>
                </a:moveTo>
                <a:lnTo>
                  <a:pt x="10287000" y="0"/>
                </a:lnTo>
                <a:lnTo>
                  <a:pt x="10287000" y="5801456"/>
                </a:lnTo>
                <a:lnTo>
                  <a:pt x="0" y="5801456"/>
                </a:lnTo>
                <a:lnTo>
                  <a:pt x="0" y="0"/>
                </a:lnTo>
                <a:close/>
              </a:path>
            </a:pathLst>
          </a:custGeom>
          <a:blipFill>
            <a:blip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7491055" y="2900114"/>
            <a:ext cx="10355331" cy="4291187"/>
            <a:chOff x="0" y="0"/>
            <a:chExt cx="13807108" cy="5721582"/>
          </a:xfrm>
        </p:grpSpPr>
        <p:sp>
          <p:nvSpPr>
            <p:cNvPr id="5" name="TextBox 5"/>
            <p:cNvSpPr txBox="1"/>
            <p:nvPr/>
          </p:nvSpPr>
          <p:spPr>
            <a:xfrm>
              <a:off x="0" y="342900"/>
              <a:ext cx="13807108" cy="41334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406"/>
                </a:lnSpc>
              </a:pPr>
              <a:r>
                <a:rPr lang="en-US" sz="12534" spc="-376">
                  <a:solidFill>
                    <a:srgbClr val="FFFFFF"/>
                  </a:solidFill>
                  <a:latin typeface="Alata"/>
                </a:rPr>
                <a:t>GLOBAL </a:t>
              </a:r>
            </a:p>
            <a:p>
              <a:pPr algn="just">
                <a:lnSpc>
                  <a:spcPts val="11406"/>
                </a:lnSpc>
              </a:pPr>
              <a:r>
                <a:rPr lang="en-US" sz="12534" spc="-376">
                  <a:solidFill>
                    <a:srgbClr val="FFFFFF"/>
                  </a:solidFill>
                  <a:latin typeface="Alata"/>
                </a:rPr>
                <a:t>FILM CAMERA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549194"/>
              <a:ext cx="10504482" cy="11723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722"/>
                </a:lnSpc>
              </a:pPr>
              <a:r>
                <a:rPr lang="en-US" sz="6111" spc="-183">
                  <a:solidFill>
                    <a:srgbClr val="5CE1E6"/>
                  </a:solidFill>
                  <a:latin typeface="Alata"/>
                </a:rPr>
                <a:t>MARKET REPORT 2024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0" y="9505950"/>
            <a:ext cx="8792149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77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4743128" y="898014"/>
            <a:ext cx="8801745" cy="897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8025" y="3459480"/>
            <a:ext cx="8910205" cy="6267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n-US" sz="2999" spc="-89">
                <a:solidFill>
                  <a:srgbClr val="FFFFFF"/>
                </a:solidFill>
                <a:latin typeface="DM Sans"/>
              </a:rPr>
              <a:t>Film cameras employ photographic film, which is normally plastic covered with a light-sensitive emulsion and generates a latent picture when exposed to light. It is a totally light-tight plastic or metal housing that protects the light-sensitive film. The film is then exposed to a chemical process called film development, which produces visible pictures. Most film cameras contain a viewfinder so users can see how the shot will turn out, a xenon flash bulb that adds enough extra light energy to activate the film even in low light, and a self-timer function so users could shoot selfies without the assistance of others.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96" b="-9296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9144000" y="1926443"/>
            <a:ext cx="7640366" cy="2313114"/>
            <a:chOff x="0" y="0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avLst/>
              <a:gdLst/>
              <a:ahLst/>
              <a:cxnLst/>
              <a:rect l="l" t="t" r="r" b="b"/>
              <a:pathLst>
                <a:path w="860407" h="260488">
                  <a:moveTo>
                    <a:pt x="101329" y="0"/>
                  </a:moveTo>
                  <a:lnTo>
                    <a:pt x="759078" y="0"/>
                  </a:lnTo>
                  <a:cubicBezTo>
                    <a:pt x="815041" y="0"/>
                    <a:pt x="860407" y="45367"/>
                    <a:pt x="860407" y="101329"/>
                  </a:cubicBezTo>
                  <a:lnTo>
                    <a:pt x="860407" y="159158"/>
                  </a:lnTo>
                  <a:cubicBezTo>
                    <a:pt x="860407" y="186033"/>
                    <a:pt x="849732" y="211806"/>
                    <a:pt x="830729" y="230809"/>
                  </a:cubicBezTo>
                  <a:cubicBezTo>
                    <a:pt x="811726" y="249812"/>
                    <a:pt x="785952" y="260488"/>
                    <a:pt x="759078" y="260488"/>
                  </a:cubicBezTo>
                  <a:lnTo>
                    <a:pt x="101329" y="260488"/>
                  </a:lnTo>
                  <a:cubicBezTo>
                    <a:pt x="45367" y="260488"/>
                    <a:pt x="0" y="215121"/>
                    <a:pt x="0" y="159158"/>
                  </a:cubicBezTo>
                  <a:lnTo>
                    <a:pt x="0" y="101329"/>
                  </a:lnTo>
                  <a:cubicBezTo>
                    <a:pt x="0" y="45367"/>
                    <a:pt x="45367" y="0"/>
                    <a:pt x="101329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458520" y="2210649"/>
            <a:ext cx="1866176" cy="1863843"/>
          </a:xfrm>
          <a:custGeom>
            <a:avLst/>
            <a:gdLst/>
            <a:ahLst/>
            <a:cxnLst/>
            <a:rect l="l" t="t" r="r" b="b"/>
            <a:pathLst>
              <a:path w="1866176" h="1863843">
                <a:moveTo>
                  <a:pt x="0" y="0"/>
                </a:moveTo>
                <a:lnTo>
                  <a:pt x="1866175" y="0"/>
                </a:lnTo>
                <a:lnTo>
                  <a:pt x="1866175" y="1863843"/>
                </a:lnTo>
                <a:lnTo>
                  <a:pt x="0" y="1863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9415010" y="2136061"/>
            <a:ext cx="1838692" cy="183869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324695" y="2231579"/>
            <a:ext cx="5133509" cy="157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3B3B3B"/>
                </a:solidFill>
                <a:latin typeface="Poppins"/>
              </a:rPr>
              <a:t>MARKET SIZE </a:t>
            </a:r>
          </a:p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3B3B3B"/>
                </a:solidFill>
                <a:latin typeface="Poppins"/>
              </a:rPr>
              <a:t>$277.91 USD Million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60895" y="2639494"/>
            <a:ext cx="1346922" cy="717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52"/>
              </a:lnSpc>
              <a:spcBef>
                <a:spcPct val="0"/>
              </a:spcBef>
            </a:pPr>
            <a:r>
              <a:rPr lang="en-US" sz="3966">
                <a:solidFill>
                  <a:srgbClr val="3A6AD6"/>
                </a:solidFill>
                <a:latin typeface="Poppins Bold"/>
              </a:rPr>
              <a:t>2023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-52194" y="0"/>
            <a:ext cx="18340194" cy="1205080"/>
            <a:chOff x="0" y="0"/>
            <a:chExt cx="4830339" cy="31738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30339" cy="317387"/>
            </a:xfrm>
            <a:custGeom>
              <a:avLst/>
              <a:gdLst/>
              <a:ahLst/>
              <a:cxnLst/>
              <a:rect l="l" t="t" r="r" b="b"/>
              <a:pathLst>
                <a:path w="4830339" h="317387">
                  <a:moveTo>
                    <a:pt x="0" y="0"/>
                  </a:moveTo>
                  <a:lnTo>
                    <a:pt x="4830339" y="0"/>
                  </a:lnTo>
                  <a:lnTo>
                    <a:pt x="4830339" y="317387"/>
                  </a:lnTo>
                  <a:lnTo>
                    <a:pt x="0" y="317387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830339" cy="355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136151" y="273928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144000" y="4641578"/>
            <a:ext cx="7640366" cy="2313114"/>
            <a:chOff x="0" y="0"/>
            <a:chExt cx="860407" cy="26048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60407" cy="260488"/>
            </a:xfrm>
            <a:custGeom>
              <a:avLst/>
              <a:gdLst/>
              <a:ahLst/>
              <a:cxnLst/>
              <a:rect l="l" t="t" r="r" b="b"/>
              <a:pathLst>
                <a:path w="860407" h="260488">
                  <a:moveTo>
                    <a:pt x="101329" y="0"/>
                  </a:moveTo>
                  <a:lnTo>
                    <a:pt x="759078" y="0"/>
                  </a:lnTo>
                  <a:cubicBezTo>
                    <a:pt x="815041" y="0"/>
                    <a:pt x="860407" y="45367"/>
                    <a:pt x="860407" y="101329"/>
                  </a:cubicBezTo>
                  <a:lnTo>
                    <a:pt x="860407" y="159158"/>
                  </a:lnTo>
                  <a:cubicBezTo>
                    <a:pt x="860407" y="186033"/>
                    <a:pt x="849732" y="211806"/>
                    <a:pt x="830729" y="230809"/>
                  </a:cubicBezTo>
                  <a:cubicBezTo>
                    <a:pt x="811726" y="249812"/>
                    <a:pt x="785952" y="260488"/>
                    <a:pt x="759078" y="260488"/>
                  </a:cubicBezTo>
                  <a:lnTo>
                    <a:pt x="101329" y="260488"/>
                  </a:lnTo>
                  <a:cubicBezTo>
                    <a:pt x="45367" y="260488"/>
                    <a:pt x="0" y="215121"/>
                    <a:pt x="0" y="159158"/>
                  </a:cubicBezTo>
                  <a:lnTo>
                    <a:pt x="0" y="101329"/>
                  </a:lnTo>
                  <a:cubicBezTo>
                    <a:pt x="0" y="45367"/>
                    <a:pt x="45367" y="0"/>
                    <a:pt x="101329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9458520" y="4925784"/>
            <a:ext cx="1866176" cy="1863843"/>
          </a:xfrm>
          <a:custGeom>
            <a:avLst/>
            <a:gdLst/>
            <a:ahLst/>
            <a:cxnLst/>
            <a:rect l="l" t="t" r="r" b="b"/>
            <a:pathLst>
              <a:path w="1866176" h="1863843">
                <a:moveTo>
                  <a:pt x="0" y="0"/>
                </a:moveTo>
                <a:lnTo>
                  <a:pt x="1866175" y="0"/>
                </a:lnTo>
                <a:lnTo>
                  <a:pt x="1866175" y="1863843"/>
                </a:lnTo>
                <a:lnTo>
                  <a:pt x="0" y="1863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20" name="Group 20"/>
          <p:cNvGrpSpPr/>
          <p:nvPr/>
        </p:nvGrpSpPr>
        <p:grpSpPr>
          <a:xfrm>
            <a:off x="9415010" y="4851197"/>
            <a:ext cx="1838692" cy="1838692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9660895" y="5354629"/>
            <a:ext cx="1346922" cy="717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52"/>
              </a:lnSpc>
              <a:spcBef>
                <a:spcPct val="0"/>
              </a:spcBef>
            </a:pPr>
            <a:r>
              <a:rPr lang="en-US" sz="3966">
                <a:solidFill>
                  <a:srgbClr val="3A6AD6"/>
                </a:solidFill>
                <a:latin typeface="Poppins Bold"/>
              </a:rPr>
              <a:t>2028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9144000" y="7356714"/>
            <a:ext cx="7640366" cy="2313114"/>
            <a:chOff x="0" y="0"/>
            <a:chExt cx="860407" cy="2604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60407" cy="260488"/>
            </a:xfrm>
            <a:custGeom>
              <a:avLst/>
              <a:gdLst/>
              <a:ahLst/>
              <a:cxnLst/>
              <a:rect l="l" t="t" r="r" b="b"/>
              <a:pathLst>
                <a:path w="860407" h="260488">
                  <a:moveTo>
                    <a:pt x="101329" y="0"/>
                  </a:moveTo>
                  <a:lnTo>
                    <a:pt x="759078" y="0"/>
                  </a:lnTo>
                  <a:cubicBezTo>
                    <a:pt x="815041" y="0"/>
                    <a:pt x="860407" y="45367"/>
                    <a:pt x="860407" y="101329"/>
                  </a:cubicBezTo>
                  <a:lnTo>
                    <a:pt x="860407" y="159158"/>
                  </a:lnTo>
                  <a:cubicBezTo>
                    <a:pt x="860407" y="186033"/>
                    <a:pt x="849732" y="211806"/>
                    <a:pt x="830729" y="230809"/>
                  </a:cubicBezTo>
                  <a:cubicBezTo>
                    <a:pt x="811726" y="249812"/>
                    <a:pt x="785952" y="260488"/>
                    <a:pt x="759078" y="260488"/>
                  </a:cubicBezTo>
                  <a:lnTo>
                    <a:pt x="101329" y="260488"/>
                  </a:lnTo>
                  <a:cubicBezTo>
                    <a:pt x="45367" y="260488"/>
                    <a:pt x="0" y="215121"/>
                    <a:pt x="0" y="159158"/>
                  </a:cubicBezTo>
                  <a:lnTo>
                    <a:pt x="0" y="101329"/>
                  </a:lnTo>
                  <a:cubicBezTo>
                    <a:pt x="0" y="45367"/>
                    <a:pt x="45367" y="0"/>
                    <a:pt x="101329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9458520" y="7640920"/>
            <a:ext cx="1866176" cy="1863843"/>
          </a:xfrm>
          <a:custGeom>
            <a:avLst/>
            <a:gdLst/>
            <a:ahLst/>
            <a:cxnLst/>
            <a:rect l="l" t="t" r="r" b="b"/>
            <a:pathLst>
              <a:path w="1866176" h="1863843">
                <a:moveTo>
                  <a:pt x="0" y="0"/>
                </a:moveTo>
                <a:lnTo>
                  <a:pt x="1866175" y="0"/>
                </a:lnTo>
                <a:lnTo>
                  <a:pt x="1866175" y="1863843"/>
                </a:lnTo>
                <a:lnTo>
                  <a:pt x="0" y="1863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28" name="Group 28"/>
          <p:cNvGrpSpPr/>
          <p:nvPr/>
        </p:nvGrpSpPr>
        <p:grpSpPr>
          <a:xfrm>
            <a:off x="9415010" y="7566333"/>
            <a:ext cx="1838692" cy="1838692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9660895" y="7995803"/>
            <a:ext cx="1346922" cy="1268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3966">
                <a:solidFill>
                  <a:srgbClr val="3A6AD6"/>
                </a:solidFill>
                <a:latin typeface="Poppins Bold"/>
              </a:rPr>
              <a:t>2023- 2030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305508" y="4987496"/>
            <a:ext cx="5133509" cy="157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3B3B3B"/>
                </a:solidFill>
                <a:latin typeface="Poppins"/>
              </a:rPr>
              <a:t>FORECAST</a:t>
            </a:r>
          </a:p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3B3B3B"/>
                </a:solidFill>
                <a:latin typeface="Poppins"/>
              </a:rPr>
              <a:t> USD 387.27 Million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324695" y="7658424"/>
            <a:ext cx="5133509" cy="157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3B3B3B"/>
                </a:solidFill>
                <a:latin typeface="Poppins"/>
              </a:rPr>
              <a:t>CAGR</a:t>
            </a:r>
          </a:p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3B3B3B"/>
                </a:solidFill>
                <a:latin typeface="Poppins"/>
              </a:rPr>
              <a:t>5.2 %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205391"/>
            <a:chOff x="0" y="0"/>
            <a:chExt cx="4816593" cy="3174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17469"/>
            </a:xfrm>
            <a:custGeom>
              <a:avLst/>
              <a:gdLst/>
              <a:ahLst/>
              <a:cxnLst/>
              <a:rect l="l" t="t" r="r" b="b"/>
              <a:pathLst>
                <a:path w="4816592" h="317469">
                  <a:moveTo>
                    <a:pt x="0" y="0"/>
                  </a:moveTo>
                  <a:lnTo>
                    <a:pt x="4816592" y="0"/>
                  </a:lnTo>
                  <a:lnTo>
                    <a:pt x="4816592" y="317469"/>
                  </a:lnTo>
                  <a:lnTo>
                    <a:pt x="0" y="317469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55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10541" y="112553"/>
            <a:ext cx="16297870" cy="1092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FFFFFF"/>
                </a:solidFill>
                <a:latin typeface="Poppins"/>
              </a:rPr>
              <a:t>REVENUE MARKET SHARE BY SEGMENTS 2022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7833389" y="2646983"/>
            <a:ext cx="2171646" cy="1492132"/>
          </a:xfrm>
          <a:prstGeom prst="line">
            <a:avLst/>
          </a:prstGeom>
          <a:ln w="28575" cap="flat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8" name="AutoShape 8"/>
          <p:cNvSpPr/>
          <p:nvPr/>
        </p:nvSpPr>
        <p:spPr>
          <a:xfrm flipH="1" flipV="1">
            <a:off x="7836546" y="7199819"/>
            <a:ext cx="2165331" cy="1501281"/>
          </a:xfrm>
          <a:prstGeom prst="line">
            <a:avLst/>
          </a:prstGeom>
          <a:ln w="28575" cap="flat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9" name="AutoShape 9"/>
          <p:cNvSpPr/>
          <p:nvPr/>
        </p:nvSpPr>
        <p:spPr>
          <a:xfrm flipV="1">
            <a:off x="8083393" y="4671783"/>
            <a:ext cx="3014156" cy="644669"/>
          </a:xfrm>
          <a:prstGeom prst="line">
            <a:avLst/>
          </a:prstGeom>
          <a:ln w="28575" cap="flat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8081060" y="6053782"/>
            <a:ext cx="3018822" cy="622453"/>
          </a:xfrm>
          <a:prstGeom prst="line">
            <a:avLst/>
          </a:prstGeom>
          <a:ln w="28575" cap="flat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301945" y="1913337"/>
            <a:ext cx="6824008" cy="682400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962333" y="2671363"/>
            <a:ext cx="5862965" cy="5855636"/>
          </a:xfrm>
          <a:custGeom>
            <a:avLst/>
            <a:gdLst/>
            <a:ahLst/>
            <a:cxnLst/>
            <a:rect l="l" t="t" r="r" b="b"/>
            <a:pathLst>
              <a:path w="5862965" h="5855636">
                <a:moveTo>
                  <a:pt x="0" y="0"/>
                </a:moveTo>
                <a:lnTo>
                  <a:pt x="5862965" y="0"/>
                </a:lnTo>
                <a:lnTo>
                  <a:pt x="5862965" y="5855636"/>
                </a:lnTo>
                <a:lnTo>
                  <a:pt x="0" y="5855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5" name="Group 15"/>
          <p:cNvGrpSpPr/>
          <p:nvPr/>
        </p:nvGrpSpPr>
        <p:grpSpPr>
          <a:xfrm>
            <a:off x="1825640" y="2437032"/>
            <a:ext cx="5776619" cy="577661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62333" y="3032581"/>
            <a:ext cx="5338713" cy="4380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9"/>
              </a:lnSpc>
            </a:pPr>
            <a:r>
              <a:rPr lang="en-US" sz="6499">
                <a:solidFill>
                  <a:srgbClr val="1F2020"/>
                </a:solidFill>
                <a:latin typeface="Poppins Bold"/>
              </a:rPr>
              <a:t>FILM CAMERA MARKET</a:t>
            </a:r>
          </a:p>
          <a:p>
            <a:pPr algn="ctr">
              <a:lnSpc>
                <a:spcPts val="6759"/>
              </a:lnSpc>
            </a:pPr>
            <a:r>
              <a:rPr lang="en-US" sz="6499">
                <a:solidFill>
                  <a:srgbClr val="1F2020"/>
                </a:solidFill>
                <a:latin typeface="Poppins Bold"/>
              </a:rPr>
              <a:t> SEGMENT ANALYSIS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0502938" y="1913337"/>
            <a:ext cx="5662701" cy="1455676"/>
            <a:chOff x="0" y="0"/>
            <a:chExt cx="1013318" cy="26048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318" cy="260488"/>
            </a:xfrm>
            <a:custGeom>
              <a:avLst/>
              <a:gdLst/>
              <a:ahLst/>
              <a:cxnLst/>
              <a:rect l="l" t="t" r="r" b="b"/>
              <a:pathLst>
                <a:path w="1013318" h="260488">
                  <a:moveTo>
                    <a:pt x="130244" y="0"/>
                  </a:moveTo>
                  <a:lnTo>
                    <a:pt x="883074" y="0"/>
                  </a:lnTo>
                  <a:cubicBezTo>
                    <a:pt x="917617" y="0"/>
                    <a:pt x="950745" y="13722"/>
                    <a:pt x="975171" y="38148"/>
                  </a:cubicBezTo>
                  <a:cubicBezTo>
                    <a:pt x="999596" y="62573"/>
                    <a:pt x="1013318" y="95701"/>
                    <a:pt x="1013318" y="130244"/>
                  </a:cubicBezTo>
                  <a:lnTo>
                    <a:pt x="1013318" y="130244"/>
                  </a:lnTo>
                  <a:cubicBezTo>
                    <a:pt x="1013318" y="202175"/>
                    <a:pt x="955006" y="260488"/>
                    <a:pt x="883074" y="260488"/>
                  </a:cubicBezTo>
                  <a:lnTo>
                    <a:pt x="130244" y="260488"/>
                  </a:lnTo>
                  <a:cubicBezTo>
                    <a:pt x="95701" y="260488"/>
                    <a:pt x="62573" y="246766"/>
                    <a:pt x="38148" y="222340"/>
                  </a:cubicBezTo>
                  <a:cubicBezTo>
                    <a:pt x="13722" y="197915"/>
                    <a:pt x="0" y="164787"/>
                    <a:pt x="0" y="130244"/>
                  </a:cubicBezTo>
                  <a:lnTo>
                    <a:pt x="0" y="130244"/>
                  </a:lnTo>
                  <a:cubicBezTo>
                    <a:pt x="0" y="95701"/>
                    <a:pt x="13722" y="62573"/>
                    <a:pt x="38148" y="38148"/>
                  </a:cubicBezTo>
                  <a:cubicBezTo>
                    <a:pt x="62573" y="13722"/>
                    <a:pt x="95701" y="0"/>
                    <a:pt x="130244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013318" cy="298588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81687" y="2498937"/>
            <a:ext cx="249748" cy="249748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A6AD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075996" y="1953840"/>
            <a:ext cx="4516586" cy="1244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4"/>
              </a:lnSpc>
            </a:pPr>
            <a:r>
              <a:rPr lang="en-US" sz="3496">
                <a:solidFill>
                  <a:srgbClr val="3B3B3B"/>
                </a:solidFill>
                <a:latin typeface="Poppins Bold"/>
              </a:rPr>
              <a:t>35mm  </a:t>
            </a:r>
          </a:p>
          <a:p>
            <a:pPr algn="ctr">
              <a:lnSpc>
                <a:spcPts val="4894"/>
              </a:lnSpc>
              <a:spcBef>
                <a:spcPct val="0"/>
              </a:spcBef>
            </a:pPr>
            <a:r>
              <a:rPr lang="en-US" sz="3496">
                <a:solidFill>
                  <a:srgbClr val="3B3B3B"/>
                </a:solidFill>
                <a:latin typeface="Poppins Bold"/>
              </a:rPr>
              <a:t>USD 89.67 Million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1596599" y="3935235"/>
            <a:ext cx="5662701" cy="1455676"/>
            <a:chOff x="0" y="0"/>
            <a:chExt cx="1013318" cy="26048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318" cy="260488"/>
            </a:xfrm>
            <a:custGeom>
              <a:avLst/>
              <a:gdLst/>
              <a:ahLst/>
              <a:cxnLst/>
              <a:rect l="l" t="t" r="r" b="b"/>
              <a:pathLst>
                <a:path w="1013318" h="260488">
                  <a:moveTo>
                    <a:pt x="130244" y="0"/>
                  </a:moveTo>
                  <a:lnTo>
                    <a:pt x="883074" y="0"/>
                  </a:lnTo>
                  <a:cubicBezTo>
                    <a:pt x="917617" y="0"/>
                    <a:pt x="950745" y="13722"/>
                    <a:pt x="975171" y="38148"/>
                  </a:cubicBezTo>
                  <a:cubicBezTo>
                    <a:pt x="999596" y="62573"/>
                    <a:pt x="1013318" y="95701"/>
                    <a:pt x="1013318" y="130244"/>
                  </a:cubicBezTo>
                  <a:lnTo>
                    <a:pt x="1013318" y="130244"/>
                  </a:lnTo>
                  <a:cubicBezTo>
                    <a:pt x="1013318" y="202175"/>
                    <a:pt x="955006" y="260488"/>
                    <a:pt x="883074" y="260488"/>
                  </a:cubicBezTo>
                  <a:lnTo>
                    <a:pt x="130244" y="260488"/>
                  </a:lnTo>
                  <a:cubicBezTo>
                    <a:pt x="95701" y="260488"/>
                    <a:pt x="62573" y="246766"/>
                    <a:pt x="38148" y="222340"/>
                  </a:cubicBezTo>
                  <a:cubicBezTo>
                    <a:pt x="13722" y="197915"/>
                    <a:pt x="0" y="164787"/>
                    <a:pt x="0" y="130244"/>
                  </a:cubicBezTo>
                  <a:lnTo>
                    <a:pt x="0" y="130244"/>
                  </a:lnTo>
                  <a:cubicBezTo>
                    <a:pt x="0" y="95701"/>
                    <a:pt x="13722" y="62573"/>
                    <a:pt x="38148" y="38148"/>
                  </a:cubicBezTo>
                  <a:cubicBezTo>
                    <a:pt x="62573" y="13722"/>
                    <a:pt x="95701" y="0"/>
                    <a:pt x="130244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013318" cy="298588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975348" y="4520834"/>
            <a:ext cx="249748" cy="249748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A6AD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596599" y="5957132"/>
            <a:ext cx="5662701" cy="1455676"/>
            <a:chOff x="0" y="0"/>
            <a:chExt cx="1013318" cy="26048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318" cy="260488"/>
            </a:xfrm>
            <a:custGeom>
              <a:avLst/>
              <a:gdLst/>
              <a:ahLst/>
              <a:cxnLst/>
              <a:rect l="l" t="t" r="r" b="b"/>
              <a:pathLst>
                <a:path w="1013318" h="260488">
                  <a:moveTo>
                    <a:pt x="130244" y="0"/>
                  </a:moveTo>
                  <a:lnTo>
                    <a:pt x="883074" y="0"/>
                  </a:lnTo>
                  <a:cubicBezTo>
                    <a:pt x="917617" y="0"/>
                    <a:pt x="950745" y="13722"/>
                    <a:pt x="975171" y="38148"/>
                  </a:cubicBezTo>
                  <a:cubicBezTo>
                    <a:pt x="999596" y="62573"/>
                    <a:pt x="1013318" y="95701"/>
                    <a:pt x="1013318" y="130244"/>
                  </a:cubicBezTo>
                  <a:lnTo>
                    <a:pt x="1013318" y="130244"/>
                  </a:lnTo>
                  <a:cubicBezTo>
                    <a:pt x="1013318" y="202175"/>
                    <a:pt x="955006" y="260488"/>
                    <a:pt x="883074" y="260488"/>
                  </a:cubicBezTo>
                  <a:lnTo>
                    <a:pt x="130244" y="260488"/>
                  </a:lnTo>
                  <a:cubicBezTo>
                    <a:pt x="95701" y="260488"/>
                    <a:pt x="62573" y="246766"/>
                    <a:pt x="38148" y="222340"/>
                  </a:cubicBezTo>
                  <a:cubicBezTo>
                    <a:pt x="13722" y="197915"/>
                    <a:pt x="0" y="164787"/>
                    <a:pt x="0" y="130244"/>
                  </a:cubicBezTo>
                  <a:lnTo>
                    <a:pt x="0" y="130244"/>
                  </a:lnTo>
                  <a:cubicBezTo>
                    <a:pt x="0" y="95701"/>
                    <a:pt x="13722" y="62573"/>
                    <a:pt x="38148" y="38148"/>
                  </a:cubicBezTo>
                  <a:cubicBezTo>
                    <a:pt x="62573" y="13722"/>
                    <a:pt x="95701" y="0"/>
                    <a:pt x="130244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013318" cy="298588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75348" y="6542732"/>
            <a:ext cx="249748" cy="249748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A6AD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502938" y="7979030"/>
            <a:ext cx="5662701" cy="1455676"/>
            <a:chOff x="0" y="0"/>
            <a:chExt cx="1013318" cy="26048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13318" cy="260488"/>
            </a:xfrm>
            <a:custGeom>
              <a:avLst/>
              <a:gdLst/>
              <a:ahLst/>
              <a:cxnLst/>
              <a:rect l="l" t="t" r="r" b="b"/>
              <a:pathLst>
                <a:path w="1013318" h="260488">
                  <a:moveTo>
                    <a:pt x="130244" y="0"/>
                  </a:moveTo>
                  <a:lnTo>
                    <a:pt x="883074" y="0"/>
                  </a:lnTo>
                  <a:cubicBezTo>
                    <a:pt x="917617" y="0"/>
                    <a:pt x="950745" y="13722"/>
                    <a:pt x="975171" y="38148"/>
                  </a:cubicBezTo>
                  <a:cubicBezTo>
                    <a:pt x="999596" y="62573"/>
                    <a:pt x="1013318" y="95701"/>
                    <a:pt x="1013318" y="130244"/>
                  </a:cubicBezTo>
                  <a:lnTo>
                    <a:pt x="1013318" y="130244"/>
                  </a:lnTo>
                  <a:cubicBezTo>
                    <a:pt x="1013318" y="202175"/>
                    <a:pt x="955006" y="260488"/>
                    <a:pt x="883074" y="260488"/>
                  </a:cubicBezTo>
                  <a:lnTo>
                    <a:pt x="130244" y="260488"/>
                  </a:lnTo>
                  <a:cubicBezTo>
                    <a:pt x="95701" y="260488"/>
                    <a:pt x="62573" y="246766"/>
                    <a:pt x="38148" y="222340"/>
                  </a:cubicBezTo>
                  <a:cubicBezTo>
                    <a:pt x="13722" y="197915"/>
                    <a:pt x="0" y="164787"/>
                    <a:pt x="0" y="130244"/>
                  </a:cubicBezTo>
                  <a:lnTo>
                    <a:pt x="0" y="130244"/>
                  </a:lnTo>
                  <a:cubicBezTo>
                    <a:pt x="0" y="95701"/>
                    <a:pt x="13722" y="62573"/>
                    <a:pt x="38148" y="38148"/>
                  </a:cubicBezTo>
                  <a:cubicBezTo>
                    <a:pt x="62573" y="13722"/>
                    <a:pt x="95701" y="0"/>
                    <a:pt x="130244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1013318" cy="298588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881687" y="8564630"/>
            <a:ext cx="249748" cy="249748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A6AD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139496" y="4055641"/>
            <a:ext cx="4516586" cy="1244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4"/>
              </a:lnSpc>
            </a:pPr>
            <a:r>
              <a:rPr lang="en-US" sz="3496">
                <a:solidFill>
                  <a:srgbClr val="3B3B3B"/>
                </a:solidFill>
                <a:latin typeface="Poppins Bold"/>
              </a:rPr>
              <a:t>Medium Format</a:t>
            </a:r>
          </a:p>
          <a:p>
            <a:pPr algn="ctr">
              <a:lnSpc>
                <a:spcPts val="4894"/>
              </a:lnSpc>
              <a:spcBef>
                <a:spcPct val="0"/>
              </a:spcBef>
            </a:pPr>
            <a:r>
              <a:rPr lang="en-US" sz="3496">
                <a:solidFill>
                  <a:srgbClr val="3B3B3B"/>
                </a:solidFill>
                <a:latin typeface="Poppins Bold"/>
              </a:rPr>
              <a:t>USD 61.33 Million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187121" y="6029086"/>
            <a:ext cx="4516586" cy="1244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4"/>
              </a:lnSpc>
            </a:pPr>
            <a:r>
              <a:rPr lang="en-US" sz="3496">
                <a:solidFill>
                  <a:srgbClr val="3B3B3B"/>
                </a:solidFill>
                <a:latin typeface="Poppins Bold"/>
              </a:rPr>
              <a:t>Large Format</a:t>
            </a:r>
          </a:p>
          <a:p>
            <a:pPr algn="ctr">
              <a:lnSpc>
                <a:spcPts val="4894"/>
              </a:lnSpc>
              <a:spcBef>
                <a:spcPct val="0"/>
              </a:spcBef>
            </a:pPr>
            <a:r>
              <a:rPr lang="en-US" sz="3496">
                <a:solidFill>
                  <a:srgbClr val="3B3B3B"/>
                </a:solidFill>
                <a:latin typeface="Poppins Bold"/>
              </a:rPr>
              <a:t>USD 30.76 Million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225096" y="8036898"/>
            <a:ext cx="4516586" cy="1244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4"/>
              </a:lnSpc>
            </a:pPr>
            <a:r>
              <a:rPr lang="en-US" sz="3496">
                <a:solidFill>
                  <a:srgbClr val="3B3B3B"/>
                </a:solidFill>
                <a:latin typeface="Poppins Bold"/>
              </a:rPr>
              <a:t>Instant Film </a:t>
            </a:r>
          </a:p>
          <a:p>
            <a:pPr algn="ctr">
              <a:lnSpc>
                <a:spcPts val="4894"/>
              </a:lnSpc>
              <a:spcBef>
                <a:spcPct val="0"/>
              </a:spcBef>
            </a:pPr>
            <a:r>
              <a:rPr lang="en-US" sz="3496">
                <a:solidFill>
                  <a:srgbClr val="3B3B3B"/>
                </a:solidFill>
                <a:latin typeface="Poppins Bold"/>
              </a:rPr>
              <a:t>USD 59.98 Million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42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0" y="1282197"/>
            <a:ext cx="10898400" cy="9004803"/>
          </a:xfrm>
          <a:custGeom>
            <a:avLst/>
            <a:gdLst/>
            <a:ahLst/>
            <a:cxnLst/>
            <a:rect l="l" t="t" r="r" b="b"/>
            <a:pathLst>
              <a:path w="10898400" h="9004803">
                <a:moveTo>
                  <a:pt x="0" y="0"/>
                </a:moveTo>
                <a:lnTo>
                  <a:pt x="10898400" y="0"/>
                </a:lnTo>
                <a:lnTo>
                  <a:pt x="10898400" y="9004803"/>
                </a:lnTo>
                <a:lnTo>
                  <a:pt x="0" y="9004803"/>
                </a:lnTo>
                <a:lnTo>
                  <a:pt x="0" y="0"/>
                </a:lnTo>
                <a:close/>
              </a:path>
            </a:pathLst>
          </a:custGeom>
          <a:blipFill>
            <a:blip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71967" y="191933"/>
            <a:ext cx="18016034" cy="87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sz="5099" spc="163">
                <a:solidFill>
                  <a:srgbClr val="FFFFFF"/>
                </a:solidFill>
                <a:latin typeface="Helvetica World"/>
              </a:rPr>
              <a:t>Global Film Camera Market Revenue share for 2022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89482" y="4012333"/>
            <a:ext cx="4898350" cy="131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2"/>
              </a:lnSpc>
            </a:pPr>
            <a:r>
              <a:rPr lang="en-US" sz="4299">
                <a:solidFill>
                  <a:srgbClr val="000000"/>
                </a:solidFill>
                <a:latin typeface="Canva Sans Bold"/>
              </a:rPr>
              <a:t>North America </a:t>
            </a:r>
          </a:p>
          <a:p>
            <a:pPr algn="ctr">
              <a:lnSpc>
                <a:spcPts val="5202"/>
              </a:lnSpc>
            </a:pPr>
            <a:r>
              <a:rPr lang="en-US" sz="4299">
                <a:solidFill>
                  <a:srgbClr val="000000"/>
                </a:solidFill>
                <a:latin typeface="Canva Sans Bold"/>
              </a:rPr>
              <a:t>USD 97.91 Million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" r="-20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5934754" y="1690500"/>
            <a:ext cx="8744732" cy="3223076"/>
            <a:chOff x="0" y="0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avLst/>
              <a:gdLst/>
              <a:ahLst/>
              <a:cxnLst/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118775" y="5266167"/>
            <a:ext cx="9560711" cy="3330333"/>
            <a:chOff x="0" y="0"/>
            <a:chExt cx="7487197" cy="2608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8055"/>
            </a:xfrm>
            <a:custGeom>
              <a:avLst/>
              <a:gdLst/>
              <a:ahLst/>
              <a:cxnLst/>
              <a:rect l="l" t="t" r="r" b="b"/>
              <a:pathLst>
                <a:path w="7487197" h="2608055">
                  <a:moveTo>
                    <a:pt x="7362737" y="2608055"/>
                  </a:moveTo>
                  <a:lnTo>
                    <a:pt x="124460" y="2608055"/>
                  </a:lnTo>
                  <a:cubicBezTo>
                    <a:pt x="55880" y="2608055"/>
                    <a:pt x="0" y="2552175"/>
                    <a:pt x="0" y="248359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3595"/>
                  </a:lnTo>
                  <a:cubicBezTo>
                    <a:pt x="7487197" y="2552175"/>
                    <a:pt x="7431317" y="2608055"/>
                    <a:pt x="7362737" y="2608055"/>
                  </a:cubicBezTo>
                  <a:close/>
                </a:path>
              </a:pathLst>
            </a:custGeom>
            <a:solidFill>
              <a:srgbClr val="115884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118775" y="1690500"/>
            <a:ext cx="9560711" cy="3223076"/>
            <a:chOff x="0" y="0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avLst/>
              <a:gdLst/>
              <a:ahLst/>
              <a:cxnLst/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2D96B9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890717" y="2189156"/>
            <a:ext cx="2456117" cy="2225763"/>
            <a:chOff x="0" y="0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avLst/>
              <a:gdLst/>
              <a:ahLst/>
              <a:cxnLst/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115884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608513" y="5764823"/>
            <a:ext cx="2738320" cy="2225763"/>
            <a:chOff x="0" y="0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avLst/>
              <a:gdLst/>
              <a:ahLst/>
              <a:cxnLst/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2D96B9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217175" y="2979926"/>
            <a:ext cx="743908" cy="644224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15884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217175" y="6555592"/>
            <a:ext cx="743908" cy="644224"/>
            <a:chOff x="0" y="0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D96B9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890717" y="2926240"/>
            <a:ext cx="2456117" cy="577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1"/>
              </a:lnSpc>
              <a:spcBef>
                <a:spcPct val="0"/>
              </a:spcBef>
            </a:pPr>
            <a:r>
              <a:rPr lang="en-US" sz="3407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08513" y="6555619"/>
            <a:ext cx="3020524" cy="577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1"/>
              </a:lnSpc>
              <a:spcBef>
                <a:spcPct val="0"/>
              </a:spcBef>
            </a:pPr>
            <a:r>
              <a:rPr lang="en-US" sz="3407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11241" y="1919543"/>
            <a:ext cx="7509933" cy="282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24"/>
              </a:lnSpc>
            </a:pPr>
            <a:r>
              <a:rPr lang="en-US" sz="4499" spc="143">
                <a:solidFill>
                  <a:srgbClr val="FFFFFF"/>
                </a:solidFill>
                <a:latin typeface="Barlow Semi-Bold"/>
              </a:rPr>
              <a:t>Rising Disposable Income is contributing to the sales revenue increase of Cameras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23254" y="5856986"/>
            <a:ext cx="7285908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25"/>
              </a:lnSpc>
            </a:pPr>
            <a:r>
              <a:rPr lang="en-US" sz="4500" spc="144">
                <a:solidFill>
                  <a:srgbClr val="FFFFFF"/>
                </a:solidFill>
                <a:latin typeface="Barlow Semi-Bold"/>
              </a:rPr>
              <a:t>Availability of several substitutes </a:t>
            </a:r>
          </a:p>
          <a:p>
            <a:pPr>
              <a:lnSpc>
                <a:spcPts val="5625"/>
              </a:lnSpc>
            </a:pPr>
            <a:r>
              <a:rPr lang="en-US" sz="4500" spc="144">
                <a:solidFill>
                  <a:srgbClr val="FFFFFF"/>
                </a:solidFill>
                <a:latin typeface="Barlow Semi-Bold"/>
              </a:rPr>
              <a:t>of Film Cameras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3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3665071" y="622614"/>
            <a:ext cx="10957859" cy="897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000000"/>
                </a:solidFill>
                <a:latin typeface="Canva Sans"/>
              </a:rPr>
              <a:t>AUTHOR'S PERSPECTIVE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7427" y="2597207"/>
            <a:ext cx="10193482" cy="719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6" lvl="1" indent="-248283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Garet"/>
              </a:rPr>
              <a:t>The Global Film Camera Market revenue in 2017 was USD 248.70 Million.</a:t>
            </a:r>
          </a:p>
          <a:p>
            <a:pPr marL="496566" lvl="1" indent="-248283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Garet"/>
              </a:rPr>
              <a:t>By 2029, total revenue is expected to grow up to $312.55 Million.</a:t>
            </a:r>
          </a:p>
          <a:p>
            <a:pPr marL="496566" lvl="1" indent="-248283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Garet"/>
              </a:rPr>
              <a:t>CAGR from 2022-2029 is expected to be: 3.74%.</a:t>
            </a:r>
          </a:p>
          <a:p>
            <a:pPr marL="496566" lvl="1" indent="-248283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Garet"/>
              </a:rPr>
              <a:t>35mm Film Cameras held for the largest share of total revenue generated in 2020.</a:t>
            </a:r>
          </a:p>
          <a:p>
            <a:pPr marL="496566" lvl="1" indent="-248283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Garet"/>
              </a:rPr>
              <a:t>In terms of revenue, the Commercial Use segment held the maximum share of the Film Camera market in 2020.</a:t>
            </a:r>
          </a:p>
          <a:p>
            <a:pPr marL="496566" lvl="1" indent="-248283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Garet"/>
              </a:rPr>
              <a:t>In terms of revenue, Direct Channel held the maximum share of the Film Camera market in 2020.</a:t>
            </a:r>
          </a:p>
          <a:p>
            <a:pPr marL="496566" lvl="1" indent="-248283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Garet"/>
              </a:rPr>
              <a:t>The rising disposable income, growing tourism industry, and mounting photography trend is propelling the growth of the market, in the estimated forecast period</a:t>
            </a:r>
          </a:p>
          <a:p>
            <a:pPr marL="496566" lvl="1" indent="-248283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Garet"/>
              </a:rPr>
              <a:t>Availability of several substitutes restricting the growth of the film camera market</a:t>
            </a:r>
          </a:p>
          <a:p>
            <a:pPr marL="496566" lvl="1" indent="-248283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Garet"/>
              </a:rPr>
              <a:t>The availability of film cameras on various e-commerce platforms is expected to provide significant opportunities for the players in the market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6817226" y="2586652"/>
            <a:ext cx="3746219" cy="783584"/>
          </a:xfrm>
          <a:custGeom>
            <a:avLst/>
            <a:gdLst/>
            <a:ahLst/>
            <a:cxnLst/>
            <a:rect l="l" t="t" r="r" b="b"/>
            <a:pathLst>
              <a:path w="3746219" h="783584">
                <a:moveTo>
                  <a:pt x="0" y="0"/>
                </a:moveTo>
                <a:lnTo>
                  <a:pt x="3746219" y="0"/>
                </a:lnTo>
                <a:lnTo>
                  <a:pt x="3746219" y="783584"/>
                </a:lnTo>
                <a:lnTo>
                  <a:pt x="0" y="7835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10966462" y="2508987"/>
            <a:ext cx="3459463" cy="1253922"/>
          </a:xfrm>
          <a:custGeom>
            <a:avLst/>
            <a:gdLst/>
            <a:ahLst/>
            <a:cxnLst/>
            <a:rect l="l" t="t" r="r" b="b"/>
            <a:pathLst>
              <a:path w="3459463" h="1253922">
                <a:moveTo>
                  <a:pt x="0" y="0"/>
                </a:moveTo>
                <a:lnTo>
                  <a:pt x="3459463" y="0"/>
                </a:lnTo>
                <a:lnTo>
                  <a:pt x="3459463" y="1253922"/>
                </a:lnTo>
                <a:lnTo>
                  <a:pt x="0" y="12539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80" t="-15587" r="-128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14647101" y="2691030"/>
            <a:ext cx="3459059" cy="574829"/>
          </a:xfrm>
          <a:custGeom>
            <a:avLst/>
            <a:gdLst/>
            <a:ahLst/>
            <a:cxnLst/>
            <a:rect l="l" t="t" r="r" b="b"/>
            <a:pathLst>
              <a:path w="3459059" h="574829">
                <a:moveTo>
                  <a:pt x="0" y="0"/>
                </a:moveTo>
                <a:lnTo>
                  <a:pt x="3459058" y="0"/>
                </a:lnTo>
                <a:lnTo>
                  <a:pt x="3459058" y="574829"/>
                </a:lnTo>
                <a:lnTo>
                  <a:pt x="0" y="574829"/>
                </a:lnTo>
                <a:lnTo>
                  <a:pt x="0" y="0"/>
                </a:lnTo>
                <a:close/>
              </a:path>
            </a:pathLst>
          </a:custGeom>
          <a:blipFill>
            <a:blip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3564769" y="4855173"/>
            <a:ext cx="4723231" cy="444771"/>
          </a:xfrm>
          <a:custGeom>
            <a:avLst/>
            <a:gdLst/>
            <a:ahLst/>
            <a:cxnLst/>
            <a:rect l="l" t="t" r="r" b="b"/>
            <a:pathLst>
              <a:path w="4723231" h="444771">
                <a:moveTo>
                  <a:pt x="0" y="0"/>
                </a:moveTo>
                <a:lnTo>
                  <a:pt x="4723231" y="0"/>
                </a:lnTo>
                <a:lnTo>
                  <a:pt x="4723231" y="444771"/>
                </a:lnTo>
                <a:lnTo>
                  <a:pt x="0" y="4447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-124089" y="996108"/>
            <a:ext cx="6922265" cy="9290892"/>
          </a:xfrm>
          <a:custGeom>
            <a:avLst/>
            <a:gdLst/>
            <a:ahLst/>
            <a:cxnLst/>
            <a:rect l="l" t="t" r="r" b="b"/>
            <a:pathLst>
              <a:path w="6922265" h="9290892">
                <a:moveTo>
                  <a:pt x="0" y="0"/>
                </a:moveTo>
                <a:lnTo>
                  <a:pt x="6922265" y="0"/>
                </a:lnTo>
                <a:lnTo>
                  <a:pt x="6922265" y="9290892"/>
                </a:lnTo>
                <a:lnTo>
                  <a:pt x="0" y="92908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464" t="-15612" r="-138726" b="-15612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7261505" y="4029435"/>
            <a:ext cx="2857662" cy="2228130"/>
          </a:xfrm>
          <a:custGeom>
            <a:avLst/>
            <a:gdLst/>
            <a:ahLst/>
            <a:cxnLst/>
            <a:rect l="l" t="t" r="r" b="b"/>
            <a:pathLst>
              <a:path w="2857662" h="2228130">
                <a:moveTo>
                  <a:pt x="0" y="0"/>
                </a:moveTo>
                <a:lnTo>
                  <a:pt x="2857662" y="0"/>
                </a:lnTo>
                <a:lnTo>
                  <a:pt x="2857662" y="2228130"/>
                </a:lnTo>
                <a:lnTo>
                  <a:pt x="0" y="22281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2825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0585892" y="4029435"/>
            <a:ext cx="2564408" cy="2320789"/>
          </a:xfrm>
          <a:custGeom>
            <a:avLst/>
            <a:gdLst/>
            <a:ahLst/>
            <a:cxnLst/>
            <a:rect l="l" t="t" r="r" b="b"/>
            <a:pathLst>
              <a:path w="2564408" h="2320789">
                <a:moveTo>
                  <a:pt x="0" y="0"/>
                </a:moveTo>
                <a:lnTo>
                  <a:pt x="2564408" y="0"/>
                </a:lnTo>
                <a:lnTo>
                  <a:pt x="2564408" y="2320790"/>
                </a:lnTo>
                <a:lnTo>
                  <a:pt x="0" y="2320790"/>
                </a:lnTo>
                <a:lnTo>
                  <a:pt x="0" y="0"/>
                </a:lnTo>
                <a:close/>
              </a:path>
            </a:pathLst>
          </a:custGeom>
          <a:blipFill>
            <a:blip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10119167" y="6616925"/>
            <a:ext cx="3741700" cy="2170186"/>
          </a:xfrm>
          <a:custGeom>
            <a:avLst/>
            <a:gdLst/>
            <a:ahLst/>
            <a:cxnLst/>
            <a:rect l="l" t="t" r="r" b="b"/>
            <a:pathLst>
              <a:path w="3741699" h="2170186">
                <a:moveTo>
                  <a:pt x="0" y="0"/>
                </a:moveTo>
                <a:lnTo>
                  <a:pt x="3741700" y="0"/>
                </a:lnTo>
                <a:lnTo>
                  <a:pt x="3741700" y="2170186"/>
                </a:lnTo>
                <a:lnTo>
                  <a:pt x="0" y="21701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7611932" y="6549531"/>
            <a:ext cx="2156808" cy="2156808"/>
          </a:xfrm>
          <a:custGeom>
            <a:avLst/>
            <a:gdLst/>
            <a:ahLst/>
            <a:cxnLst/>
            <a:rect l="l" t="t" r="r" b="b"/>
            <a:pathLst>
              <a:path w="2156808" h="2156808">
                <a:moveTo>
                  <a:pt x="0" y="0"/>
                </a:moveTo>
                <a:lnTo>
                  <a:pt x="2156808" y="0"/>
                </a:lnTo>
                <a:lnTo>
                  <a:pt x="2156808" y="2156808"/>
                </a:lnTo>
                <a:lnTo>
                  <a:pt x="0" y="21568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13667687" y="6674754"/>
            <a:ext cx="4438473" cy="1027264"/>
          </a:xfrm>
          <a:custGeom>
            <a:avLst/>
            <a:gdLst/>
            <a:ahLst/>
            <a:cxnLst/>
            <a:rect l="l" t="t" r="r" b="b"/>
            <a:pathLst>
              <a:path w="4438473" h="1027264">
                <a:moveTo>
                  <a:pt x="0" y="0"/>
                </a:moveTo>
                <a:lnTo>
                  <a:pt x="4438473" y="0"/>
                </a:lnTo>
                <a:lnTo>
                  <a:pt x="4438473" y="1027264"/>
                </a:lnTo>
                <a:lnTo>
                  <a:pt x="0" y="102726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7261505" y="9001614"/>
            <a:ext cx="2414553" cy="1115211"/>
          </a:xfrm>
          <a:custGeom>
            <a:avLst/>
            <a:gdLst/>
            <a:ahLst/>
            <a:cxnLst/>
            <a:rect l="l" t="t" r="r" b="b"/>
            <a:pathLst>
              <a:path w="2414553" h="1115211">
                <a:moveTo>
                  <a:pt x="0" y="0"/>
                </a:moveTo>
                <a:lnTo>
                  <a:pt x="2414552" y="0"/>
                </a:lnTo>
                <a:lnTo>
                  <a:pt x="2414552" y="1115211"/>
                </a:lnTo>
                <a:lnTo>
                  <a:pt x="0" y="11152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1651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15158920" y="8252689"/>
            <a:ext cx="2435421" cy="1864136"/>
          </a:xfrm>
          <a:custGeom>
            <a:avLst/>
            <a:gdLst/>
            <a:ahLst/>
            <a:cxnLst/>
            <a:rect l="l" t="t" r="r" b="b"/>
            <a:pathLst>
              <a:path w="2435421" h="1864136">
                <a:moveTo>
                  <a:pt x="0" y="0"/>
                </a:moveTo>
                <a:lnTo>
                  <a:pt x="2435421" y="0"/>
                </a:lnTo>
                <a:lnTo>
                  <a:pt x="2435421" y="1864136"/>
                </a:lnTo>
                <a:lnTo>
                  <a:pt x="0" y="18641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1107" t="-12804" r="-13453" b="-1067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10966462" y="9110961"/>
            <a:ext cx="3450440" cy="951746"/>
          </a:xfrm>
          <a:custGeom>
            <a:avLst/>
            <a:gdLst/>
            <a:ahLst/>
            <a:cxnLst/>
            <a:rect l="l" t="t" r="r" b="b"/>
            <a:pathLst>
              <a:path w="3450440" h="951746">
                <a:moveTo>
                  <a:pt x="0" y="0"/>
                </a:moveTo>
                <a:lnTo>
                  <a:pt x="3450440" y="0"/>
                </a:lnTo>
                <a:lnTo>
                  <a:pt x="3450440" y="951746"/>
                </a:lnTo>
                <a:lnTo>
                  <a:pt x="0" y="9517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9786203" y="700088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33" b="-13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5008938" y="507423"/>
            <a:ext cx="7826350" cy="447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0"/>
              </a:lnSpc>
            </a:pPr>
            <a:r>
              <a:rPr lang="en-US" sz="3452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57608" y="662771"/>
            <a:ext cx="10611921" cy="1548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11"/>
              </a:lnSpc>
            </a:pPr>
            <a:r>
              <a:rPr lang="en-US" sz="9079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048370" y="2053118"/>
            <a:ext cx="3747486" cy="2382855"/>
          </a:xfrm>
          <a:custGeom>
            <a:avLst/>
            <a:gdLst/>
            <a:ahLst/>
            <a:cxnLst/>
            <a:rect l="l" t="t" r="r" b="b"/>
            <a:pathLst>
              <a:path w="3747485" h="2382855">
                <a:moveTo>
                  <a:pt x="0" y="0"/>
                </a:moveTo>
                <a:lnTo>
                  <a:pt x="3747486" y="0"/>
                </a:lnTo>
                <a:lnTo>
                  <a:pt x="3747486" y="2382855"/>
                </a:lnTo>
                <a:lnTo>
                  <a:pt x="0" y="2382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-310740" y="4302623"/>
            <a:ext cx="18748615" cy="1135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08"/>
              </a:lnSpc>
              <a:spcBef>
                <a:spcPct val="0"/>
              </a:spcBef>
            </a:pPr>
            <a:r>
              <a:rPr lang="en-US" sz="6577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95552" y="5583400"/>
            <a:ext cx="11753121" cy="1326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7"/>
              </a:lnSpc>
              <a:spcBef>
                <a:spcPct val="0"/>
              </a:spcBef>
            </a:pPr>
            <a:r>
              <a:rPr lang="en-US" sz="3834" spc="383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5367"/>
              </a:lnSpc>
              <a:spcBef>
                <a:spcPct val="0"/>
              </a:spcBef>
            </a:pPr>
            <a:r>
              <a:rPr lang="en-US" sz="3834" spc="383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18779" y="7054982"/>
            <a:ext cx="13489580" cy="652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2"/>
              </a:lnSpc>
            </a:pPr>
            <a:r>
              <a:rPr lang="en-US" sz="3830" spc="390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1605" y="7846459"/>
            <a:ext cx="16076592" cy="714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9"/>
              </a:lnSpc>
              <a:spcBef>
                <a:spcPct val="0"/>
              </a:spcBef>
            </a:pPr>
            <a:r>
              <a:rPr lang="en-US" sz="4156" spc="415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56" u="sng" spc="415">
                <a:solidFill>
                  <a:srgbClr val="000000"/>
                </a:solidFill>
                <a:latin typeface="Lato"/>
                <a:hlinkClick r:id="rId4" tooltip="https://tinyurl.com/mwekxcby"/>
              </a:rPr>
              <a:t>https://tinyurl.com/mwekxcby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71960" y="9438772"/>
            <a:ext cx="8507676" cy="75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u="sng" spc="28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414</Words>
  <Application>Microsoft Office PowerPoint</Application>
  <PresentationFormat>Custom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5" baseType="lpstr">
      <vt:lpstr>Georgia Pro Bold</vt:lpstr>
      <vt:lpstr>Poppins</vt:lpstr>
      <vt:lpstr>Lato Bold</vt:lpstr>
      <vt:lpstr>Calibri</vt:lpstr>
      <vt:lpstr>DM Sans</vt:lpstr>
      <vt:lpstr>Canva Sans Bold</vt:lpstr>
      <vt:lpstr>Arial</vt:lpstr>
      <vt:lpstr>Garet</vt:lpstr>
      <vt:lpstr>Alata</vt:lpstr>
      <vt:lpstr>Poppins Bold</vt:lpstr>
      <vt:lpstr>Helvetica World</vt:lpstr>
      <vt:lpstr>Canva Sans</vt:lpstr>
      <vt:lpstr>Lato</vt:lpstr>
      <vt:lpstr>Barlow Semi-Bold</vt:lpstr>
      <vt:lpstr>Garet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 Camera Market Report 2023</dc:title>
  <cp:lastModifiedBy>decipher market</cp:lastModifiedBy>
  <cp:revision>3</cp:revision>
  <dcterms:created xsi:type="dcterms:W3CDTF">2006-08-16T00:00:00Z</dcterms:created>
  <dcterms:modified xsi:type="dcterms:W3CDTF">2024-02-15T11:09:40Z</dcterms:modified>
</cp:coreProperties>
</file>