
<file path=[Content_Types].xml><?xml version="1.0" encoding="utf-8"?>
<Types xmlns="http://schemas.openxmlformats.org/package/2006/content-types">
  <Default Extension="rels" ContentType="application/vnd.openxmlformats-package.relationships+xml"/>
  <Default Extension="jpeg" ContentType="image/jpeg"/>
  <Default Extension="fntdata" ContentType="application/x-fontdata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!--Generated by Aspose.Slides for .NET 16.12.1.0-->
<p:presentation xmlns:r="http://schemas.openxmlformats.org/officeDocument/2006/relationships" xmlns:a="http://schemas.openxmlformats.org/drawingml/2006/main" xmlns:p="http://schemas.openxmlformats.org/presentationml/2006/main" embedTrueTypeFonts="1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sldSz cx="18288000" cy="10287000"/>
  <p:notesSz cx="6858000" cy="9144000"/>
  <p:embeddedFontLst>
    <p:embeddedFont>
      <p:font typeface="Barlow" panose="00000500000000000000" pitchFamily="2" charset="0"/>
      <p:regular r:id="rId12"/>
    </p:embeddedFont>
    <p:embeddedFont>
      <p:font typeface="Canva Sans" panose="020B0604020202020204" charset="0"/>
      <p:regular r:id="rId13"/>
    </p:embeddedFont>
    <p:embeddedFont>
      <p:font typeface="Canva Sans Bold" panose="020B0604020202020204" charset="0"/>
      <p:regular r:id="rId14"/>
    </p:embeddedFont>
    <p:embeddedFont>
      <p:font typeface="DM Sans" pitchFamily="2" charset="0"/>
      <p:regular r:id="rId15"/>
    </p:embeddedFont>
    <p:embeddedFont>
      <p:font typeface="Garet Bold" panose="020B0604020202020204" charset="0"/>
      <p:regular r:id="rId16"/>
    </p:embeddedFont>
    <p:embeddedFont>
      <p:font typeface="Georgia Pro Bold" panose="020B0604020202020204" charset="0"/>
      <p:regular r:id="rId17"/>
    </p:embeddedFont>
    <p:embeddedFont>
      <p:font typeface="Lato" panose="020F0502020204030203" pitchFamily="34" charset="0"/>
      <p:regular r:id="rId18"/>
    </p:embeddedFont>
    <p:embeddedFont>
      <p:font typeface="Lato Bold" panose="020F0502020204030203" charset="0"/>
      <p:regular r:id="rId19"/>
    </p:embeddedFont>
    <p:embeddedFont>
      <p:font typeface="Montserrat" panose="00000500000000000000" pitchFamily="2" charset="0"/>
      <p:regular r:id="rId20"/>
    </p:embeddedFont>
    <p:embeddedFont>
      <p:font typeface="Montserrat Classic" panose="020B0604020202020204" charset="0"/>
      <p:regular r:id="rId21"/>
    </p:embeddedFont>
    <p:embeddedFont>
      <p:font typeface="Poppins" panose="00000500000000000000" pitchFamily="2" charset="0"/>
      <p:regular r:id="rId22"/>
    </p:embeddedFont>
    <p:embeddedFont>
      <p:font typeface="Poppins Bold" panose="00000800000000000000" charset="0"/>
      <p:regular r:id="rId23"/>
    </p:embeddedFont>
  </p:embeddedFontLst>
  <p:custDataLst>
    <p:tags r:id="rId11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 autoAdjust="0"/>
    <p:restoredTop sz="94622" autoAdjust="0"/>
  </p:normalViewPr>
  <p:slideViewPr>
    <p:cSldViewPr>
      <p:cViewPr varScale="1">
        <p:scale>
          <a:sx n="50" d="100"/>
          <a:sy n="50" d="100"/>
        </p:scale>
        <p:origin x="874" y="43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notesViewPr>
    <p:cSldViewPr>
      <p:cViewPr>
        <p:scale>
          <a:sx n="0" d="100"/>
          <a:sy n="0" d="100"/>
        </p:scale>
        <p:origin x="0" y="0"/>
      </p:cViewPr>
    </p:cSldViewPr>
  </p:notesViewPr>
  <p:gridSpacing cx="76200" cy="76200"/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9.xml" /><Relationship Id="rId11" Type="http://schemas.openxmlformats.org/officeDocument/2006/relationships/tags" Target="tags/tag1.xml" /><Relationship Id="rId12" Type="http://schemas.openxmlformats.org/officeDocument/2006/relationships/font" Target="fonts/font1.fntdata" /><Relationship Id="rId13" Type="http://schemas.openxmlformats.org/officeDocument/2006/relationships/font" Target="fonts/font2.fntdata" /><Relationship Id="rId14" Type="http://schemas.openxmlformats.org/officeDocument/2006/relationships/font" Target="fonts/font3.fntdata" /><Relationship Id="rId15" Type="http://schemas.openxmlformats.org/officeDocument/2006/relationships/font" Target="fonts/font4.fntdata" /><Relationship Id="rId16" Type="http://schemas.openxmlformats.org/officeDocument/2006/relationships/font" Target="fonts/font5.fntdata" /><Relationship Id="rId17" Type="http://schemas.openxmlformats.org/officeDocument/2006/relationships/font" Target="fonts/font6.fntdata" /><Relationship Id="rId18" Type="http://schemas.openxmlformats.org/officeDocument/2006/relationships/font" Target="fonts/font7.fntdata" /><Relationship Id="rId19" Type="http://schemas.openxmlformats.org/officeDocument/2006/relationships/font" Target="fonts/font8.fntdata" /><Relationship Id="rId2" Type="http://schemas.openxmlformats.org/officeDocument/2006/relationships/slide" Target="slides/slide1.xml" /><Relationship Id="rId20" Type="http://schemas.openxmlformats.org/officeDocument/2006/relationships/font" Target="fonts/font9.fntdata" /><Relationship Id="rId21" Type="http://schemas.openxmlformats.org/officeDocument/2006/relationships/font" Target="fonts/font10.fntdata" /><Relationship Id="rId22" Type="http://schemas.openxmlformats.org/officeDocument/2006/relationships/font" Target="fonts/font11.fntdata" /><Relationship Id="rId23" Type="http://schemas.openxmlformats.org/officeDocument/2006/relationships/font" Target="fonts/font12.fntdata" /><Relationship Id="rId24" Type="http://schemas.openxmlformats.org/officeDocument/2006/relationships/presProps" Target="presProps.xml" /><Relationship Id="rId25" Type="http://schemas.openxmlformats.org/officeDocument/2006/relationships/viewProps" Target="viewProps.xml" /><Relationship Id="rId26" Type="http://schemas.openxmlformats.org/officeDocument/2006/relationships/theme" Target="theme/theme1.xml" /><Relationship Id="rId27" Type="http://schemas.openxmlformats.org/officeDocument/2006/relationships/tableStyles" Target="tableStyles.xml" /><Relationship Id="rId3" Type="http://schemas.openxmlformats.org/officeDocument/2006/relationships/slide" Target="slides/slide2.xml" /><Relationship Id="rId4" Type="http://schemas.openxmlformats.org/officeDocument/2006/relationships/slide" Target="slides/slide3.xml" /><Relationship Id="rId5" Type="http://schemas.openxmlformats.org/officeDocument/2006/relationships/slide" Target="slides/slide4.xml" /><Relationship Id="rId6" Type="http://schemas.openxmlformats.org/officeDocument/2006/relationships/slide" Target="slides/slide5.xml" /><Relationship Id="rId7" Type="http://schemas.openxmlformats.org/officeDocument/2006/relationships/slide" Target="slides/slide6.xml" /><Relationship Id="rId8" Type="http://schemas.openxmlformats.org/officeDocument/2006/relationships/slide" Target="slides/slide7.xml" /><Relationship Id="rId9" Type="http://schemas.openxmlformats.org/officeDocument/2006/relationships/slide" Target="slides/slide8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2/21/2024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2/21/2024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2/21/2024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2/21/2024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2/21/2024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2/21/2024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2/21/2024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2/21/2024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2/21/2024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2/21/2024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2/21/2024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t>2/21/2024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image" Target="../media/image1.jpe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image" Target="../media/image2.jpe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image" Target="../media/image3.jpeg" /><Relationship Id="rId3" Type="http://schemas.openxmlformats.org/officeDocument/2006/relationships/image" Target="../media/image4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image" Target="../media/image5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image" Target="../media/image6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image" Target="../media/image7.jpe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image" Target="../media/image8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10" Type="http://schemas.openxmlformats.org/officeDocument/2006/relationships/image" Target="../media/image17.jpeg" /><Relationship Id="rId11" Type="http://schemas.openxmlformats.org/officeDocument/2006/relationships/image" Target="../media/image18.jpeg" /><Relationship Id="rId12" Type="http://schemas.openxmlformats.org/officeDocument/2006/relationships/image" Target="../media/image19.jpeg" /><Relationship Id="rId2" Type="http://schemas.openxmlformats.org/officeDocument/2006/relationships/image" Target="../media/image9.jpeg" /><Relationship Id="rId3" Type="http://schemas.openxmlformats.org/officeDocument/2006/relationships/image" Target="../media/image10.jpeg" /><Relationship Id="rId4" Type="http://schemas.openxmlformats.org/officeDocument/2006/relationships/image" Target="../media/image11.jpeg" /><Relationship Id="rId5" Type="http://schemas.openxmlformats.org/officeDocument/2006/relationships/image" Target="../media/image12.jpeg" /><Relationship Id="rId6" Type="http://schemas.openxmlformats.org/officeDocument/2006/relationships/image" Target="../media/image13.jpeg" /><Relationship Id="rId7" Type="http://schemas.openxmlformats.org/officeDocument/2006/relationships/image" Target="../media/image14.jpeg" /><Relationship Id="rId8" Type="http://schemas.openxmlformats.org/officeDocument/2006/relationships/image" Target="../media/image15.jpeg" /><Relationship Id="rId9" Type="http://schemas.openxmlformats.org/officeDocument/2006/relationships/image" Target="../media/image16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image" Target="../media/image20.jpeg" /><Relationship Id="rId3" Type="http://schemas.openxmlformats.org/officeDocument/2006/relationships/image" Target="../media/image21.jpeg" /><Relationship Id="rId4" Type="http://schemas.openxmlformats.org/officeDocument/2006/relationships/hyperlink" Target="https://shorturl.at/lwEQY" TargetMode="External" /><Relationship Id="rId5" Type="http://schemas.openxmlformats.org/officeDocument/2006/relationships/hyperlink" Target="https://www.cognitivemarketresearch.com" TargetMode="External" /></Relationships>
</file>

<file path=ppt/slides/slide1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9259" b="-9259"/>
            </a:stretch>
          </a:blipFill>
        </p:spPr>
        <p:txBody>
          <a:bodyPr/>
          <a:lstStyle/>
          <a:p/>
        </p:txBody>
      </p:sp>
      <p:grpSp>
        <p:nvGrpSpPr>
          <p:cNvPr id="3" name="Group 3"/>
          <p:cNvGrpSpPr/>
          <p:nvPr/>
        </p:nvGrpSpPr>
        <p:grpSpPr>
          <a:xfrm>
            <a:off x="2309550" y="2719076"/>
            <a:ext cx="13668901" cy="4848849"/>
            <a:chExt cx="4200191" cy="1489958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4200191" cy="1489958"/>
            </a:xfrm>
            <a:custGeom>
              <a:rect l="l" t="t" r="r" b="b"/>
              <a:pathLst>
                <a:path w="4200191" h="1489958">
                  <a:moveTo>
                    <a:pt x="0" y="0"/>
                  </a:moveTo>
                  <a:lnTo>
                    <a:pt x="4200191" y="0"/>
                  </a:lnTo>
                  <a:lnTo>
                    <a:pt x="4200191" y="1489958"/>
                  </a:lnTo>
                  <a:lnTo>
                    <a:pt x="0" y="1489958"/>
                  </a:lnTo>
                  <a:close/>
                </a:path>
              </a:pathLst>
            </a:custGeom>
            <a:solidFill>
              <a:srgbClr val="45593B">
                <a:alpha val="89804"/>
              </a:srgbClr>
            </a:solidFill>
          </p:spPr>
          <p:txBody>
            <a:bodyPr/>
            <a:lstStyle/>
            <a:p/>
          </p:txBody>
        </p:sp>
      </p:grpSp>
      <p:sp>
        <p:nvSpPr>
          <p:cNvPr id="5" name="TextBox 5"/>
          <p:cNvSpPr txBox="1"/>
          <p:nvPr/>
        </p:nvSpPr>
        <p:spPr>
          <a:xfrm>
            <a:off x="2900629" y="3310120"/>
            <a:ext cx="12459952" cy="343581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8992"/>
              </a:lnSpc>
            </a:pPr>
            <a:r>
              <a:rPr lang="en-US" sz="8903">
                <a:solidFill>
                  <a:srgbClr val="FFFFFF"/>
                </a:solidFill>
                <a:latin typeface="Canva Sans"/>
              </a:rPr>
              <a:t>GLOBAL</a:t>
            </a:r>
          </a:p>
          <a:p>
            <a:pPr>
              <a:lnSpc>
                <a:spcPts val="8992"/>
              </a:lnSpc>
            </a:pPr>
            <a:r>
              <a:rPr lang="en-US" sz="8903">
                <a:solidFill>
                  <a:srgbClr val="FFFFFF"/>
                </a:solidFill>
                <a:latin typeface="Canva Sans"/>
              </a:rPr>
              <a:t>FETA CHEESE</a:t>
            </a:r>
          </a:p>
          <a:p>
            <a:pPr>
              <a:lnSpc>
                <a:spcPts val="8992"/>
              </a:lnSpc>
            </a:pPr>
            <a:r>
              <a:rPr lang="en-US" sz="8903">
                <a:solidFill>
                  <a:srgbClr val="FFFFFF"/>
                </a:solidFill>
                <a:latin typeface="Canva Sans"/>
              </a:rPr>
              <a:t>MARKET REPORT 2024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276971" y="6858143"/>
            <a:ext cx="6212853" cy="50193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155"/>
              </a:lnSpc>
            </a:pPr>
            <a:r>
              <a:rPr lang="en-US" sz="2968">
                <a:solidFill>
                  <a:srgbClr val="FFFFFF"/>
                </a:solidFill>
                <a:latin typeface="DM Sans"/>
              </a:rPr>
              <a:t>Global,Regional,CountryAnalysis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 flipV="1">
            <a:off x="0" y="0"/>
            <a:ext cx="18288000" cy="10287000"/>
          </a:xfrm>
          <a:custGeom>
            <a:rect l="l" t="t" r="r" b="b"/>
            <a:pathLst>
              <a:path w="18288000" h="10287000">
                <a:moveTo>
                  <a:pt x="0" y="10287000"/>
                </a:moveTo>
                <a:lnTo>
                  <a:pt x="18288000" y="10287000"/>
                </a:lnTo>
                <a:lnTo>
                  <a:pt x="18288000" y="0"/>
                </a:lnTo>
                <a:lnTo>
                  <a:pt x="0" y="0"/>
                </a:lnTo>
                <a:lnTo>
                  <a:pt x="0" y="10287000"/>
                </a:lnTo>
                <a:close/>
              </a:path>
            </a:pathLst>
          </a:custGeom>
          <a:blipFill>
            <a:blip r:embed="rId2"/>
            <a:stretch>
              <a:fillRect b="-18518"/>
            </a:stretch>
          </a:blipFill>
        </p:spPr>
        <p:txBody>
          <a:bodyPr/>
          <a:lstStyle/>
          <a:p/>
        </p:txBody>
      </p:sp>
      <p:sp>
        <p:nvSpPr>
          <p:cNvPr id="3" name="TextBox 3"/>
          <p:cNvSpPr txBox="1"/>
          <p:nvPr/>
        </p:nvSpPr>
        <p:spPr>
          <a:xfrm>
            <a:off x="0" y="650557"/>
            <a:ext cx="7929589" cy="83248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420"/>
              </a:lnSpc>
            </a:pPr>
            <a:r>
              <a:rPr lang="en-US" sz="6000">
                <a:solidFill>
                  <a:srgbClr val="000000"/>
                </a:solidFill>
                <a:latin typeface="Canva Sans"/>
              </a:rPr>
              <a:t>INTRODUCTION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234895" y="2866389"/>
            <a:ext cx="7459799" cy="713232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3779"/>
              </a:lnSpc>
              <a:spcBef>
                <a:spcPct val="0"/>
              </a:spcBef>
            </a:pPr>
            <a:r>
              <a:rPr lang="en-US" sz="2699">
                <a:solidFill>
                  <a:srgbClr val="000000"/>
                </a:solidFill>
                <a:latin typeface="Canva Sans"/>
              </a:rPr>
              <a:t>The cheese feta originates in Greece and is prepared from either pure milk of sheep or a mixture of goat and sheep milk. Feta cheese is a great nutritional source of nutrients and health-improving ingredients that support healthy body function. It offers a greater variety of nutritious elements in concentrated form together with the mouthwatering cheese flavors. The demand for protein-rich foods is rising, quick-service restaurants are becoming more popular, and there is a developing trend for international cuisine, all of which have contributed to the expansion of the worldwide feta cheese market. 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b="-18555"/>
            </a:stretch>
          </a:blipFill>
        </p:spPr>
        <p:txBody>
          <a:bodyPr/>
          <a:lstStyle/>
          <a:p/>
        </p:txBody>
      </p:sp>
      <p:grpSp>
        <p:nvGrpSpPr>
          <p:cNvPr id="3" name="Group 3"/>
          <p:cNvGrpSpPr/>
          <p:nvPr/>
        </p:nvGrpSpPr>
        <p:grpSpPr>
          <a:xfrm>
            <a:off x="429962" y="6082939"/>
            <a:ext cx="7772534" cy="2353128"/>
            <a:chExt cx="860407" cy="260488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860407" cy="260488"/>
            </a:xfrm>
            <a:custGeom>
              <a:rect l="l" t="t" r="r" b="b"/>
              <a:pathLst>
                <a:path w="860407" h="260488">
                  <a:moveTo>
                    <a:pt x="99606" y="0"/>
                  </a:moveTo>
                  <a:lnTo>
                    <a:pt x="760801" y="0"/>
                  </a:lnTo>
                  <a:cubicBezTo>
                    <a:pt x="787218" y="0"/>
                    <a:pt x="812554" y="10494"/>
                    <a:pt x="831233" y="29174"/>
                  </a:cubicBezTo>
                  <a:cubicBezTo>
                    <a:pt x="849913" y="47854"/>
                    <a:pt x="860407" y="73189"/>
                    <a:pt x="860407" y="99606"/>
                  </a:cubicBezTo>
                  <a:lnTo>
                    <a:pt x="860407" y="160881"/>
                  </a:lnTo>
                  <a:cubicBezTo>
                    <a:pt x="860407" y="187299"/>
                    <a:pt x="849913" y="212634"/>
                    <a:pt x="831233" y="231314"/>
                  </a:cubicBezTo>
                  <a:cubicBezTo>
                    <a:pt x="812554" y="249993"/>
                    <a:pt x="787218" y="260488"/>
                    <a:pt x="760801" y="260488"/>
                  </a:cubicBezTo>
                  <a:lnTo>
                    <a:pt x="99606" y="260488"/>
                  </a:lnTo>
                  <a:cubicBezTo>
                    <a:pt x="73189" y="260488"/>
                    <a:pt x="47854" y="249993"/>
                    <a:pt x="29174" y="231314"/>
                  </a:cubicBezTo>
                  <a:cubicBezTo>
                    <a:pt x="10494" y="212634"/>
                    <a:pt x="0" y="187299"/>
                    <a:pt x="0" y="160881"/>
                  </a:cubicBezTo>
                  <a:lnTo>
                    <a:pt x="0" y="99606"/>
                  </a:lnTo>
                  <a:cubicBezTo>
                    <a:pt x="0" y="73189"/>
                    <a:pt x="10494" y="47854"/>
                    <a:pt x="29174" y="29174"/>
                  </a:cubicBezTo>
                  <a:cubicBezTo>
                    <a:pt x="47854" y="10494"/>
                    <a:pt x="73189" y="0"/>
                    <a:pt x="99606" y="0"/>
                  </a:cubicBezTo>
                  <a:close/>
                </a:path>
              </a:pathLst>
            </a:custGeom>
            <a:solidFill>
              <a:srgbClr val="6D912F"/>
            </a:solidFill>
          </p:spPr>
          <p:txBody>
            <a:bodyPr/>
            <a:lstStyle/>
            <a:p/>
          </p:txBody>
        </p:sp>
        <p:sp>
          <p:nvSpPr>
            <p:cNvPr id="5" name="TextBox 5"/>
            <p:cNvSpPr txBox="1"/>
            <p:nvPr/>
          </p:nvSpPr>
          <p:spPr>
            <a:xfrm>
              <a:off x="0" y="-38100"/>
              <a:ext cx="860407" cy="298588"/>
            </a:xfrm>
            <a:prstGeom prst="rect">
              <a:avLst/>
            </a:prstGeom>
          </p:spPr>
          <p:txBody>
            <a:bodyPr lIns="61910" tIns="61910" rIns="61910" bIns="6191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6" name="Freeform 6"/>
          <p:cNvSpPr/>
          <p:nvPr/>
        </p:nvSpPr>
        <p:spPr>
          <a:xfrm>
            <a:off x="749923" y="6372061"/>
            <a:ext cx="1898458" cy="1896085"/>
          </a:xfrm>
          <a:custGeom>
            <a:rect l="l" t="t" r="r" b="b"/>
            <a:pathLst>
              <a:path w="1898458" h="1896085">
                <a:moveTo>
                  <a:pt x="0" y="0"/>
                </a:moveTo>
                <a:lnTo>
                  <a:pt x="1898457" y="0"/>
                </a:lnTo>
                <a:lnTo>
                  <a:pt x="1898457" y="1896085"/>
                </a:lnTo>
                <a:lnTo>
                  <a:pt x="0" y="1896085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/>
        </p:txBody>
      </p:sp>
      <p:grpSp>
        <p:nvGrpSpPr>
          <p:cNvPr id="7" name="Group 7"/>
          <p:cNvGrpSpPr/>
          <p:nvPr/>
        </p:nvGrpSpPr>
        <p:grpSpPr>
          <a:xfrm>
            <a:off x="705661" y="6296184"/>
            <a:ext cx="1870499" cy="1870499"/>
            <a:chExt cx="812800" cy="812800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812800" cy="812800"/>
            </a:xfrm>
            <a:custGeom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/>
          </p:txBody>
        </p:sp>
        <p:sp>
          <p:nvSpPr>
            <p:cNvPr id="9" name="TextBox 9"/>
            <p:cNvSpPr txBox="1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lIns="61910" tIns="61910" rIns="61910" bIns="6191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429962" y="3440242"/>
            <a:ext cx="7772534" cy="2353128"/>
            <a:chExt cx="860407" cy="260488"/>
          </a:xfrm>
        </p:grpSpPr>
        <p:sp>
          <p:nvSpPr>
            <p:cNvPr id="11" name="Freeform 11"/>
            <p:cNvSpPr/>
            <p:nvPr/>
          </p:nvSpPr>
          <p:spPr>
            <a:xfrm>
              <a:off x="0" y="0"/>
              <a:ext cx="860407" cy="260488"/>
            </a:xfrm>
            <a:custGeom>
              <a:rect l="l" t="t" r="r" b="b"/>
              <a:pathLst>
                <a:path w="860407" h="260488">
                  <a:moveTo>
                    <a:pt x="99606" y="0"/>
                  </a:moveTo>
                  <a:lnTo>
                    <a:pt x="760801" y="0"/>
                  </a:lnTo>
                  <a:cubicBezTo>
                    <a:pt x="787218" y="0"/>
                    <a:pt x="812554" y="10494"/>
                    <a:pt x="831233" y="29174"/>
                  </a:cubicBezTo>
                  <a:cubicBezTo>
                    <a:pt x="849913" y="47854"/>
                    <a:pt x="860407" y="73189"/>
                    <a:pt x="860407" y="99606"/>
                  </a:cubicBezTo>
                  <a:lnTo>
                    <a:pt x="860407" y="160881"/>
                  </a:lnTo>
                  <a:cubicBezTo>
                    <a:pt x="860407" y="187299"/>
                    <a:pt x="849913" y="212634"/>
                    <a:pt x="831233" y="231314"/>
                  </a:cubicBezTo>
                  <a:cubicBezTo>
                    <a:pt x="812554" y="249993"/>
                    <a:pt x="787218" y="260488"/>
                    <a:pt x="760801" y="260488"/>
                  </a:cubicBezTo>
                  <a:lnTo>
                    <a:pt x="99606" y="260488"/>
                  </a:lnTo>
                  <a:cubicBezTo>
                    <a:pt x="73189" y="260488"/>
                    <a:pt x="47854" y="249993"/>
                    <a:pt x="29174" y="231314"/>
                  </a:cubicBezTo>
                  <a:cubicBezTo>
                    <a:pt x="10494" y="212634"/>
                    <a:pt x="0" y="187299"/>
                    <a:pt x="0" y="160881"/>
                  </a:cubicBezTo>
                  <a:lnTo>
                    <a:pt x="0" y="99606"/>
                  </a:lnTo>
                  <a:cubicBezTo>
                    <a:pt x="0" y="73189"/>
                    <a:pt x="10494" y="47854"/>
                    <a:pt x="29174" y="29174"/>
                  </a:cubicBezTo>
                  <a:cubicBezTo>
                    <a:pt x="47854" y="10494"/>
                    <a:pt x="73189" y="0"/>
                    <a:pt x="99606" y="0"/>
                  </a:cubicBezTo>
                  <a:close/>
                </a:path>
              </a:pathLst>
            </a:custGeom>
            <a:solidFill>
              <a:srgbClr val="6D912F"/>
            </a:solidFill>
          </p:spPr>
          <p:txBody>
            <a:bodyPr/>
            <a:lstStyle/>
            <a:p/>
          </p:txBody>
        </p:sp>
        <p:sp>
          <p:nvSpPr>
            <p:cNvPr id="12" name="TextBox 12"/>
            <p:cNvSpPr txBox="1"/>
            <p:nvPr/>
          </p:nvSpPr>
          <p:spPr>
            <a:xfrm>
              <a:off x="0" y="-38100"/>
              <a:ext cx="860407" cy="298588"/>
            </a:xfrm>
            <a:prstGeom prst="rect">
              <a:avLst/>
            </a:prstGeom>
          </p:spPr>
          <p:txBody>
            <a:bodyPr lIns="61910" tIns="61910" rIns="61910" bIns="6191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13" name="Freeform 13"/>
          <p:cNvSpPr/>
          <p:nvPr/>
        </p:nvSpPr>
        <p:spPr>
          <a:xfrm>
            <a:off x="749923" y="3729364"/>
            <a:ext cx="1898458" cy="1896085"/>
          </a:xfrm>
          <a:custGeom>
            <a:rect l="l" t="t" r="r" b="b"/>
            <a:pathLst>
              <a:path w="1898458" h="1896085">
                <a:moveTo>
                  <a:pt x="0" y="0"/>
                </a:moveTo>
                <a:lnTo>
                  <a:pt x="1898457" y="0"/>
                </a:lnTo>
                <a:lnTo>
                  <a:pt x="1898457" y="1896085"/>
                </a:lnTo>
                <a:lnTo>
                  <a:pt x="0" y="1896085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/>
        </p:txBody>
      </p:sp>
      <p:grpSp>
        <p:nvGrpSpPr>
          <p:cNvPr id="14" name="Group 14"/>
          <p:cNvGrpSpPr/>
          <p:nvPr/>
        </p:nvGrpSpPr>
        <p:grpSpPr>
          <a:xfrm>
            <a:off x="705661" y="3653487"/>
            <a:ext cx="1870499" cy="1870499"/>
            <a:chExt cx="812800" cy="812800"/>
          </a:xfrm>
        </p:grpSpPr>
        <p:sp>
          <p:nvSpPr>
            <p:cNvPr id="15" name="Freeform 15"/>
            <p:cNvSpPr/>
            <p:nvPr/>
          </p:nvSpPr>
          <p:spPr>
            <a:xfrm>
              <a:off x="0" y="0"/>
              <a:ext cx="812800" cy="812800"/>
            </a:xfrm>
            <a:custGeom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/>
          </p:txBody>
        </p:sp>
        <p:sp>
          <p:nvSpPr>
            <p:cNvPr id="16" name="TextBox 16"/>
            <p:cNvSpPr txBox="1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lIns="61910" tIns="61910" rIns="61910" bIns="6191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17" name="TextBox 17"/>
          <p:cNvSpPr txBox="1"/>
          <p:nvPr/>
        </p:nvSpPr>
        <p:spPr>
          <a:xfrm>
            <a:off x="955799" y="6731106"/>
            <a:ext cx="1370222" cy="129761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227"/>
              </a:lnSpc>
            </a:pPr>
            <a:r>
              <a:rPr lang="en-US" sz="4034">
                <a:solidFill>
                  <a:srgbClr val="1E3048"/>
                </a:solidFill>
                <a:latin typeface="Poppins Bold"/>
              </a:rPr>
              <a:t>2023- 2030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2474763" y="6439236"/>
            <a:ext cx="5222312" cy="157152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102"/>
              </a:lnSpc>
            </a:pPr>
            <a:r>
              <a:rPr lang="en-US" sz="4359">
                <a:solidFill>
                  <a:srgbClr val="FFFFFF"/>
                </a:solidFill>
                <a:latin typeface="Poppins"/>
              </a:rPr>
              <a:t>CAGR</a:t>
            </a:r>
          </a:p>
          <a:p>
            <a:pPr algn="ctr">
              <a:lnSpc>
                <a:spcPts val="6102"/>
              </a:lnSpc>
              <a:spcBef>
                <a:spcPct val="0"/>
              </a:spcBef>
            </a:pPr>
            <a:r>
              <a:rPr lang="en-US" sz="4359">
                <a:solidFill>
                  <a:srgbClr val="FFFFFF"/>
                </a:solidFill>
                <a:latin typeface="Poppins"/>
              </a:rPr>
              <a:t> 5.90%</a:t>
            </a:r>
          </a:p>
        </p:txBody>
      </p:sp>
      <p:sp>
        <p:nvSpPr>
          <p:cNvPr id="19" name="TextBox 19"/>
          <p:cNvSpPr txBox="1"/>
          <p:nvPr/>
        </p:nvSpPr>
        <p:spPr>
          <a:xfrm>
            <a:off x="0" y="939332"/>
            <a:ext cx="7963503" cy="8572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299"/>
              </a:lnSpc>
            </a:pPr>
            <a:r>
              <a:rPr lang="en-US" sz="6999">
                <a:solidFill>
                  <a:srgbClr val="FFFFFF"/>
                </a:solidFill>
                <a:latin typeface="Canva Sans"/>
              </a:rPr>
              <a:t>KEY INSIGHTS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955799" y="4396205"/>
            <a:ext cx="1370222" cy="49299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3227"/>
              </a:lnSpc>
              <a:spcBef>
                <a:spcPct val="0"/>
              </a:spcBef>
            </a:pPr>
            <a:r>
              <a:rPr lang="en-US" sz="4034" u="none" strike="noStrike">
                <a:solidFill>
                  <a:srgbClr val="1E3048"/>
                </a:solidFill>
                <a:latin typeface="Poppins Bold"/>
              </a:rPr>
              <a:t>2023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2326021" y="3839641"/>
            <a:ext cx="5488376" cy="150107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921"/>
              </a:lnSpc>
            </a:pPr>
            <a:r>
              <a:rPr lang="en-US" sz="4229">
                <a:solidFill>
                  <a:srgbClr val="FFFFFF"/>
                </a:solidFill>
                <a:latin typeface="Poppins"/>
              </a:rPr>
              <a:t>MARKET SIZE </a:t>
            </a:r>
          </a:p>
          <a:p>
            <a:pPr algn="ctr">
              <a:lnSpc>
                <a:spcPts val="5921"/>
              </a:lnSpc>
              <a:spcBef>
                <a:spcPct val="0"/>
              </a:spcBef>
            </a:pPr>
            <a:r>
              <a:rPr lang="en-US" sz="4229">
                <a:solidFill>
                  <a:srgbClr val="FFFFFF"/>
                </a:solidFill>
                <a:latin typeface="Poppins"/>
              </a:rPr>
              <a:t>USD 11.5 billion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9296" b="-9296"/>
            </a:stretch>
          </a:blipFill>
        </p:spPr>
        <p:txBody>
          <a:bodyPr/>
          <a:lstStyle/>
          <a:p/>
        </p:txBody>
      </p:sp>
      <p:grpSp>
        <p:nvGrpSpPr>
          <p:cNvPr id="3" name="Group 3"/>
          <p:cNvGrpSpPr/>
          <p:nvPr/>
        </p:nvGrpSpPr>
        <p:grpSpPr>
          <a:xfrm>
            <a:off x="3541892" y="1985579"/>
            <a:ext cx="6163578" cy="2519940"/>
            <a:chExt cx="6777126" cy="2770785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6777126" cy="2770785"/>
            </a:xfrm>
            <a:custGeom>
              <a:rect l="l" t="t" r="r" b="b"/>
              <a:pathLst>
                <a:path w="6777126" h="2770785">
                  <a:moveTo>
                    <a:pt x="6652666" y="2770785"/>
                  </a:moveTo>
                  <a:lnTo>
                    <a:pt x="124460" y="2770785"/>
                  </a:lnTo>
                  <a:cubicBezTo>
                    <a:pt x="55880" y="2770785"/>
                    <a:pt x="0" y="2714905"/>
                    <a:pt x="0" y="2646325"/>
                  </a:cubicBezTo>
                  <a:lnTo>
                    <a:pt x="0" y="124460"/>
                  </a:lnTo>
                  <a:cubicBezTo>
                    <a:pt x="0" y="55880"/>
                    <a:pt x="55880" y="0"/>
                    <a:pt x="124460" y="0"/>
                  </a:cubicBezTo>
                  <a:lnTo>
                    <a:pt x="6652666" y="0"/>
                  </a:lnTo>
                  <a:cubicBezTo>
                    <a:pt x="6721246" y="0"/>
                    <a:pt x="6777126" y="55880"/>
                    <a:pt x="6777126" y="124460"/>
                  </a:cubicBezTo>
                  <a:lnTo>
                    <a:pt x="6777126" y="2646325"/>
                  </a:lnTo>
                  <a:cubicBezTo>
                    <a:pt x="6777126" y="2714905"/>
                    <a:pt x="6721246" y="2770785"/>
                    <a:pt x="6652666" y="2770785"/>
                  </a:cubicBezTo>
                  <a:close/>
                </a:path>
              </a:pathLst>
            </a:custGeom>
            <a:solidFill>
              <a:srgbClr val="7C8A29">
                <a:alpha val="89804"/>
              </a:srgbClr>
            </a:solidFill>
          </p:spPr>
          <p:txBody>
            <a:bodyPr/>
            <a:lstStyle/>
            <a:p/>
          </p:txBody>
        </p:sp>
      </p:grpSp>
      <p:grpSp>
        <p:nvGrpSpPr>
          <p:cNvPr id="5" name="Group 5"/>
          <p:cNvGrpSpPr/>
          <p:nvPr/>
        </p:nvGrpSpPr>
        <p:grpSpPr>
          <a:xfrm rot="5400000">
            <a:off x="2102496" y="457035"/>
            <a:ext cx="1287965" cy="5492957"/>
            <a:chExt cx="3130550" cy="13351270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3130550" cy="13351270"/>
            </a:xfrm>
            <a:custGeom>
              <a:rect l="l" t="t" r="r" b="b"/>
              <a:pathLst>
                <a:path w="3130550" h="13351270">
                  <a:moveTo>
                    <a:pt x="0" y="1123950"/>
                  </a:moveTo>
                  <a:lnTo>
                    <a:pt x="0" y="13351270"/>
                  </a:lnTo>
                  <a:lnTo>
                    <a:pt x="3130550" y="13351270"/>
                  </a:lnTo>
                  <a:lnTo>
                    <a:pt x="3130550" y="0"/>
                  </a:lnTo>
                  <a:close/>
                </a:path>
              </a:pathLst>
            </a:custGeom>
            <a:solidFill>
              <a:srgbClr val="F8F8F8"/>
            </a:solidFill>
          </p:spPr>
          <p:txBody>
            <a:bodyPr/>
            <a:lstStyle/>
            <a:p/>
          </p:txBody>
        </p:sp>
      </p:grpSp>
      <p:grpSp>
        <p:nvGrpSpPr>
          <p:cNvPr id="7" name="Group 7"/>
          <p:cNvGrpSpPr/>
          <p:nvPr/>
        </p:nvGrpSpPr>
        <p:grpSpPr>
          <a:xfrm>
            <a:off x="3541892" y="4759422"/>
            <a:ext cx="6163578" cy="2519940"/>
            <a:chExt cx="6777126" cy="2770785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6777126" cy="2770785"/>
            </a:xfrm>
            <a:custGeom>
              <a:rect l="l" t="t" r="r" b="b"/>
              <a:pathLst>
                <a:path w="6777126" h="2770785">
                  <a:moveTo>
                    <a:pt x="6652666" y="2770785"/>
                  </a:moveTo>
                  <a:lnTo>
                    <a:pt x="124460" y="2770785"/>
                  </a:lnTo>
                  <a:cubicBezTo>
                    <a:pt x="55880" y="2770785"/>
                    <a:pt x="0" y="2714905"/>
                    <a:pt x="0" y="2646325"/>
                  </a:cubicBezTo>
                  <a:lnTo>
                    <a:pt x="0" y="124460"/>
                  </a:lnTo>
                  <a:cubicBezTo>
                    <a:pt x="0" y="55880"/>
                    <a:pt x="55880" y="0"/>
                    <a:pt x="124460" y="0"/>
                  </a:cubicBezTo>
                  <a:lnTo>
                    <a:pt x="6652666" y="0"/>
                  </a:lnTo>
                  <a:cubicBezTo>
                    <a:pt x="6721246" y="0"/>
                    <a:pt x="6777126" y="55880"/>
                    <a:pt x="6777126" y="124460"/>
                  </a:cubicBezTo>
                  <a:lnTo>
                    <a:pt x="6777126" y="2646325"/>
                  </a:lnTo>
                  <a:cubicBezTo>
                    <a:pt x="6777126" y="2714905"/>
                    <a:pt x="6721246" y="2770785"/>
                    <a:pt x="6652666" y="2770785"/>
                  </a:cubicBezTo>
                  <a:close/>
                </a:path>
              </a:pathLst>
            </a:custGeom>
            <a:solidFill>
              <a:srgbClr val="45361F">
                <a:alpha val="89804"/>
              </a:srgbClr>
            </a:solidFill>
          </p:spPr>
          <p:txBody>
            <a:bodyPr/>
            <a:lstStyle/>
            <a:p/>
          </p:txBody>
        </p:sp>
      </p:grpSp>
      <p:grpSp>
        <p:nvGrpSpPr>
          <p:cNvPr id="9" name="Group 9"/>
          <p:cNvGrpSpPr/>
          <p:nvPr/>
        </p:nvGrpSpPr>
        <p:grpSpPr>
          <a:xfrm rot="5400000">
            <a:off x="2102496" y="3263650"/>
            <a:ext cx="1287965" cy="5492957"/>
            <a:chExt cx="3130550" cy="13351270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3130550" cy="13351270"/>
            </a:xfrm>
            <a:custGeom>
              <a:rect l="l" t="t" r="r" b="b"/>
              <a:pathLst>
                <a:path w="3130550" h="13351270">
                  <a:moveTo>
                    <a:pt x="0" y="1123950"/>
                  </a:moveTo>
                  <a:lnTo>
                    <a:pt x="0" y="13351270"/>
                  </a:lnTo>
                  <a:lnTo>
                    <a:pt x="3130550" y="13351270"/>
                  </a:lnTo>
                  <a:lnTo>
                    <a:pt x="3130550" y="0"/>
                  </a:lnTo>
                  <a:close/>
                </a:path>
              </a:pathLst>
            </a:custGeom>
            <a:solidFill>
              <a:srgbClr val="F8F8F8"/>
            </a:solidFill>
          </p:spPr>
          <p:txBody>
            <a:bodyPr/>
            <a:lstStyle/>
            <a:p/>
          </p:txBody>
        </p:sp>
      </p:grpSp>
      <p:grpSp>
        <p:nvGrpSpPr>
          <p:cNvPr id="11" name="Group 11"/>
          <p:cNvGrpSpPr/>
          <p:nvPr/>
        </p:nvGrpSpPr>
        <p:grpSpPr>
          <a:xfrm>
            <a:off x="3541892" y="7533265"/>
            <a:ext cx="6163578" cy="2519940"/>
            <a:chExt cx="6777126" cy="2770785"/>
          </a:xfrm>
        </p:grpSpPr>
        <p:sp>
          <p:nvSpPr>
            <p:cNvPr id="12" name="Freeform 12"/>
            <p:cNvSpPr/>
            <p:nvPr/>
          </p:nvSpPr>
          <p:spPr>
            <a:xfrm>
              <a:off x="0" y="0"/>
              <a:ext cx="6777126" cy="2770785"/>
            </a:xfrm>
            <a:custGeom>
              <a:rect l="l" t="t" r="r" b="b"/>
              <a:pathLst>
                <a:path w="6777126" h="2770785">
                  <a:moveTo>
                    <a:pt x="6652666" y="2770785"/>
                  </a:moveTo>
                  <a:lnTo>
                    <a:pt x="124460" y="2770785"/>
                  </a:lnTo>
                  <a:cubicBezTo>
                    <a:pt x="55880" y="2770785"/>
                    <a:pt x="0" y="2714905"/>
                    <a:pt x="0" y="2646325"/>
                  </a:cubicBezTo>
                  <a:lnTo>
                    <a:pt x="0" y="124460"/>
                  </a:lnTo>
                  <a:cubicBezTo>
                    <a:pt x="0" y="55880"/>
                    <a:pt x="55880" y="0"/>
                    <a:pt x="124460" y="0"/>
                  </a:cubicBezTo>
                  <a:lnTo>
                    <a:pt x="6652666" y="0"/>
                  </a:lnTo>
                  <a:cubicBezTo>
                    <a:pt x="6721246" y="0"/>
                    <a:pt x="6777126" y="55880"/>
                    <a:pt x="6777126" y="124460"/>
                  </a:cubicBezTo>
                  <a:lnTo>
                    <a:pt x="6777126" y="2646325"/>
                  </a:lnTo>
                  <a:cubicBezTo>
                    <a:pt x="6777126" y="2714905"/>
                    <a:pt x="6721246" y="2770785"/>
                    <a:pt x="6652666" y="2770785"/>
                  </a:cubicBezTo>
                  <a:close/>
                </a:path>
              </a:pathLst>
            </a:custGeom>
            <a:solidFill>
              <a:srgbClr val="B45127">
                <a:alpha val="89804"/>
              </a:srgbClr>
            </a:solidFill>
          </p:spPr>
          <p:txBody>
            <a:bodyPr/>
            <a:lstStyle/>
            <a:p/>
          </p:txBody>
        </p:sp>
      </p:grpSp>
      <p:grpSp>
        <p:nvGrpSpPr>
          <p:cNvPr id="13" name="Group 13"/>
          <p:cNvGrpSpPr/>
          <p:nvPr/>
        </p:nvGrpSpPr>
        <p:grpSpPr>
          <a:xfrm rot="5400000">
            <a:off x="2257949" y="5882039"/>
            <a:ext cx="1287965" cy="5803864"/>
            <a:chExt cx="3130550" cy="14106967"/>
          </a:xfrm>
        </p:grpSpPr>
        <p:sp>
          <p:nvSpPr>
            <p:cNvPr id="14" name="Freeform 14"/>
            <p:cNvSpPr/>
            <p:nvPr/>
          </p:nvSpPr>
          <p:spPr>
            <a:xfrm>
              <a:off x="0" y="0"/>
              <a:ext cx="3130550" cy="14106967"/>
            </a:xfrm>
            <a:custGeom>
              <a:rect l="l" t="t" r="r" b="b"/>
              <a:pathLst>
                <a:path w="3130550" h="14106966">
                  <a:moveTo>
                    <a:pt x="0" y="1123950"/>
                  </a:moveTo>
                  <a:lnTo>
                    <a:pt x="0" y="14106967"/>
                  </a:lnTo>
                  <a:lnTo>
                    <a:pt x="3130550" y="14106967"/>
                  </a:lnTo>
                  <a:lnTo>
                    <a:pt x="3130550" y="0"/>
                  </a:lnTo>
                  <a:close/>
                </a:path>
              </a:pathLst>
            </a:custGeom>
            <a:solidFill>
              <a:srgbClr val="F8F8F8"/>
            </a:solidFill>
          </p:spPr>
          <p:txBody>
            <a:bodyPr/>
            <a:lstStyle/>
            <a:p/>
          </p:txBody>
        </p:sp>
      </p:grpSp>
      <p:grpSp>
        <p:nvGrpSpPr>
          <p:cNvPr id="15" name="Group 15"/>
          <p:cNvGrpSpPr/>
          <p:nvPr/>
        </p:nvGrpSpPr>
        <p:grpSpPr>
          <a:xfrm>
            <a:off x="0" y="42479"/>
            <a:ext cx="18288000" cy="1257300"/>
            <a:chExt cx="4816593" cy="331141"/>
          </a:xfrm>
        </p:grpSpPr>
        <p:sp>
          <p:nvSpPr>
            <p:cNvPr id="16" name="Freeform 16"/>
            <p:cNvSpPr/>
            <p:nvPr/>
          </p:nvSpPr>
          <p:spPr>
            <a:xfrm>
              <a:off x="0" y="0"/>
              <a:ext cx="4816592" cy="331141"/>
            </a:xfrm>
            <a:custGeom>
              <a:rect l="l" t="t" r="r" b="b"/>
              <a:pathLst>
                <a:path w="4816592" h="331141">
                  <a:moveTo>
                    <a:pt x="0" y="0"/>
                  </a:moveTo>
                  <a:lnTo>
                    <a:pt x="4816592" y="0"/>
                  </a:lnTo>
                  <a:lnTo>
                    <a:pt x="4816592" y="331141"/>
                  </a:lnTo>
                  <a:lnTo>
                    <a:pt x="0" y="331141"/>
                  </a:lnTo>
                  <a:close/>
                </a:path>
              </a:pathLst>
            </a:custGeom>
            <a:solidFill>
              <a:srgbClr val="000000">
                <a:alpha val="60000"/>
              </a:srgbClr>
            </a:solidFill>
          </p:spPr>
          <p:txBody>
            <a:bodyPr/>
            <a:lstStyle/>
            <a:p/>
          </p:txBody>
        </p:sp>
        <p:sp>
          <p:nvSpPr>
            <p:cNvPr id="17" name="TextBox 17"/>
            <p:cNvSpPr txBox="1"/>
            <p:nvPr/>
          </p:nvSpPr>
          <p:spPr>
            <a:xfrm>
              <a:off x="0" y="-38100"/>
              <a:ext cx="4816593" cy="369241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18" name="TextBox 18"/>
          <p:cNvSpPr txBox="1"/>
          <p:nvPr/>
        </p:nvSpPr>
        <p:spPr>
          <a:xfrm>
            <a:off x="245395" y="2971106"/>
            <a:ext cx="4712819" cy="53149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018"/>
              </a:lnSpc>
            </a:pPr>
            <a:r>
              <a:rPr lang="en-US" sz="3978">
                <a:solidFill>
                  <a:srgbClr val="43B4BE"/>
                </a:solidFill>
                <a:latin typeface="Montserrat Classic"/>
              </a:rPr>
              <a:t>By Type</a:t>
            </a:r>
          </a:p>
        </p:txBody>
      </p:sp>
      <p:sp>
        <p:nvSpPr>
          <p:cNvPr id="19" name="TextBox 19"/>
          <p:cNvSpPr txBox="1"/>
          <p:nvPr/>
        </p:nvSpPr>
        <p:spPr>
          <a:xfrm>
            <a:off x="5478993" y="2426399"/>
            <a:ext cx="4018659" cy="15811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647703" lvl="1" indent="-323852">
              <a:lnSpc>
                <a:spcPts val="4200"/>
              </a:lnSpc>
              <a:buFont typeface="Arial"/>
              <a:buChar char="•"/>
            </a:pPr>
            <a:r>
              <a:rPr lang="en-US" sz="3000">
                <a:solidFill>
                  <a:srgbClr val="FFFFFF"/>
                </a:solidFill>
                <a:latin typeface="Montserrat"/>
              </a:rPr>
              <a:t>Bulgarian Feta</a:t>
            </a:r>
          </a:p>
          <a:p>
            <a:pPr marL="647703" lvl="1" indent="-323852">
              <a:lnSpc>
                <a:spcPts val="4200"/>
              </a:lnSpc>
              <a:buFont typeface="Arial"/>
              <a:buChar char="•"/>
            </a:pPr>
            <a:r>
              <a:rPr lang="en-US" sz="3000">
                <a:solidFill>
                  <a:srgbClr val="FFFFFF"/>
                </a:solidFill>
                <a:latin typeface="Montserrat"/>
              </a:rPr>
              <a:t>French Feta</a:t>
            </a:r>
          </a:p>
          <a:p>
            <a:pPr marL="647703" lvl="1" indent="-323852">
              <a:lnSpc>
                <a:spcPts val="4200"/>
              </a:lnSpc>
              <a:buFont typeface="Arial"/>
              <a:buChar char="•"/>
            </a:pPr>
            <a:r>
              <a:rPr lang="en-US" sz="3000">
                <a:solidFill>
                  <a:srgbClr val="FFFFFF"/>
                </a:solidFill>
                <a:latin typeface="Montserrat"/>
              </a:rPr>
              <a:t>German Feta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5803864" y="5412082"/>
            <a:ext cx="2887016" cy="10477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647703" lvl="1" indent="-323852">
              <a:lnSpc>
                <a:spcPts val="4200"/>
              </a:lnSpc>
              <a:buFont typeface="Arial"/>
              <a:buChar char="•"/>
            </a:pPr>
            <a:r>
              <a:rPr lang="en-US" sz="3000">
                <a:solidFill>
                  <a:srgbClr val="FFFFFF"/>
                </a:solidFill>
                <a:latin typeface="Montserrat"/>
              </a:rPr>
              <a:t>B2B</a:t>
            </a:r>
          </a:p>
          <a:p>
            <a:pPr marL="647703" lvl="1" indent="-323852">
              <a:lnSpc>
                <a:spcPts val="4200"/>
              </a:lnSpc>
              <a:buFont typeface="Arial"/>
              <a:buChar char="•"/>
            </a:pPr>
            <a:r>
              <a:rPr lang="en-US" sz="3000">
                <a:solidFill>
                  <a:srgbClr val="FFFFFF"/>
                </a:solidFill>
                <a:latin typeface="Montserrat"/>
              </a:rPr>
              <a:t>B2C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245395" y="5535907"/>
            <a:ext cx="4712819" cy="103364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018"/>
              </a:lnSpc>
            </a:pPr>
            <a:r>
              <a:rPr lang="en-US" sz="3978">
                <a:solidFill>
                  <a:srgbClr val="43B4BE"/>
                </a:solidFill>
                <a:latin typeface="Montserrat Classic"/>
              </a:rPr>
              <a:t>Distribution Channel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5803864" y="7974687"/>
            <a:ext cx="3693787" cy="15811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647703" lvl="1" indent="-323852">
              <a:lnSpc>
                <a:spcPts val="4200"/>
              </a:lnSpc>
              <a:buFont typeface="Arial"/>
              <a:buChar char="•"/>
            </a:pPr>
            <a:r>
              <a:rPr lang="en-US" sz="3000">
                <a:solidFill>
                  <a:srgbClr val="FFFFFF"/>
                </a:solidFill>
                <a:latin typeface="Montserrat"/>
              </a:rPr>
              <a:t>Cow Milk</a:t>
            </a:r>
          </a:p>
          <a:p>
            <a:pPr marL="647703" lvl="1" indent="-323852">
              <a:lnSpc>
                <a:spcPts val="4200"/>
              </a:lnSpc>
              <a:buFont typeface="Arial"/>
              <a:buChar char="•"/>
            </a:pPr>
            <a:r>
              <a:rPr lang="en-US" sz="3000">
                <a:solidFill>
                  <a:srgbClr val="FFFFFF"/>
                </a:solidFill>
                <a:latin typeface="Montserrat"/>
              </a:rPr>
              <a:t>Sheep Milk</a:t>
            </a:r>
          </a:p>
          <a:p>
            <a:pPr marL="647703" lvl="1" indent="-323852">
              <a:lnSpc>
                <a:spcPts val="4200"/>
              </a:lnSpc>
              <a:buFont typeface="Arial"/>
              <a:buChar char="•"/>
            </a:pPr>
            <a:r>
              <a:rPr lang="en-US" sz="3000">
                <a:solidFill>
                  <a:srgbClr val="FFFFFF"/>
                </a:solidFill>
                <a:latin typeface="Montserrat"/>
              </a:rPr>
              <a:t>Goat Milk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245395" y="99626"/>
            <a:ext cx="17301600" cy="100965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8399"/>
              </a:lnSpc>
            </a:pPr>
            <a:r>
              <a:rPr lang="en-US" sz="5999">
                <a:solidFill>
                  <a:srgbClr val="FFFFFF"/>
                </a:solidFill>
                <a:latin typeface="Canva Sans"/>
              </a:rPr>
              <a:t>REVENUE MARKET SHARE BY SEGMENTS 2022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390069" y="8511514"/>
            <a:ext cx="4712819" cy="53149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018"/>
              </a:lnSpc>
            </a:pPr>
            <a:r>
              <a:rPr lang="en-US" sz="3978">
                <a:solidFill>
                  <a:srgbClr val="43B4BE"/>
                </a:solidFill>
                <a:latin typeface="Montserrat Classic"/>
              </a:rPr>
              <a:t>Source Segment</a:t>
            </a:r>
          </a:p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0" y="0"/>
            <a:ext cx="18288000" cy="1257300"/>
            <a:chExt cx="4816593" cy="331141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4816592" cy="331141"/>
            </a:xfrm>
            <a:custGeom>
              <a:rect l="l" t="t" r="r" b="b"/>
              <a:pathLst>
                <a:path w="4816592" h="331141">
                  <a:moveTo>
                    <a:pt x="0" y="0"/>
                  </a:moveTo>
                  <a:lnTo>
                    <a:pt x="4816592" y="0"/>
                  </a:lnTo>
                  <a:lnTo>
                    <a:pt x="4816592" y="331141"/>
                  </a:lnTo>
                  <a:lnTo>
                    <a:pt x="0" y="331141"/>
                  </a:lnTo>
                  <a:close/>
                </a:path>
              </a:pathLst>
            </a:custGeom>
            <a:solidFill>
              <a:srgbClr val="000000">
                <a:alpha val="60000"/>
              </a:srgbClr>
            </a:solidFill>
          </p:spPr>
          <p:txBody>
            <a:bodyPr/>
            <a:lstStyle/>
            <a:p/>
          </p:txBody>
        </p:sp>
        <p:sp>
          <p:nvSpPr>
            <p:cNvPr id="4" name="TextBox 4"/>
            <p:cNvSpPr txBox="1"/>
            <p:nvPr/>
          </p:nvSpPr>
          <p:spPr>
            <a:xfrm>
              <a:off x="0" y="-38100"/>
              <a:ext cx="4816593" cy="369241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5" name="Freeform 5"/>
          <p:cNvSpPr/>
          <p:nvPr/>
        </p:nvSpPr>
        <p:spPr>
          <a:xfrm>
            <a:off x="0" y="1257300"/>
            <a:ext cx="12059699" cy="9029700"/>
          </a:xfrm>
          <a:custGeom>
            <a:rect l="l" t="t" r="r" b="b"/>
            <a:pathLst>
              <a:path w="12059699" h="9029700">
                <a:moveTo>
                  <a:pt x="0" y="0"/>
                </a:moveTo>
                <a:lnTo>
                  <a:pt x="12059699" y="0"/>
                </a:lnTo>
                <a:lnTo>
                  <a:pt x="12059699" y="9029700"/>
                </a:lnTo>
                <a:lnTo>
                  <a:pt x="0" y="902970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/>
        </p:txBody>
      </p:sp>
      <p:sp>
        <p:nvSpPr>
          <p:cNvPr id="6" name="TextBox 6"/>
          <p:cNvSpPr txBox="1"/>
          <p:nvPr/>
        </p:nvSpPr>
        <p:spPr>
          <a:xfrm>
            <a:off x="135983" y="207644"/>
            <a:ext cx="18016034" cy="85407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999"/>
              </a:lnSpc>
              <a:spcBef>
                <a:spcPct val="0"/>
              </a:spcBef>
            </a:pPr>
            <a:r>
              <a:rPr lang="en-US" sz="4999" spc="159">
                <a:solidFill>
                  <a:srgbClr val="FFFFFF"/>
                </a:solidFill>
                <a:latin typeface="Canva Sans"/>
              </a:rPr>
              <a:t>Global Feta Cheese Market Revenue share for 2022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12370568" y="5133975"/>
            <a:ext cx="4637604" cy="169864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3999"/>
              </a:lnSpc>
              <a:spcBef>
                <a:spcPct val="0"/>
              </a:spcBef>
            </a:pPr>
            <a:r>
              <a:rPr lang="en-US" sz="9999">
                <a:solidFill>
                  <a:srgbClr val="000000"/>
                </a:solidFill>
                <a:latin typeface="Montserrat"/>
              </a:rPr>
              <a:t>Europe</a:t>
            </a:r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9277" b="-9277"/>
            </a:stretch>
          </a:blipFill>
        </p:spPr>
        <p:txBody>
          <a:bodyPr/>
          <a:lstStyle/>
          <a:p/>
        </p:txBody>
      </p:sp>
      <p:grpSp>
        <p:nvGrpSpPr>
          <p:cNvPr id="3" name="Group 3"/>
          <p:cNvGrpSpPr/>
          <p:nvPr/>
        </p:nvGrpSpPr>
        <p:grpSpPr>
          <a:xfrm>
            <a:off x="5691688" y="2059688"/>
            <a:ext cx="8505826" cy="3135021"/>
            <a:chExt cx="6848186" cy="2524059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6848187" cy="2524060"/>
            </a:xfrm>
            <a:custGeom>
              <a:rect l="l" t="t" r="r" b="b"/>
              <a:pathLst>
                <a:path w="6848187" h="2524060">
                  <a:moveTo>
                    <a:pt x="6723726" y="2524060"/>
                  </a:moveTo>
                  <a:lnTo>
                    <a:pt x="124460" y="2524060"/>
                  </a:lnTo>
                  <a:cubicBezTo>
                    <a:pt x="55880" y="2524060"/>
                    <a:pt x="0" y="2468180"/>
                    <a:pt x="0" y="2399599"/>
                  </a:cubicBezTo>
                  <a:lnTo>
                    <a:pt x="0" y="124460"/>
                  </a:lnTo>
                  <a:cubicBezTo>
                    <a:pt x="0" y="55880"/>
                    <a:pt x="55880" y="0"/>
                    <a:pt x="124460" y="0"/>
                  </a:cubicBezTo>
                  <a:lnTo>
                    <a:pt x="6723727" y="0"/>
                  </a:lnTo>
                  <a:cubicBezTo>
                    <a:pt x="6792306" y="0"/>
                    <a:pt x="6848187" y="55880"/>
                    <a:pt x="6848187" y="124460"/>
                  </a:cubicBezTo>
                  <a:lnTo>
                    <a:pt x="6848187" y="2399600"/>
                  </a:lnTo>
                  <a:cubicBezTo>
                    <a:pt x="6848187" y="2468180"/>
                    <a:pt x="6792306" y="2524060"/>
                    <a:pt x="6723727" y="2524060"/>
                  </a:cubicBezTo>
                  <a:close/>
                </a:path>
              </a:pathLst>
            </a:custGeom>
            <a:solidFill>
              <a:srgbClr val="1E3048"/>
            </a:solidFill>
          </p:spPr>
          <p:txBody>
            <a:bodyPr/>
            <a:lstStyle/>
            <a:p/>
          </p:txBody>
        </p:sp>
      </p:grpSp>
      <p:grpSp>
        <p:nvGrpSpPr>
          <p:cNvPr id="5" name="Group 5"/>
          <p:cNvGrpSpPr/>
          <p:nvPr/>
        </p:nvGrpSpPr>
        <p:grpSpPr>
          <a:xfrm>
            <a:off x="4898002" y="2059688"/>
            <a:ext cx="9299512" cy="3135021"/>
            <a:chExt cx="7487197" cy="2524059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7487197" cy="2524060"/>
            </a:xfrm>
            <a:custGeom>
              <a:rect l="l" t="t" r="r" b="b"/>
              <a:pathLst>
                <a:path w="7487197" h="2524060">
                  <a:moveTo>
                    <a:pt x="7362737" y="2524060"/>
                  </a:moveTo>
                  <a:lnTo>
                    <a:pt x="124460" y="2524060"/>
                  </a:lnTo>
                  <a:cubicBezTo>
                    <a:pt x="55880" y="2524060"/>
                    <a:pt x="0" y="2468180"/>
                    <a:pt x="0" y="2399599"/>
                  </a:cubicBezTo>
                  <a:lnTo>
                    <a:pt x="0" y="124460"/>
                  </a:lnTo>
                  <a:cubicBezTo>
                    <a:pt x="0" y="55880"/>
                    <a:pt x="55880" y="0"/>
                    <a:pt x="124460" y="0"/>
                  </a:cubicBezTo>
                  <a:lnTo>
                    <a:pt x="7362737" y="0"/>
                  </a:lnTo>
                  <a:cubicBezTo>
                    <a:pt x="7431317" y="0"/>
                    <a:pt x="7487197" y="55880"/>
                    <a:pt x="7487197" y="124460"/>
                  </a:cubicBezTo>
                  <a:lnTo>
                    <a:pt x="7487197" y="2399600"/>
                  </a:lnTo>
                  <a:cubicBezTo>
                    <a:pt x="7487197" y="2468180"/>
                    <a:pt x="7431317" y="2524060"/>
                    <a:pt x="7362737" y="2524060"/>
                  </a:cubicBezTo>
                  <a:close/>
                </a:path>
              </a:pathLst>
            </a:custGeom>
            <a:solidFill>
              <a:srgbClr val="381911"/>
            </a:solidFill>
          </p:spPr>
          <p:txBody>
            <a:bodyPr/>
            <a:lstStyle/>
            <a:p/>
          </p:txBody>
        </p:sp>
      </p:grpSp>
      <p:grpSp>
        <p:nvGrpSpPr>
          <p:cNvPr id="7" name="Group 7"/>
          <p:cNvGrpSpPr/>
          <p:nvPr/>
        </p:nvGrpSpPr>
        <p:grpSpPr>
          <a:xfrm>
            <a:off x="3429000" y="2544721"/>
            <a:ext cx="2663509" cy="2164955"/>
            <a:chExt cx="2144437" cy="1743043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2144437" cy="1743043"/>
            </a:xfrm>
            <a:custGeom>
              <a:rect l="l" t="t" r="r" b="b"/>
              <a:pathLst>
                <a:path w="2144437" h="1743043">
                  <a:moveTo>
                    <a:pt x="2019977" y="1743042"/>
                  </a:moveTo>
                  <a:lnTo>
                    <a:pt x="124460" y="1743042"/>
                  </a:lnTo>
                  <a:cubicBezTo>
                    <a:pt x="55880" y="1743042"/>
                    <a:pt x="0" y="1687163"/>
                    <a:pt x="0" y="1618583"/>
                  </a:cubicBezTo>
                  <a:lnTo>
                    <a:pt x="0" y="124460"/>
                  </a:lnTo>
                  <a:cubicBezTo>
                    <a:pt x="0" y="55880"/>
                    <a:pt x="55880" y="0"/>
                    <a:pt x="124460" y="0"/>
                  </a:cubicBezTo>
                  <a:lnTo>
                    <a:pt x="2019977" y="0"/>
                  </a:lnTo>
                  <a:cubicBezTo>
                    <a:pt x="2088557" y="0"/>
                    <a:pt x="2144437" y="55880"/>
                    <a:pt x="2144437" y="124460"/>
                  </a:cubicBezTo>
                  <a:lnTo>
                    <a:pt x="2144437" y="1618583"/>
                  </a:lnTo>
                  <a:cubicBezTo>
                    <a:pt x="2144437" y="1687163"/>
                    <a:pt x="2088557" y="1743043"/>
                    <a:pt x="2019977" y="1743043"/>
                  </a:cubicBezTo>
                  <a:close/>
                </a:path>
              </a:pathLst>
            </a:custGeom>
            <a:solidFill>
              <a:srgbClr val="A63129">
                <a:alpha val="89804"/>
              </a:srgbClr>
            </a:solidFill>
          </p:spPr>
          <p:txBody>
            <a:bodyPr/>
            <a:lstStyle/>
            <a:p/>
          </p:txBody>
        </p:sp>
      </p:grpSp>
      <p:grpSp>
        <p:nvGrpSpPr>
          <p:cNvPr id="9" name="Group 9"/>
          <p:cNvGrpSpPr>
            <a:grpSpLocks noChangeAspect="1"/>
          </p:cNvGrpSpPr>
          <p:nvPr/>
        </p:nvGrpSpPr>
        <p:grpSpPr>
          <a:xfrm rot="5400000">
            <a:off x="5966393" y="3313887"/>
            <a:ext cx="723585" cy="626624"/>
            <a:chExt cx="6350000" cy="5499100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6350000" cy="5499100"/>
            </a:xfrm>
            <a:custGeom>
              <a:rect l="l" t="t" r="r" b="b"/>
              <a:pathLst>
                <a:path w="6350000" h="5499100">
                  <a:moveTo>
                    <a:pt x="0" y="5499100"/>
                  </a:moveTo>
                  <a:lnTo>
                    <a:pt x="3175000" y="0"/>
                  </a:lnTo>
                  <a:lnTo>
                    <a:pt x="6350000" y="5499100"/>
                  </a:lnTo>
                  <a:lnTo>
                    <a:pt x="0" y="5499100"/>
                  </a:lnTo>
                  <a:close/>
                </a:path>
              </a:pathLst>
            </a:custGeom>
            <a:solidFill>
              <a:srgbClr val="A63129">
                <a:alpha val="89804"/>
              </a:srgbClr>
            </a:solidFill>
          </p:spPr>
          <p:txBody>
            <a:bodyPr/>
            <a:lstStyle/>
            <a:p/>
          </p:txBody>
        </p:sp>
      </p:grpSp>
      <p:grpSp>
        <p:nvGrpSpPr>
          <p:cNvPr id="11" name="Group 11"/>
          <p:cNvGrpSpPr/>
          <p:nvPr/>
        </p:nvGrpSpPr>
        <p:grpSpPr>
          <a:xfrm>
            <a:off x="5691688" y="5417567"/>
            <a:ext cx="8505826" cy="3135021"/>
            <a:chExt cx="6848186" cy="2524059"/>
          </a:xfrm>
        </p:grpSpPr>
        <p:sp>
          <p:nvSpPr>
            <p:cNvPr id="12" name="Freeform 12"/>
            <p:cNvSpPr/>
            <p:nvPr/>
          </p:nvSpPr>
          <p:spPr>
            <a:xfrm>
              <a:off x="0" y="0"/>
              <a:ext cx="6848187" cy="2524060"/>
            </a:xfrm>
            <a:custGeom>
              <a:rect l="l" t="t" r="r" b="b"/>
              <a:pathLst>
                <a:path w="6848187" h="2524060">
                  <a:moveTo>
                    <a:pt x="6723726" y="2524060"/>
                  </a:moveTo>
                  <a:lnTo>
                    <a:pt x="124460" y="2524060"/>
                  </a:lnTo>
                  <a:cubicBezTo>
                    <a:pt x="55880" y="2524060"/>
                    <a:pt x="0" y="2468180"/>
                    <a:pt x="0" y="2399599"/>
                  </a:cubicBezTo>
                  <a:lnTo>
                    <a:pt x="0" y="124460"/>
                  </a:lnTo>
                  <a:cubicBezTo>
                    <a:pt x="0" y="55880"/>
                    <a:pt x="55880" y="0"/>
                    <a:pt x="124460" y="0"/>
                  </a:cubicBezTo>
                  <a:lnTo>
                    <a:pt x="6723727" y="0"/>
                  </a:lnTo>
                  <a:cubicBezTo>
                    <a:pt x="6792306" y="0"/>
                    <a:pt x="6848187" y="55880"/>
                    <a:pt x="6848187" y="124460"/>
                  </a:cubicBezTo>
                  <a:lnTo>
                    <a:pt x="6848187" y="2399600"/>
                  </a:lnTo>
                  <a:cubicBezTo>
                    <a:pt x="6848187" y="2468180"/>
                    <a:pt x="6792306" y="2524060"/>
                    <a:pt x="6723727" y="2524060"/>
                  </a:cubicBezTo>
                  <a:close/>
                </a:path>
              </a:pathLst>
            </a:custGeom>
            <a:solidFill>
              <a:srgbClr val="1E3048"/>
            </a:solidFill>
          </p:spPr>
          <p:txBody>
            <a:bodyPr/>
            <a:lstStyle/>
            <a:p/>
          </p:txBody>
        </p:sp>
      </p:grpSp>
      <p:grpSp>
        <p:nvGrpSpPr>
          <p:cNvPr id="13" name="Group 13"/>
          <p:cNvGrpSpPr/>
          <p:nvPr/>
        </p:nvGrpSpPr>
        <p:grpSpPr>
          <a:xfrm>
            <a:off x="4898002" y="5417567"/>
            <a:ext cx="9299512" cy="3135021"/>
            <a:chExt cx="7487197" cy="2524059"/>
          </a:xfrm>
        </p:grpSpPr>
        <p:sp>
          <p:nvSpPr>
            <p:cNvPr id="14" name="Freeform 14"/>
            <p:cNvSpPr/>
            <p:nvPr/>
          </p:nvSpPr>
          <p:spPr>
            <a:xfrm>
              <a:off x="0" y="0"/>
              <a:ext cx="7487197" cy="2524060"/>
            </a:xfrm>
            <a:custGeom>
              <a:rect l="l" t="t" r="r" b="b"/>
              <a:pathLst>
                <a:path w="7487197" h="2524060">
                  <a:moveTo>
                    <a:pt x="7362737" y="2524060"/>
                  </a:moveTo>
                  <a:lnTo>
                    <a:pt x="124460" y="2524060"/>
                  </a:lnTo>
                  <a:cubicBezTo>
                    <a:pt x="55880" y="2524060"/>
                    <a:pt x="0" y="2468180"/>
                    <a:pt x="0" y="2399599"/>
                  </a:cubicBezTo>
                  <a:lnTo>
                    <a:pt x="0" y="124460"/>
                  </a:lnTo>
                  <a:cubicBezTo>
                    <a:pt x="0" y="55880"/>
                    <a:pt x="55880" y="0"/>
                    <a:pt x="124460" y="0"/>
                  </a:cubicBezTo>
                  <a:lnTo>
                    <a:pt x="7362737" y="0"/>
                  </a:lnTo>
                  <a:cubicBezTo>
                    <a:pt x="7431317" y="0"/>
                    <a:pt x="7487197" y="55880"/>
                    <a:pt x="7487197" y="124460"/>
                  </a:cubicBezTo>
                  <a:lnTo>
                    <a:pt x="7487197" y="2399600"/>
                  </a:lnTo>
                  <a:cubicBezTo>
                    <a:pt x="7487197" y="2468180"/>
                    <a:pt x="7431317" y="2524060"/>
                    <a:pt x="7362737" y="2524060"/>
                  </a:cubicBezTo>
                  <a:close/>
                </a:path>
              </a:pathLst>
            </a:custGeom>
            <a:solidFill>
              <a:srgbClr val="A63129">
                <a:alpha val="89804"/>
              </a:srgbClr>
            </a:solidFill>
          </p:spPr>
          <p:txBody>
            <a:bodyPr/>
            <a:lstStyle/>
            <a:p/>
          </p:txBody>
        </p:sp>
      </p:grpSp>
      <p:grpSp>
        <p:nvGrpSpPr>
          <p:cNvPr id="15" name="Group 15"/>
          <p:cNvGrpSpPr/>
          <p:nvPr/>
        </p:nvGrpSpPr>
        <p:grpSpPr>
          <a:xfrm>
            <a:off x="3429000" y="5902600"/>
            <a:ext cx="2663509" cy="2164955"/>
            <a:chExt cx="2144437" cy="1743043"/>
          </a:xfrm>
        </p:grpSpPr>
        <p:sp>
          <p:nvSpPr>
            <p:cNvPr id="16" name="Freeform 16"/>
            <p:cNvSpPr/>
            <p:nvPr/>
          </p:nvSpPr>
          <p:spPr>
            <a:xfrm>
              <a:off x="0" y="0"/>
              <a:ext cx="2144437" cy="1743043"/>
            </a:xfrm>
            <a:custGeom>
              <a:rect l="l" t="t" r="r" b="b"/>
              <a:pathLst>
                <a:path w="2144437" h="1743043">
                  <a:moveTo>
                    <a:pt x="2019977" y="1743042"/>
                  </a:moveTo>
                  <a:lnTo>
                    <a:pt x="124460" y="1743042"/>
                  </a:lnTo>
                  <a:cubicBezTo>
                    <a:pt x="55880" y="1743042"/>
                    <a:pt x="0" y="1687163"/>
                    <a:pt x="0" y="1618583"/>
                  </a:cubicBezTo>
                  <a:lnTo>
                    <a:pt x="0" y="124460"/>
                  </a:lnTo>
                  <a:cubicBezTo>
                    <a:pt x="0" y="55880"/>
                    <a:pt x="55880" y="0"/>
                    <a:pt x="124460" y="0"/>
                  </a:cubicBezTo>
                  <a:lnTo>
                    <a:pt x="2019977" y="0"/>
                  </a:lnTo>
                  <a:cubicBezTo>
                    <a:pt x="2088557" y="0"/>
                    <a:pt x="2144437" y="55880"/>
                    <a:pt x="2144437" y="124460"/>
                  </a:cubicBezTo>
                  <a:lnTo>
                    <a:pt x="2144437" y="1618583"/>
                  </a:lnTo>
                  <a:cubicBezTo>
                    <a:pt x="2144437" y="1687163"/>
                    <a:pt x="2088557" y="1743043"/>
                    <a:pt x="2019977" y="1743043"/>
                  </a:cubicBezTo>
                  <a:close/>
                </a:path>
              </a:pathLst>
            </a:custGeom>
            <a:solidFill>
              <a:srgbClr val="381911">
                <a:alpha val="89804"/>
              </a:srgbClr>
            </a:solidFill>
          </p:spPr>
          <p:txBody>
            <a:bodyPr/>
            <a:lstStyle/>
            <a:p/>
          </p:txBody>
        </p:sp>
      </p:grpSp>
      <p:grpSp>
        <p:nvGrpSpPr>
          <p:cNvPr id="17" name="Group 17"/>
          <p:cNvGrpSpPr>
            <a:grpSpLocks noChangeAspect="1"/>
          </p:cNvGrpSpPr>
          <p:nvPr/>
        </p:nvGrpSpPr>
        <p:grpSpPr>
          <a:xfrm rot="5400000">
            <a:off x="5966393" y="6671766"/>
            <a:ext cx="723585" cy="626624"/>
            <a:chExt cx="6350000" cy="5499100"/>
          </a:xfrm>
        </p:grpSpPr>
        <p:sp>
          <p:nvSpPr>
            <p:cNvPr id="18" name="Freeform 18"/>
            <p:cNvSpPr/>
            <p:nvPr/>
          </p:nvSpPr>
          <p:spPr>
            <a:xfrm>
              <a:off x="0" y="0"/>
              <a:ext cx="6350000" cy="5499100"/>
            </a:xfrm>
            <a:custGeom>
              <a:rect l="l" t="t" r="r" b="b"/>
              <a:pathLst>
                <a:path w="6350000" h="5499100">
                  <a:moveTo>
                    <a:pt x="0" y="5499100"/>
                  </a:moveTo>
                  <a:lnTo>
                    <a:pt x="3175000" y="0"/>
                  </a:lnTo>
                  <a:lnTo>
                    <a:pt x="6350000" y="5499100"/>
                  </a:lnTo>
                  <a:lnTo>
                    <a:pt x="0" y="5499100"/>
                  </a:lnTo>
                  <a:close/>
                </a:path>
              </a:pathLst>
            </a:custGeom>
            <a:solidFill>
              <a:srgbClr val="381911">
                <a:alpha val="89804"/>
              </a:srgbClr>
            </a:solidFill>
          </p:spPr>
          <p:txBody>
            <a:bodyPr/>
            <a:lstStyle/>
            <a:p/>
          </p:txBody>
        </p:sp>
      </p:grpSp>
      <p:sp>
        <p:nvSpPr>
          <p:cNvPr id="19" name="TextBox 19"/>
          <p:cNvSpPr txBox="1"/>
          <p:nvPr/>
        </p:nvSpPr>
        <p:spPr>
          <a:xfrm>
            <a:off x="3625857" y="3214588"/>
            <a:ext cx="2389016" cy="56354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640"/>
              </a:lnSpc>
              <a:spcBef>
                <a:spcPct val="0"/>
              </a:spcBef>
            </a:pPr>
            <a:r>
              <a:rPr lang="en-US" sz="3314" spc="106">
                <a:solidFill>
                  <a:srgbClr val="FFFFFF"/>
                </a:solidFill>
                <a:latin typeface="Garet Bold"/>
              </a:rPr>
              <a:t>Drivers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6641497" y="2850491"/>
            <a:ext cx="7199330" cy="160018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4199"/>
              </a:lnSpc>
            </a:pPr>
            <a:r>
              <a:rPr lang="en-US" sz="3999" spc="127">
                <a:solidFill>
                  <a:srgbClr val="FFFFFF">
                    <a:alpha val="89804"/>
                  </a:srgbClr>
                </a:solidFill>
                <a:latin typeface="Barlow"/>
              </a:rPr>
              <a:t>Increase in Milk Supply from Animals like Sheep and Goats will Drive Market Growth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3546838" y="6669970"/>
            <a:ext cx="2702328" cy="56354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640"/>
              </a:lnSpc>
              <a:spcBef>
                <a:spcPct val="0"/>
              </a:spcBef>
            </a:pPr>
            <a:r>
              <a:rPr lang="en-US" sz="3314" spc="106">
                <a:solidFill>
                  <a:srgbClr val="FFFFFF"/>
                </a:solidFill>
                <a:latin typeface="Garet Bold"/>
              </a:rPr>
              <a:t>Restraints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6641497" y="6057441"/>
            <a:ext cx="7199330" cy="160018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4199"/>
              </a:lnSpc>
            </a:pPr>
            <a:r>
              <a:rPr lang="en-US" sz="3999" spc="127">
                <a:solidFill>
                  <a:srgbClr val="FFFFFF">
                    <a:alpha val="89804"/>
                  </a:srgbClr>
                </a:solidFill>
                <a:latin typeface="Barlow"/>
              </a:rPr>
              <a:t>Lack of Storage Space and Efficient Transportation Could Restrain Market Growth</a:t>
            </a: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b="-18666"/>
            </a:stretch>
          </a:blipFill>
        </p:spPr>
        <p:txBody>
          <a:bodyPr/>
          <a:lstStyle/>
          <a:p/>
        </p:txBody>
      </p:sp>
      <p:sp>
        <p:nvSpPr>
          <p:cNvPr id="3" name="TextBox 3"/>
          <p:cNvSpPr txBox="1"/>
          <p:nvPr/>
        </p:nvSpPr>
        <p:spPr>
          <a:xfrm>
            <a:off x="359598" y="650557"/>
            <a:ext cx="10121399" cy="83248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420"/>
              </a:lnSpc>
            </a:pPr>
            <a:r>
              <a:rPr lang="en-US" sz="6000">
                <a:solidFill>
                  <a:srgbClr val="000000"/>
                </a:solidFill>
                <a:latin typeface="Canva Sans"/>
              </a:rPr>
              <a:t>AUTHOR'S PERSPECTIVE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0" y="2375292"/>
            <a:ext cx="8259956" cy="778725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798829" lvl="1" indent="-399415" algn="just">
              <a:lnSpc>
                <a:spcPts val="4772"/>
              </a:lnSpc>
              <a:buFont typeface="Arial"/>
              <a:buChar char="•"/>
            </a:pPr>
            <a:r>
              <a:rPr lang="en-US" sz="3699" spc="-192">
                <a:solidFill>
                  <a:srgbClr val="000000"/>
                </a:solidFill>
                <a:latin typeface="Montserrat"/>
              </a:rPr>
              <a:t>The Global Feta Cheese Market is witnessing significant growth in the near future.</a:t>
            </a:r>
          </a:p>
          <a:p>
            <a:pPr marL="798829" lvl="1" indent="-399415" algn="just">
              <a:lnSpc>
                <a:spcPts val="4772"/>
              </a:lnSpc>
              <a:buFont typeface="Arial"/>
              <a:buChar char="•"/>
            </a:pPr>
            <a:r>
              <a:rPr lang="en-US" sz="3699" spc="-192">
                <a:solidFill>
                  <a:srgbClr val="000000"/>
                </a:solidFill>
                <a:latin typeface="Montserrat"/>
              </a:rPr>
              <a:t>In 2023, the Bulgarian Feta segment accounted for noticeable share of global Feta Cheese Market and is projected to experience significant growth in the near future.</a:t>
            </a:r>
          </a:p>
          <a:p>
            <a:pPr marL="798829" lvl="1" indent="-399415" algn="just">
              <a:lnSpc>
                <a:spcPts val="4772"/>
              </a:lnSpc>
              <a:buFont typeface="Arial"/>
              <a:buChar char="•"/>
            </a:pPr>
            <a:r>
              <a:rPr lang="en-US" sz="3699" spc="-192">
                <a:solidFill>
                  <a:srgbClr val="000000"/>
                </a:solidFill>
                <a:latin typeface="Montserrat"/>
              </a:rPr>
              <a:t>The B2B segment is expected to expand at the significant CAGR retaining position throughout the forecast period.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b="-18518"/>
            </a:stretch>
          </a:blipFill>
        </p:spPr>
        <p:txBody>
          <a:bodyPr/>
          <a:lstStyle/>
          <a:p/>
        </p:txBody>
      </p:sp>
      <p:sp>
        <p:nvSpPr>
          <p:cNvPr id="3" name="Freeform 3"/>
          <p:cNvSpPr/>
          <p:nvPr/>
        </p:nvSpPr>
        <p:spPr>
          <a:xfrm>
            <a:off x="7922732" y="2033105"/>
            <a:ext cx="5522832" cy="2236519"/>
          </a:xfrm>
          <a:custGeom>
            <a:rect l="l" t="t" r="r" b="b"/>
            <a:pathLst>
              <a:path w="5522832" h="2236519">
                <a:moveTo>
                  <a:pt x="0" y="0"/>
                </a:moveTo>
                <a:lnTo>
                  <a:pt x="5522832" y="0"/>
                </a:lnTo>
                <a:lnTo>
                  <a:pt x="5522832" y="2236519"/>
                </a:lnTo>
                <a:lnTo>
                  <a:pt x="0" y="2236519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/>
        </p:txBody>
      </p:sp>
      <p:sp>
        <p:nvSpPr>
          <p:cNvPr id="4" name="Freeform 4"/>
          <p:cNvSpPr/>
          <p:nvPr/>
        </p:nvSpPr>
        <p:spPr>
          <a:xfrm>
            <a:off x="4379092" y="2184455"/>
            <a:ext cx="3136193" cy="1933819"/>
          </a:xfrm>
          <a:custGeom>
            <a:rect l="l" t="t" r="r" b="b"/>
            <a:pathLst>
              <a:path w="3136193" h="1933818">
                <a:moveTo>
                  <a:pt x="0" y="0"/>
                </a:moveTo>
                <a:lnTo>
                  <a:pt x="3136193" y="0"/>
                </a:lnTo>
                <a:lnTo>
                  <a:pt x="3136193" y="1933818"/>
                </a:lnTo>
                <a:lnTo>
                  <a:pt x="0" y="1933818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-13738" t="-49740" r="-14057" b="-57512"/>
            </a:stretch>
          </a:blipFill>
        </p:spPr>
        <p:txBody>
          <a:bodyPr/>
          <a:lstStyle/>
          <a:p/>
        </p:txBody>
      </p:sp>
      <p:sp>
        <p:nvSpPr>
          <p:cNvPr id="5" name="Freeform 5"/>
          <p:cNvSpPr/>
          <p:nvPr/>
        </p:nvSpPr>
        <p:spPr>
          <a:xfrm>
            <a:off x="13853012" y="2488767"/>
            <a:ext cx="4197045" cy="1325194"/>
          </a:xfrm>
          <a:custGeom>
            <a:rect l="l" t="t" r="r" b="b"/>
            <a:pathLst>
              <a:path w="4197045" h="1325194">
                <a:moveTo>
                  <a:pt x="0" y="0"/>
                </a:moveTo>
                <a:lnTo>
                  <a:pt x="4197044" y="0"/>
                </a:lnTo>
                <a:lnTo>
                  <a:pt x="4197044" y="1325194"/>
                </a:lnTo>
                <a:lnTo>
                  <a:pt x="0" y="1325194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-4773" t="-14867" r="-6177" b="-9783"/>
            </a:stretch>
          </a:blipFill>
        </p:spPr>
        <p:txBody>
          <a:bodyPr/>
          <a:lstStyle/>
          <a:p/>
        </p:txBody>
      </p:sp>
      <p:sp>
        <p:nvSpPr>
          <p:cNvPr id="6" name="Freeform 6"/>
          <p:cNvSpPr/>
          <p:nvPr/>
        </p:nvSpPr>
        <p:spPr>
          <a:xfrm>
            <a:off x="13445564" y="4830311"/>
            <a:ext cx="4217291" cy="1632809"/>
          </a:xfrm>
          <a:custGeom>
            <a:rect l="l" t="t" r="r" b="b"/>
            <a:pathLst>
              <a:path w="4217291" h="1632809">
                <a:moveTo>
                  <a:pt x="0" y="0"/>
                </a:moveTo>
                <a:lnTo>
                  <a:pt x="4217291" y="0"/>
                </a:lnTo>
                <a:lnTo>
                  <a:pt x="4217291" y="1632809"/>
                </a:lnTo>
                <a:lnTo>
                  <a:pt x="0" y="1632809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l="-8662" r="-8662"/>
            </a:stretch>
          </a:blipFill>
        </p:spPr>
        <p:txBody>
          <a:bodyPr/>
          <a:lstStyle/>
          <a:p/>
        </p:txBody>
      </p:sp>
      <p:sp>
        <p:nvSpPr>
          <p:cNvPr id="7" name="Freeform 7"/>
          <p:cNvSpPr/>
          <p:nvPr/>
        </p:nvSpPr>
        <p:spPr>
          <a:xfrm>
            <a:off x="9144000" y="4314437"/>
            <a:ext cx="3418763" cy="2709370"/>
          </a:xfrm>
          <a:custGeom>
            <a:rect l="l" t="t" r="r" b="b"/>
            <a:pathLst>
              <a:path w="3418763" h="2709370">
                <a:moveTo>
                  <a:pt x="0" y="0"/>
                </a:moveTo>
                <a:lnTo>
                  <a:pt x="3418763" y="0"/>
                </a:lnTo>
                <a:lnTo>
                  <a:pt x="3418763" y="2709370"/>
                </a:lnTo>
                <a:lnTo>
                  <a:pt x="0" y="2709370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/>
            </a:stretch>
          </a:blipFill>
        </p:spPr>
        <p:txBody>
          <a:bodyPr/>
          <a:lstStyle/>
          <a:p/>
        </p:txBody>
      </p:sp>
      <p:sp>
        <p:nvSpPr>
          <p:cNvPr id="8" name="Freeform 8"/>
          <p:cNvSpPr/>
          <p:nvPr/>
        </p:nvSpPr>
        <p:spPr>
          <a:xfrm>
            <a:off x="5015469" y="4442497"/>
            <a:ext cx="3523415" cy="2363624"/>
          </a:xfrm>
          <a:custGeom>
            <a:rect l="l" t="t" r="r" b="b"/>
            <a:pathLst>
              <a:path w="3523415" h="2363624">
                <a:moveTo>
                  <a:pt x="0" y="0"/>
                </a:moveTo>
                <a:lnTo>
                  <a:pt x="3523415" y="0"/>
                </a:lnTo>
                <a:lnTo>
                  <a:pt x="3523415" y="2363624"/>
                </a:lnTo>
                <a:lnTo>
                  <a:pt x="0" y="2363624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/>
            </a:stretch>
          </a:blipFill>
        </p:spPr>
        <p:txBody>
          <a:bodyPr/>
          <a:lstStyle/>
          <a:p/>
        </p:txBody>
      </p:sp>
      <p:sp>
        <p:nvSpPr>
          <p:cNvPr id="9" name="Freeform 9"/>
          <p:cNvSpPr/>
          <p:nvPr/>
        </p:nvSpPr>
        <p:spPr>
          <a:xfrm>
            <a:off x="14240049" y="7023807"/>
            <a:ext cx="3586036" cy="2668349"/>
          </a:xfrm>
          <a:custGeom>
            <a:rect l="l" t="t" r="r" b="b"/>
            <a:pathLst>
              <a:path w="3586036" h="2668349">
                <a:moveTo>
                  <a:pt x="0" y="0"/>
                </a:moveTo>
                <a:lnTo>
                  <a:pt x="3586035" y="0"/>
                </a:lnTo>
                <a:lnTo>
                  <a:pt x="3586035" y="2668349"/>
                </a:lnTo>
                <a:lnTo>
                  <a:pt x="0" y="2668349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 l="-787" t="-1058" r="-1181" b="-1587"/>
            </a:stretch>
          </a:blipFill>
        </p:spPr>
        <p:txBody>
          <a:bodyPr/>
          <a:lstStyle/>
          <a:p/>
        </p:txBody>
      </p:sp>
      <p:sp>
        <p:nvSpPr>
          <p:cNvPr id="10" name="Freeform 10"/>
          <p:cNvSpPr/>
          <p:nvPr/>
        </p:nvSpPr>
        <p:spPr>
          <a:xfrm>
            <a:off x="9679077" y="7023807"/>
            <a:ext cx="4351421" cy="1543395"/>
          </a:xfrm>
          <a:custGeom>
            <a:rect l="l" t="t" r="r" b="b"/>
            <a:pathLst>
              <a:path w="4351421" h="1543395">
                <a:moveTo>
                  <a:pt x="0" y="0"/>
                </a:moveTo>
                <a:lnTo>
                  <a:pt x="4351421" y="0"/>
                </a:lnTo>
                <a:lnTo>
                  <a:pt x="4351421" y="1543395"/>
                </a:lnTo>
                <a:lnTo>
                  <a:pt x="0" y="1543395"/>
                </a:lnTo>
                <a:lnTo>
                  <a:pt x="0" y="0"/>
                </a:lnTo>
                <a:close/>
              </a:path>
            </a:pathLst>
          </a:custGeom>
          <a:blipFill>
            <a:blip r:embed="rId10"/>
            <a:stretch>
              <a:fillRect/>
            </a:stretch>
          </a:blipFill>
        </p:spPr>
        <p:txBody>
          <a:bodyPr/>
          <a:lstStyle/>
          <a:p/>
        </p:txBody>
      </p:sp>
      <p:sp>
        <p:nvSpPr>
          <p:cNvPr id="11" name="Freeform 11"/>
          <p:cNvSpPr/>
          <p:nvPr/>
        </p:nvSpPr>
        <p:spPr>
          <a:xfrm>
            <a:off x="4088316" y="7150444"/>
            <a:ext cx="5377721" cy="932388"/>
          </a:xfrm>
          <a:custGeom>
            <a:rect l="l" t="t" r="r" b="b"/>
            <a:pathLst>
              <a:path w="5377721" h="932388">
                <a:moveTo>
                  <a:pt x="0" y="0"/>
                </a:moveTo>
                <a:lnTo>
                  <a:pt x="5377721" y="0"/>
                </a:lnTo>
                <a:lnTo>
                  <a:pt x="5377721" y="932388"/>
                </a:lnTo>
                <a:lnTo>
                  <a:pt x="0" y="932388"/>
                </a:lnTo>
                <a:lnTo>
                  <a:pt x="0" y="0"/>
                </a:lnTo>
                <a:close/>
              </a:path>
            </a:pathLst>
          </a:custGeom>
          <a:blipFill>
            <a:blip r:embed="rId11"/>
            <a:stretch>
              <a:fillRect l="-3118" t="-8812" r="-3052" b="-8812"/>
            </a:stretch>
          </a:blipFill>
        </p:spPr>
        <p:txBody>
          <a:bodyPr/>
          <a:lstStyle/>
          <a:p/>
        </p:txBody>
      </p:sp>
      <p:sp>
        <p:nvSpPr>
          <p:cNvPr id="12" name="TextBox 12"/>
          <p:cNvSpPr txBox="1"/>
          <p:nvPr/>
        </p:nvSpPr>
        <p:spPr>
          <a:xfrm>
            <a:off x="5238599" y="700088"/>
            <a:ext cx="7810802" cy="8572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299"/>
              </a:lnSpc>
            </a:pPr>
            <a:r>
              <a:rPr lang="en-US" sz="6999">
                <a:solidFill>
                  <a:srgbClr val="FFFFFF"/>
                </a:solidFill>
                <a:latin typeface="Canva Sans"/>
              </a:rPr>
              <a:t>KEY PLAYERS</a:t>
            </a:r>
          </a:p>
        </p:txBody>
      </p:sp>
      <p:sp>
        <p:nvSpPr>
          <p:cNvPr id="13" name="Freeform 13"/>
          <p:cNvSpPr/>
          <p:nvPr/>
        </p:nvSpPr>
        <p:spPr>
          <a:xfrm>
            <a:off x="7350410" y="8612015"/>
            <a:ext cx="5212354" cy="1292570"/>
          </a:xfrm>
          <a:custGeom>
            <a:rect l="l" t="t" r="r" b="b"/>
            <a:pathLst>
              <a:path w="5212354" h="1292570">
                <a:moveTo>
                  <a:pt x="0" y="0"/>
                </a:moveTo>
                <a:lnTo>
                  <a:pt x="5212353" y="0"/>
                </a:lnTo>
                <a:lnTo>
                  <a:pt x="5212353" y="1292570"/>
                </a:lnTo>
                <a:lnTo>
                  <a:pt x="0" y="1292570"/>
                </a:lnTo>
                <a:lnTo>
                  <a:pt x="0" y="0"/>
                </a:lnTo>
                <a:close/>
              </a:path>
            </a:pathLst>
          </a:custGeom>
          <a:blipFill>
            <a:blip r:embed="rId12"/>
            <a:stretch>
              <a:fillRect l="-697" t="-2813" r="-697" b="-2813"/>
            </a:stretch>
          </a:blipFill>
        </p:spPr>
        <p:txBody>
          <a:bodyPr/>
          <a:lstStyle/>
          <a:p/>
        </p:txBody>
      </p: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9158" r="-9158"/>
            </a:stretch>
          </a:blipFill>
        </p:spPr>
        <p:txBody>
          <a:bodyPr/>
          <a:lstStyle/>
          <a:p/>
        </p:txBody>
      </p:sp>
      <p:sp>
        <p:nvSpPr>
          <p:cNvPr id="3" name="TextBox 3"/>
          <p:cNvSpPr txBox="1"/>
          <p:nvPr/>
        </p:nvSpPr>
        <p:spPr>
          <a:xfrm>
            <a:off x="5114868" y="652096"/>
            <a:ext cx="7777133" cy="44428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259"/>
              </a:lnSpc>
            </a:pPr>
            <a:r>
              <a:rPr lang="en-US" sz="3431">
                <a:solidFill>
                  <a:srgbClr val="000000"/>
                </a:solidFill>
                <a:latin typeface="Georgia Pro Bold"/>
              </a:rPr>
              <a:t>For Full Report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3871407" y="804909"/>
            <a:ext cx="10545186" cy="154003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2631"/>
              </a:lnSpc>
            </a:pPr>
            <a:r>
              <a:rPr lang="en-US" sz="9022">
                <a:solidFill>
                  <a:srgbClr val="000000"/>
                </a:solidFill>
                <a:latin typeface="Canva Sans Bold"/>
              </a:rPr>
              <a:t>Contact us</a:t>
            </a:r>
          </a:p>
        </p:txBody>
      </p:sp>
      <p:sp>
        <p:nvSpPr>
          <p:cNvPr id="5" name="Freeform 5"/>
          <p:cNvSpPr/>
          <p:nvPr/>
        </p:nvSpPr>
        <p:spPr>
          <a:xfrm>
            <a:off x="7141474" y="2187591"/>
            <a:ext cx="3723920" cy="2367870"/>
          </a:xfrm>
          <a:custGeom>
            <a:rect l="l" t="t" r="r" b="b"/>
            <a:pathLst>
              <a:path w="3723920" h="2367870">
                <a:moveTo>
                  <a:pt x="0" y="0"/>
                </a:moveTo>
                <a:lnTo>
                  <a:pt x="3723920" y="0"/>
                </a:lnTo>
                <a:lnTo>
                  <a:pt x="3723920" y="2367871"/>
                </a:lnTo>
                <a:lnTo>
                  <a:pt x="0" y="2367871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/>
        </p:txBody>
      </p:sp>
      <p:sp>
        <p:nvSpPr>
          <p:cNvPr id="6" name="TextBox 6"/>
          <p:cNvSpPr txBox="1"/>
          <p:nvPr/>
        </p:nvSpPr>
        <p:spPr>
          <a:xfrm>
            <a:off x="-171356" y="4422112"/>
            <a:ext cx="18630712" cy="11291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9150"/>
              </a:lnSpc>
              <a:spcBef>
                <a:spcPct val="0"/>
              </a:spcBef>
            </a:pPr>
            <a:r>
              <a:rPr lang="en-US" sz="6536">
                <a:solidFill>
                  <a:srgbClr val="000000"/>
                </a:solidFill>
                <a:latin typeface="Lato Bold"/>
              </a:rPr>
              <a:t>COGNITIVE MARKET RESEARCH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3508930" y="5741466"/>
            <a:ext cx="10989009" cy="121945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928"/>
              </a:lnSpc>
              <a:spcBef>
                <a:spcPct val="0"/>
              </a:spcBef>
            </a:pPr>
            <a:r>
              <a:rPr lang="en-US" sz="3520" spc="352">
                <a:solidFill>
                  <a:srgbClr val="000000"/>
                </a:solidFill>
                <a:latin typeface="Lato"/>
              </a:rPr>
              <a:t>Tel: +1 312-376-8303 | +44 020-8123-0732</a:t>
            </a:r>
          </a:p>
          <a:p>
            <a:pPr algn="ctr">
              <a:lnSpc>
                <a:spcPts val="4928"/>
              </a:lnSpc>
              <a:spcBef>
                <a:spcPct val="0"/>
              </a:spcBef>
            </a:pPr>
            <a:r>
              <a:rPr lang="en-US" sz="3520" spc="352">
                <a:solidFill>
                  <a:srgbClr val="000000"/>
                </a:solidFill>
                <a:latin typeface="Lato"/>
              </a:rPr>
              <a:t>India: (+91) 983-496-8611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2441627" y="7157521"/>
            <a:ext cx="13404748" cy="60322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922"/>
              </a:lnSpc>
            </a:pPr>
            <a:r>
              <a:rPr lang="en-US" sz="3516" spc="358">
                <a:solidFill>
                  <a:srgbClr val="000000"/>
                </a:solidFill>
                <a:latin typeface="Lato"/>
              </a:rPr>
              <a:t>sales@cognitivemarketresearch.com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1384587" y="7948191"/>
            <a:ext cx="15975492" cy="71423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782"/>
              </a:lnSpc>
              <a:spcBef>
                <a:spcPct val="0"/>
              </a:spcBef>
            </a:pPr>
            <a:r>
              <a:rPr lang="en-US" sz="4130" spc="413">
                <a:solidFill>
                  <a:srgbClr val="000000"/>
                </a:solidFill>
                <a:latin typeface="Lato"/>
              </a:rPr>
              <a:t>Access the Full Report : </a:t>
            </a:r>
            <a:r>
              <a:rPr lang="en-US" sz="4130" u="sng" spc="413">
                <a:solidFill>
                  <a:srgbClr val="000000"/>
                </a:solidFill>
                <a:latin typeface="Lato"/>
                <a:hlinkClick r:id="rId4" tooltip="https://shorturl.at/lwEQY"/>
              </a:rPr>
              <a:t>https://shorturl.at/lwEQY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4791894" y="9296400"/>
            <a:ext cx="9624699" cy="88073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394"/>
              </a:lnSpc>
            </a:pPr>
            <a:r>
              <a:rPr lang="en-US" sz="3233" spc="323">
                <a:solidFill>
                  <a:srgbClr val="000000"/>
                </a:solidFill>
                <a:latin typeface="Lato"/>
              </a:rPr>
              <a:t>Please visit our website:</a:t>
            </a:r>
          </a:p>
          <a:p>
            <a:pPr algn="ctr">
              <a:lnSpc>
                <a:spcPts val="3394"/>
              </a:lnSpc>
            </a:pPr>
            <a:r>
              <a:rPr lang="en-US" sz="3233" u="sng" spc="323">
                <a:solidFill>
                  <a:srgbClr val="000000"/>
                </a:solidFill>
                <a:latin typeface="Lato"/>
                <a:hlinkClick r:id="rId5" tooltip="https://www.cognitivemarketresearch.com"/>
              </a:rPr>
              <a:t>https://www.cognitivemarketresearch.com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<p:tag name="AS_NET" val="4.0.30319.42000"/>
  <p:tag name="AS_OS" val="Microsoft Windows NT 6.2.9200.0"/>
  <p:tag name="AS_RELEASE_DATE" val="2017.01.13"/>
  <p:tag name="AS_TITLE" val="Aspose.Slides for .NET 4.0"/>
  <p:tag name="AS_VERSION" val="16.12.1.0"/>
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Custom</PresentationFormat>
  <Paragraphs>45</Paragraphs>
  <Slides>9</Slides>
  <Notes>0</Notes>
  <HiddenSlides>0</HiddenSlides>
  <MMClips>0</MMClips>
  <ScaleCrop>0</ScaleCrop>
  <HeadingPairs>
    <vt:vector baseType="variant" size="4"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baseType="lpstr" size="10"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</vt:vector>
  </TitlesOfParts>
  <LinksUpToDate>0</LinksUpToDate>
  <SharedDoc>0</SharedDoc>
  <HyperlinksChanged>0</HyperlinksChanged>
  <Application>Aspose.Slides for .NET</Application>
  <AppVersion>16.1201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dc:title>Feta Cheese Market Report 2023</dc:title>
  <cp:lastModifiedBy>decipher market</cp:lastModifiedBy>
  <cp:revision>2</cp:revision>
  <dcterms:created xsi:type="dcterms:W3CDTF">2006-08-16T00:00:00Z</dcterms:created>
  <dcterms:modified xsi:type="dcterms:W3CDTF">2024-02-21T10:46:01Z</dcterms:modified>
</cp:coreProperties>
</file>