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tinyurl.com/4h7ek2nm"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707"/>
            </a:stretch>
          </a:blipFill>
        </p:spPr>
        <p:txBody>
          <a:bodyPr/>
          <a:lstStyle/>
          <a:p/>
        </p:txBody>
      </p:sp>
      <p:grpSp>
        <p:nvGrpSpPr>
          <p:cNvPr id="3" name="Group 3"/>
          <p:cNvGrpSpPr/>
          <p:nvPr/>
        </p:nvGrpSpPr>
        <p:grpSpPr>
          <a:xfrm>
            <a:off x="0" y="0"/>
            <a:ext cx="9681667" cy="10287000"/>
            <a:chExt cx="2549904" cy="2709333"/>
          </a:xfrm>
        </p:grpSpPr>
        <p:sp>
          <p:nvSpPr>
            <p:cNvPr id="4" name="Freeform 4"/>
            <p:cNvSpPr/>
            <p:nvPr/>
          </p:nvSpPr>
          <p:spPr>
            <a:xfrm>
              <a:off x="0" y="0"/>
              <a:ext cx="2549904" cy="2709333"/>
            </a:xfrm>
            <a:custGeom>
              <a:rect l="l" t="t" r="r" b="b"/>
              <a:pathLst>
                <a:path w="2549904" h="2709333">
                  <a:moveTo>
                    <a:pt x="0" y="0"/>
                  </a:moveTo>
                  <a:lnTo>
                    <a:pt x="2549904" y="0"/>
                  </a:lnTo>
                  <a:lnTo>
                    <a:pt x="2549904" y="2709333"/>
                  </a:lnTo>
                  <a:lnTo>
                    <a:pt x="0" y="2709333"/>
                  </a:lnTo>
                  <a:close/>
                </a:path>
              </a:pathLst>
            </a:custGeom>
            <a:solidFill>
              <a:srgbClr val="293D0D">
                <a:alpha val="69804"/>
              </a:srgbClr>
            </a:solidFill>
          </p:spPr>
          <p:txBody>
            <a:bodyPr/>
            <a:lstStyle/>
            <a:p/>
          </p:txBody>
        </p:sp>
        <p:sp>
          <p:nvSpPr>
            <p:cNvPr id="5" name="TextBox 5"/>
            <p:cNvSpPr txBox="1"/>
            <p:nvPr/>
          </p:nvSpPr>
          <p:spPr>
            <a:xfrm>
              <a:off x="0" y="-38100"/>
              <a:ext cx="2549904"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742364" y="9388933"/>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159078" y="3571873"/>
            <a:ext cx="9230946" cy="3228979"/>
          </a:xfrm>
          <a:prstGeom prst="rect">
            <a:avLst/>
          </a:prstGeom>
        </p:spPr>
        <p:txBody>
          <a:bodyPr lIns="0" tIns="0" rIns="0" bIns="0" rtlCol="0" anchor="t">
            <a:spAutoFit/>
          </a:bodyPr>
          <a:lstStyle/>
          <a:p>
            <a:pPr>
              <a:lnSpc>
                <a:spcPts val="6300"/>
              </a:lnSpc>
            </a:pPr>
            <a:r>
              <a:rPr lang="en-US" sz="6000">
                <a:solidFill>
                  <a:srgbClr val="FFFFFF"/>
                </a:solidFill>
                <a:latin typeface="Canva Sans"/>
              </a:rPr>
              <a:t>GLOBAL </a:t>
            </a:r>
          </a:p>
          <a:p>
            <a:pPr>
              <a:lnSpc>
                <a:spcPts val="6300"/>
              </a:lnSpc>
            </a:pPr>
            <a:r>
              <a:rPr lang="en-US" sz="6000">
                <a:solidFill>
                  <a:srgbClr val="FFFFFF"/>
                </a:solidFill>
                <a:latin typeface="Canva Sans"/>
              </a:rPr>
              <a:t>FERMENTED CUCUMBER</a:t>
            </a:r>
          </a:p>
          <a:p>
            <a:pPr>
              <a:lnSpc>
                <a:spcPts val="6300"/>
              </a:lnSpc>
            </a:pPr>
            <a:r>
              <a:rPr lang="en-US" sz="6000">
                <a:solidFill>
                  <a:srgbClr val="FFFFFF"/>
                </a:solidFill>
                <a:latin typeface="Canva Sans"/>
              </a:rPr>
              <a:t>MARKET REPORT </a:t>
            </a:r>
          </a:p>
          <a:p>
            <a:pPr>
              <a:lnSpc>
                <a:spcPts val="6300"/>
              </a:lnSpc>
            </a:pPr>
            <a:r>
              <a:rPr lang="en-US" sz="6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423" b="0"/>
            </a:stretch>
          </a:blipFill>
        </p:spPr>
        <p:txBody>
          <a:bodyPr/>
          <a:lstStyle/>
          <a:p/>
        </p:txBody>
      </p:sp>
      <p:grpSp>
        <p:nvGrpSpPr>
          <p:cNvPr id="3" name="Group 3"/>
          <p:cNvGrpSpPr/>
          <p:nvPr/>
        </p:nvGrpSpPr>
        <p:grpSpPr>
          <a:xfrm>
            <a:off x="1537315" y="2155492"/>
            <a:ext cx="15160343" cy="6458140"/>
            <a:chExt cx="3895471" cy="1659428"/>
          </a:xfrm>
        </p:grpSpPr>
        <p:sp>
          <p:nvSpPr>
            <p:cNvPr id="4" name="Freeform 4"/>
            <p:cNvSpPr/>
            <p:nvPr/>
          </p:nvSpPr>
          <p:spPr>
            <a:xfrm>
              <a:off x="0" y="0"/>
              <a:ext cx="3895471" cy="1659428"/>
            </a:xfrm>
            <a:custGeom>
              <a:rect l="l" t="t" r="r" b="b"/>
              <a:pathLst>
                <a:path w="3895471" h="1659428">
                  <a:moveTo>
                    <a:pt x="0" y="0"/>
                  </a:moveTo>
                  <a:lnTo>
                    <a:pt x="3895471" y="0"/>
                  </a:lnTo>
                  <a:lnTo>
                    <a:pt x="3895471" y="1659428"/>
                  </a:lnTo>
                  <a:lnTo>
                    <a:pt x="0" y="1659428"/>
                  </a:lnTo>
                  <a:close/>
                </a:path>
              </a:pathLst>
            </a:custGeom>
            <a:solidFill>
              <a:srgbClr val="2C3A1B">
                <a:alpha val="89804"/>
              </a:srgbClr>
            </a:solidFill>
          </p:spPr>
          <p:txBody>
            <a:bodyPr/>
            <a:lstStyle/>
            <a:p/>
          </p:txBody>
        </p:sp>
        <p:sp>
          <p:nvSpPr>
            <p:cNvPr id="5" name="TextBox 5"/>
            <p:cNvSpPr txBox="1"/>
            <p:nvPr/>
          </p:nvSpPr>
          <p:spPr>
            <a:xfrm>
              <a:off x="0" y="-38100"/>
              <a:ext cx="3895471" cy="169752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69367" y="3368837"/>
            <a:ext cx="14696239" cy="4794250"/>
          </a:xfrm>
          <a:prstGeom prst="rect">
            <a:avLst/>
          </a:prstGeom>
        </p:spPr>
        <p:txBody>
          <a:bodyPr lIns="0" tIns="0" rIns="0" bIns="0" rtlCol="0" anchor="t">
            <a:spAutoFit/>
          </a:bodyPr>
          <a:lstStyle/>
          <a:p>
            <a:pPr>
              <a:lnSpc>
                <a:spcPts val="3499"/>
              </a:lnSpc>
              <a:spcBef>
                <a:spcPct val="0"/>
              </a:spcBef>
            </a:pPr>
            <a:r>
              <a:rPr lang="en-US" sz="2499">
                <a:solidFill>
                  <a:srgbClr val="FFFFFF"/>
                </a:solidFill>
                <a:latin typeface="Montserrat"/>
              </a:rPr>
              <a:t>Cucumbers are fermented after being steeped in a brine solution and fermenting into pickles. This technique adds tang, extends shelf life, and introduces helpful microorganisms. The fermented cucumber market is experiencing increased demand as a result of rising consumer interest in probiotic-rich diets and the expanding popularity of fermented goods. Fermented cucumbers' numerous health benefits, includes increased gut health and vitamin absorption, are attracting health-conscious customers. A wide range of product options, including conventional pickles, kimchi, and novel flavor profiles, distinguishes the market. Furthermore, the movement toward natural and organic food options contributes to the market's growth. As customers seek out new and exciting flavors, the fermented cucumber market is likely to grow further, providing possibilities for both established and rising food sector firms.</a:t>
            </a:r>
          </a:p>
        </p:txBody>
      </p:sp>
      <p:sp>
        <p:nvSpPr>
          <p:cNvPr id="7" name="TextBox 7"/>
          <p:cNvSpPr txBox="1"/>
          <p:nvPr/>
        </p:nvSpPr>
        <p:spPr>
          <a:xfrm>
            <a:off x="5080096" y="2484459"/>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423" b="0"/>
            </a:stretch>
          </a:blipFill>
        </p:spPr>
        <p:txBody>
          <a:bodyPr/>
          <a:lstStyle/>
          <a:p/>
        </p:txBody>
      </p:sp>
      <p:grpSp>
        <p:nvGrpSpPr>
          <p:cNvPr id="3" name="Group 3"/>
          <p:cNvGrpSpPr/>
          <p:nvPr/>
        </p:nvGrpSpPr>
        <p:grpSpPr>
          <a:xfrm>
            <a:off x="57372" y="5673760"/>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5D3D40"/>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400681" y="5983980"/>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353189" y="5902566"/>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57372" y="14287"/>
            <a:ext cx="18230628" cy="1285570"/>
            <a:chExt cx="4801482" cy="338586"/>
          </a:xfrm>
        </p:grpSpPr>
        <p:sp>
          <p:nvSpPr>
            <p:cNvPr id="11" name="Freeform 11"/>
            <p:cNvSpPr/>
            <p:nvPr/>
          </p:nvSpPr>
          <p:spPr>
            <a:xfrm>
              <a:off x="0" y="0"/>
              <a:ext cx="4801482" cy="338586"/>
            </a:xfrm>
            <a:custGeom>
              <a:rect l="l" t="t" r="r" b="b"/>
              <a:pathLst>
                <a:path w="4801482" h="338586">
                  <a:moveTo>
                    <a:pt x="0" y="0"/>
                  </a:moveTo>
                  <a:lnTo>
                    <a:pt x="4801482" y="0"/>
                  </a:lnTo>
                  <a:lnTo>
                    <a:pt x="4801482" y="338586"/>
                  </a:lnTo>
                  <a:lnTo>
                    <a:pt x="0" y="338586"/>
                  </a:lnTo>
                  <a:close/>
                </a:path>
              </a:pathLst>
            </a:custGeom>
            <a:solidFill>
              <a:srgbClr val="000000">
                <a:alpha val="69804"/>
              </a:srgbClr>
            </a:solidFill>
          </p:spPr>
          <p:txBody>
            <a:bodyPr/>
            <a:lstStyle/>
            <a:p/>
          </p:txBody>
        </p:sp>
        <p:sp>
          <p:nvSpPr>
            <p:cNvPr id="12" name="TextBox 12"/>
            <p:cNvSpPr txBox="1"/>
            <p:nvPr/>
          </p:nvSpPr>
          <p:spPr>
            <a:xfrm>
              <a:off x="0" y="-38100"/>
              <a:ext cx="4801482" cy="376686"/>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621581" y="6379935"/>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14" name="TextBox 14"/>
          <p:cNvSpPr txBox="1"/>
          <p:nvPr/>
        </p:nvSpPr>
        <p:spPr>
          <a:xfrm>
            <a:off x="2360182" y="6018987"/>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5.80%</a:t>
            </a:r>
          </a:p>
        </p:txBody>
      </p:sp>
      <p:sp>
        <p:nvSpPr>
          <p:cNvPr id="15" name="TextBox 15"/>
          <p:cNvSpPr txBox="1"/>
          <p:nvPr/>
        </p:nvSpPr>
        <p:spPr>
          <a:xfrm>
            <a:off x="5612969" y="380847"/>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57372" y="2989270"/>
            <a:ext cx="8339714" cy="2524841"/>
            <a:chExt cx="860407" cy="260488"/>
          </a:xfrm>
        </p:grpSpPr>
        <p:sp>
          <p:nvSpPr>
            <p:cNvPr id="17" name="Freeform 17"/>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5D3D40"/>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400681" y="3299490"/>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20" name="Group 20"/>
          <p:cNvGrpSpPr/>
          <p:nvPr/>
        </p:nvGrpSpPr>
        <p:grpSpPr>
          <a:xfrm>
            <a:off x="353189" y="3218075"/>
            <a:ext cx="2006993" cy="2006993"/>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621581" y="4029119"/>
            <a:ext cx="1470210" cy="518255"/>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a:t>
            </a:r>
          </a:p>
        </p:txBody>
      </p:sp>
      <p:sp>
        <p:nvSpPr>
          <p:cNvPr id="24" name="TextBox 24"/>
          <p:cNvSpPr txBox="1"/>
          <p:nvPr/>
        </p:nvSpPr>
        <p:spPr>
          <a:xfrm>
            <a:off x="2360182" y="3334496"/>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MARKET SIZE</a:t>
            </a:r>
          </a:p>
          <a:p>
            <a:pPr algn="ctr">
              <a:lnSpc>
                <a:spcPts val="6497"/>
              </a:lnSpc>
              <a:spcBef>
                <a:spcPct val="0"/>
              </a:spcBef>
            </a:pPr>
            <a:r>
              <a:rPr lang="en-US" sz="4640">
                <a:solidFill>
                  <a:srgbClr val="FFFFFF"/>
                </a:solidFill>
                <a:latin typeface="Poppins"/>
              </a:rPr>
              <a:t>USD 1121.5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39335" y="1518783"/>
            <a:ext cx="6172795" cy="2611281"/>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13160A"/>
            </a:solidFill>
          </p:spPr>
          <p:txBody>
            <a:bodyPr/>
            <a:lstStyle/>
            <a:p/>
          </p:txBody>
        </p:sp>
      </p:grpSp>
      <p:grpSp>
        <p:nvGrpSpPr>
          <p:cNvPr id="8" name="Group 8"/>
          <p:cNvGrpSpPr/>
          <p:nvPr/>
        </p:nvGrpSpPr>
        <p:grpSpPr>
          <a:xfrm rot="5400000">
            <a:off x="1257007" y="1194516"/>
            <a:ext cx="770028" cy="3284042"/>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39335" y="4529479"/>
            <a:ext cx="6172795" cy="2611281"/>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273D10"/>
            </a:solidFill>
          </p:spPr>
          <p:txBody>
            <a:bodyPr/>
            <a:lstStyle/>
            <a:p/>
          </p:txBody>
        </p:sp>
      </p:grpSp>
      <p:grpSp>
        <p:nvGrpSpPr>
          <p:cNvPr id="12" name="Group 12"/>
          <p:cNvGrpSpPr/>
          <p:nvPr/>
        </p:nvGrpSpPr>
        <p:grpSpPr>
          <a:xfrm rot="5400000">
            <a:off x="1257007" y="4205211"/>
            <a:ext cx="770028" cy="3284042"/>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2139335" y="7516641"/>
            <a:ext cx="6172795" cy="2611281"/>
            <a:chExt cx="8245593" cy="3488138"/>
          </a:xfrm>
        </p:grpSpPr>
        <p:sp>
          <p:nvSpPr>
            <p:cNvPr id="15" name="Freeform 15"/>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678F34"/>
            </a:solidFill>
          </p:spPr>
          <p:txBody>
            <a:bodyPr/>
            <a:lstStyle/>
            <a:p/>
          </p:txBody>
        </p:sp>
      </p:grpSp>
      <p:grpSp>
        <p:nvGrpSpPr>
          <p:cNvPr id="16" name="Group 16"/>
          <p:cNvGrpSpPr/>
          <p:nvPr/>
        </p:nvGrpSpPr>
        <p:grpSpPr>
          <a:xfrm rot="5400000">
            <a:off x="1257007" y="7192373"/>
            <a:ext cx="770028" cy="3284042"/>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3428660" y="1746851"/>
            <a:ext cx="4673404" cy="2097996"/>
          </a:xfrm>
          <a:prstGeom prst="rect">
            <a:avLst/>
          </a:prstGeom>
        </p:spPr>
        <p:txBody>
          <a:bodyPr lIns="0" tIns="0" rIns="0" bIns="0" rtlCol="0" anchor="t">
            <a:spAutoFit/>
          </a:bodyPr>
          <a:lstStyle/>
          <a:p>
            <a:pPr marL="642488" lvl="1" indent="-321244">
              <a:lnSpc>
                <a:spcPts val="4166"/>
              </a:lnSpc>
              <a:buFont typeface="Arial"/>
              <a:buChar char="•"/>
            </a:pPr>
            <a:r>
              <a:rPr lang="en-US" sz="2975">
                <a:solidFill>
                  <a:srgbClr val="FFFFFF"/>
                </a:solidFill>
                <a:latin typeface="Montserrat"/>
              </a:rPr>
              <a:t>Kosher</a:t>
            </a:r>
          </a:p>
          <a:p>
            <a:pPr marL="642488" lvl="1" indent="-321244">
              <a:lnSpc>
                <a:spcPts val="4166"/>
              </a:lnSpc>
              <a:buFont typeface="Arial"/>
              <a:buChar char="•"/>
            </a:pPr>
            <a:r>
              <a:rPr lang="en-US" sz="2975">
                <a:solidFill>
                  <a:srgbClr val="FFFFFF"/>
                </a:solidFill>
                <a:latin typeface="Montserrat"/>
              </a:rPr>
              <a:t>Polish</a:t>
            </a:r>
          </a:p>
          <a:p>
            <a:pPr marL="642488" lvl="1" indent="-321244">
              <a:lnSpc>
                <a:spcPts val="4166"/>
              </a:lnSpc>
              <a:buFont typeface="Arial"/>
              <a:buChar char="•"/>
            </a:pPr>
            <a:r>
              <a:rPr lang="en-US" sz="2975">
                <a:solidFill>
                  <a:srgbClr val="FFFFFF"/>
                </a:solidFill>
                <a:latin typeface="Montserrat"/>
              </a:rPr>
              <a:t>Genuine</a:t>
            </a:r>
          </a:p>
          <a:p>
            <a:pPr marL="642488" lvl="1" indent="-321244">
              <a:lnSpc>
                <a:spcPts val="4166"/>
              </a:lnSpc>
              <a:buFont typeface="Arial"/>
              <a:buChar char="•"/>
            </a:pPr>
            <a:r>
              <a:rPr lang="en-US" sz="2975">
                <a:solidFill>
                  <a:srgbClr val="FFFFFF"/>
                </a:solidFill>
                <a:latin typeface="Montserrat"/>
              </a:rPr>
              <a:t>Baby</a:t>
            </a:r>
          </a:p>
        </p:txBody>
      </p:sp>
      <p:sp>
        <p:nvSpPr>
          <p:cNvPr id="20" name="TextBox 20"/>
          <p:cNvSpPr txBox="1"/>
          <p:nvPr/>
        </p:nvSpPr>
        <p:spPr>
          <a:xfrm>
            <a:off x="233208" y="2713272"/>
            <a:ext cx="2817625" cy="343997"/>
          </a:xfrm>
          <a:prstGeom prst="rect">
            <a:avLst/>
          </a:prstGeom>
        </p:spPr>
        <p:txBody>
          <a:bodyPr lIns="0" tIns="0" rIns="0" bIns="0" rtlCol="0" anchor="t">
            <a:spAutoFit/>
          </a:bodyPr>
          <a:lstStyle/>
          <a:p>
            <a:pPr algn="ctr">
              <a:lnSpc>
                <a:spcPts val="2639"/>
              </a:lnSpc>
            </a:pPr>
            <a:r>
              <a:rPr lang="en-US" sz="2613">
                <a:solidFill>
                  <a:srgbClr val="43B4BE"/>
                </a:solidFill>
                <a:latin typeface="Montserrat Classic"/>
              </a:rPr>
              <a:t>Type Segment </a:t>
            </a:r>
          </a:p>
        </p:txBody>
      </p:sp>
      <p:sp>
        <p:nvSpPr>
          <p:cNvPr id="21" name="TextBox 21"/>
          <p:cNvSpPr txBox="1"/>
          <p:nvPr/>
        </p:nvSpPr>
        <p:spPr>
          <a:xfrm>
            <a:off x="3428660" y="5192467"/>
            <a:ext cx="4673404" cy="1568888"/>
          </a:xfrm>
          <a:prstGeom prst="rect">
            <a:avLst/>
          </a:prstGeom>
        </p:spPr>
        <p:txBody>
          <a:bodyPr lIns="0" tIns="0" rIns="0" bIns="0" rtlCol="0" anchor="t">
            <a:spAutoFit/>
          </a:bodyPr>
          <a:lstStyle/>
          <a:p>
            <a:pPr marL="642488" lvl="1" indent="-321244">
              <a:lnSpc>
                <a:spcPts val="4166"/>
              </a:lnSpc>
              <a:buFont typeface="Arial"/>
              <a:buChar char="•"/>
            </a:pPr>
            <a:r>
              <a:rPr lang="en-US" sz="2975">
                <a:solidFill>
                  <a:srgbClr val="FFFFFF"/>
                </a:solidFill>
                <a:latin typeface="Montserrat"/>
              </a:rPr>
              <a:t>Whole-Shaped</a:t>
            </a:r>
          </a:p>
          <a:p>
            <a:pPr marL="642488" lvl="1" indent="-321244">
              <a:lnSpc>
                <a:spcPts val="4166"/>
              </a:lnSpc>
              <a:buFont typeface="Arial"/>
              <a:buChar char="•"/>
            </a:pPr>
            <a:r>
              <a:rPr lang="en-US" sz="2975">
                <a:solidFill>
                  <a:srgbClr val="FFFFFF"/>
                </a:solidFill>
                <a:latin typeface="Montserrat"/>
              </a:rPr>
              <a:t>Spear-Shaped</a:t>
            </a:r>
          </a:p>
          <a:p>
            <a:pPr marL="642488" lvl="1" indent="-321244">
              <a:lnSpc>
                <a:spcPts val="4166"/>
              </a:lnSpc>
              <a:buFont typeface="Arial"/>
              <a:buChar char="•"/>
            </a:pPr>
            <a:r>
              <a:rPr lang="en-US" sz="2975">
                <a:solidFill>
                  <a:srgbClr val="FFFFFF"/>
                </a:solidFill>
                <a:latin typeface="Montserrat"/>
              </a:rPr>
              <a:t>Sliced</a:t>
            </a:r>
          </a:p>
        </p:txBody>
      </p:sp>
      <p:sp>
        <p:nvSpPr>
          <p:cNvPr id="22" name="TextBox 22"/>
          <p:cNvSpPr txBox="1"/>
          <p:nvPr/>
        </p:nvSpPr>
        <p:spPr>
          <a:xfrm>
            <a:off x="233208" y="5675167"/>
            <a:ext cx="2817625" cy="343997"/>
          </a:xfrm>
          <a:prstGeom prst="rect">
            <a:avLst/>
          </a:prstGeom>
        </p:spPr>
        <p:txBody>
          <a:bodyPr lIns="0" tIns="0" rIns="0" bIns="0" rtlCol="0" anchor="t">
            <a:spAutoFit/>
          </a:bodyPr>
          <a:lstStyle/>
          <a:p>
            <a:pPr algn="ctr">
              <a:lnSpc>
                <a:spcPts val="2639"/>
              </a:lnSpc>
            </a:pPr>
            <a:r>
              <a:rPr lang="en-US" sz="2613">
                <a:solidFill>
                  <a:srgbClr val="43B4BE"/>
                </a:solidFill>
                <a:latin typeface="Montserrat Classic"/>
              </a:rPr>
              <a:t>Form Segment </a:t>
            </a:r>
          </a:p>
        </p:txBody>
      </p:sp>
      <p:sp>
        <p:nvSpPr>
          <p:cNvPr id="23" name="TextBox 23"/>
          <p:cNvSpPr txBox="1"/>
          <p:nvPr/>
        </p:nvSpPr>
        <p:spPr>
          <a:xfrm>
            <a:off x="3428660" y="8179629"/>
            <a:ext cx="4673404" cy="1039779"/>
          </a:xfrm>
          <a:prstGeom prst="rect">
            <a:avLst/>
          </a:prstGeom>
        </p:spPr>
        <p:txBody>
          <a:bodyPr lIns="0" tIns="0" rIns="0" bIns="0" rtlCol="0" anchor="t">
            <a:spAutoFit/>
          </a:bodyPr>
          <a:lstStyle/>
          <a:p>
            <a:pPr marL="642488" lvl="1" indent="-321244">
              <a:lnSpc>
                <a:spcPts val="4166"/>
              </a:lnSpc>
              <a:buFont typeface="Arial"/>
              <a:buChar char="•"/>
            </a:pPr>
            <a:r>
              <a:rPr lang="en-US" sz="2975">
                <a:solidFill>
                  <a:srgbClr val="FFFFFF"/>
                </a:solidFill>
                <a:latin typeface="Montserrat"/>
              </a:rPr>
              <a:t>Organic</a:t>
            </a:r>
          </a:p>
          <a:p>
            <a:pPr marL="642488" lvl="1" indent="-321244">
              <a:lnSpc>
                <a:spcPts val="4166"/>
              </a:lnSpc>
              <a:buFont typeface="Arial"/>
              <a:buChar char="•"/>
            </a:pPr>
            <a:r>
              <a:rPr lang="en-US" sz="2975">
                <a:solidFill>
                  <a:srgbClr val="FFFFFF"/>
                </a:solidFill>
                <a:latin typeface="Montserrat"/>
              </a:rPr>
              <a:t>Processed</a:t>
            </a:r>
          </a:p>
        </p:txBody>
      </p:sp>
      <p:sp>
        <p:nvSpPr>
          <p:cNvPr id="24" name="TextBox 24"/>
          <p:cNvSpPr txBox="1"/>
          <p:nvPr/>
        </p:nvSpPr>
        <p:spPr>
          <a:xfrm>
            <a:off x="0" y="8664760"/>
            <a:ext cx="2817625" cy="343997"/>
          </a:xfrm>
          <a:prstGeom prst="rect">
            <a:avLst/>
          </a:prstGeom>
        </p:spPr>
        <p:txBody>
          <a:bodyPr lIns="0" tIns="0" rIns="0" bIns="0" rtlCol="0" anchor="t">
            <a:spAutoFit/>
          </a:bodyPr>
          <a:lstStyle/>
          <a:p>
            <a:pPr algn="ctr">
              <a:lnSpc>
                <a:spcPts val="2639"/>
              </a:lnSpc>
            </a:pPr>
            <a:r>
              <a:rPr lang="en-US" sz="2613">
                <a:solidFill>
                  <a:srgbClr val="43B4BE"/>
                </a:solidFill>
                <a:latin typeface="Montserrat Classic"/>
              </a:rPr>
              <a:t>Nature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404937"/>
            <a:ext cx="10749849" cy="8882063"/>
          </a:xfrm>
          <a:custGeom>
            <a:rect l="l" t="t" r="r" b="b"/>
            <a:pathLst>
              <a:path w="10749849" h="8882063">
                <a:moveTo>
                  <a:pt x="0" y="0"/>
                </a:moveTo>
                <a:lnTo>
                  <a:pt x="10749849" y="0"/>
                </a:lnTo>
                <a:lnTo>
                  <a:pt x="10749849" y="8882063"/>
                </a:lnTo>
                <a:lnTo>
                  <a:pt x="0" y="88820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906425" y="5162550"/>
            <a:ext cx="7798289" cy="1487587"/>
          </a:xfrm>
          <a:prstGeom prst="rect">
            <a:avLst/>
          </a:prstGeom>
        </p:spPr>
        <p:txBody>
          <a:bodyPr lIns="0" tIns="0" rIns="0" bIns="0" rtlCol="0" anchor="t">
            <a:spAutoFit/>
          </a:bodyPr>
          <a:lstStyle/>
          <a:p>
            <a:pPr algn="ctr">
              <a:lnSpc>
                <a:spcPts val="5849"/>
              </a:lnSpc>
            </a:pPr>
            <a:r>
              <a:rPr lang="en-US" sz="6000">
                <a:solidFill>
                  <a:srgbClr val="000000"/>
                </a:solidFill>
                <a:latin typeface="Montserrat"/>
              </a:rPr>
              <a:t>North America</a:t>
            </a:r>
          </a:p>
          <a:p>
            <a:pPr algn="ctr">
              <a:lnSpc>
                <a:spcPts val="5849"/>
              </a:lnSpc>
            </a:pPr>
            <a:r>
              <a:rPr lang="en-US" sz="6000">
                <a:solidFill>
                  <a:srgbClr val="000000"/>
                </a:solidFill>
                <a:latin typeface="Montserrat"/>
              </a:rPr>
              <a:t>40% </a:t>
            </a:r>
          </a:p>
        </p:txBody>
      </p:sp>
      <p:sp>
        <p:nvSpPr>
          <p:cNvPr id="4" name="TextBox 4"/>
          <p:cNvSpPr txBox="1"/>
          <p:nvPr/>
        </p:nvSpPr>
        <p:spPr>
          <a:xfrm>
            <a:off x="135983" y="396253"/>
            <a:ext cx="18016034" cy="738506"/>
          </a:xfrm>
          <a:prstGeom prst="rect">
            <a:avLst/>
          </a:prstGeom>
        </p:spPr>
        <p:txBody>
          <a:bodyPr lIns="0" tIns="0" rIns="0" bIns="0" rtlCol="0" anchor="t">
            <a:spAutoFit/>
          </a:bodyPr>
          <a:lstStyle/>
          <a:p>
            <a:pPr algn="ctr">
              <a:lnSpc>
                <a:spcPts val="6019"/>
              </a:lnSpc>
              <a:spcBef>
                <a:spcPct val="0"/>
              </a:spcBef>
            </a:pPr>
            <a:r>
              <a:rPr lang="en-US" sz="4299" spc="137">
                <a:solidFill>
                  <a:srgbClr val="000000"/>
                </a:solidFill>
                <a:latin typeface="Canva Sans"/>
              </a:rPr>
              <a:t>Global Fermented Cucumber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9987" b="-605"/>
            </a:stretch>
          </a:blipFill>
        </p:spPr>
        <p:txBody>
          <a:bodyPr/>
          <a:lstStyle/>
          <a:p/>
        </p:txBody>
      </p:sp>
      <p:grpSp>
        <p:nvGrpSpPr>
          <p:cNvPr id="3" name="Group 3"/>
          <p:cNvGrpSpPr/>
          <p:nvPr/>
        </p:nvGrpSpPr>
        <p:grpSpPr>
          <a:xfrm>
            <a:off x="5909795" y="1658220"/>
            <a:ext cx="8812743" cy="3248143"/>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087470" y="5344357"/>
            <a:ext cx="9635068" cy="328442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738D33"/>
            </a:solidFill>
          </p:spPr>
          <p:txBody>
            <a:bodyPr/>
            <a:lstStyle/>
            <a:p/>
          </p:txBody>
        </p:sp>
      </p:grpSp>
      <p:grpSp>
        <p:nvGrpSpPr>
          <p:cNvPr id="7" name="Group 7"/>
          <p:cNvGrpSpPr/>
          <p:nvPr/>
        </p:nvGrpSpPr>
        <p:grpSpPr>
          <a:xfrm>
            <a:off x="5087470" y="1658220"/>
            <a:ext cx="9635068" cy="3248143"/>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3A4F27"/>
            </a:solidFill>
          </p:spPr>
          <p:txBody>
            <a:bodyPr/>
            <a:lstStyle/>
            <a:p/>
          </p:txBody>
        </p:sp>
      </p:grpSp>
      <p:grpSp>
        <p:nvGrpSpPr>
          <p:cNvPr id="9" name="Group 9"/>
          <p:cNvGrpSpPr/>
          <p:nvPr/>
        </p:nvGrpSpPr>
        <p:grpSpPr>
          <a:xfrm>
            <a:off x="3565462" y="2160754"/>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38D33">
                <a:alpha val="89804"/>
              </a:srgbClr>
            </a:solidFill>
          </p:spPr>
          <p:txBody>
            <a:bodyPr/>
            <a:lstStyle/>
            <a:p/>
          </p:txBody>
        </p:sp>
      </p:grpSp>
      <p:grpSp>
        <p:nvGrpSpPr>
          <p:cNvPr id="11" name="Group 11"/>
          <p:cNvGrpSpPr/>
          <p:nvPr/>
        </p:nvGrpSpPr>
        <p:grpSpPr>
          <a:xfrm>
            <a:off x="3565462" y="5865032"/>
            <a:ext cx="2759617" cy="2243073"/>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A4F27"/>
            </a:solidFill>
          </p:spPr>
          <p:txBody>
            <a:bodyPr/>
            <a:lstStyle/>
            <a:p/>
          </p:txBody>
        </p:sp>
      </p:grpSp>
      <p:grpSp>
        <p:nvGrpSpPr>
          <p:cNvPr id="13" name="Group 13"/>
          <p:cNvGrpSpPr>
            <a:grpSpLocks noChangeAspect="1"/>
          </p:cNvGrpSpPr>
          <p:nvPr/>
        </p:nvGrpSpPr>
        <p:grpSpPr>
          <a:xfrm rot="5400000">
            <a:off x="6194412" y="2957674"/>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38D33">
                <a:alpha val="89804"/>
              </a:srgbClr>
            </a:solidFill>
          </p:spPr>
          <p:txBody>
            <a:bodyPr/>
            <a:lstStyle/>
            <a:p/>
          </p:txBody>
        </p:sp>
      </p:grpSp>
      <p:grpSp>
        <p:nvGrpSpPr>
          <p:cNvPr id="15" name="Group 15"/>
          <p:cNvGrpSpPr>
            <a:grpSpLocks noChangeAspect="1"/>
          </p:cNvGrpSpPr>
          <p:nvPr/>
        </p:nvGrpSpPr>
        <p:grpSpPr>
          <a:xfrm rot="5400000">
            <a:off x="6194412" y="6661951"/>
            <a:ext cx="749694" cy="649235"/>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A4F27"/>
            </a:solidFill>
          </p:spPr>
          <p:txBody>
            <a:bodyPr/>
            <a:lstStyle/>
            <a:p/>
          </p:txBody>
        </p:sp>
      </p:grpSp>
      <p:sp>
        <p:nvSpPr>
          <p:cNvPr id="17" name="TextBox 17"/>
          <p:cNvSpPr txBox="1"/>
          <p:nvPr/>
        </p:nvSpPr>
        <p:spPr>
          <a:xfrm>
            <a:off x="3769423" y="2857197"/>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8" name="TextBox 18"/>
          <p:cNvSpPr txBox="1"/>
          <p:nvPr/>
        </p:nvSpPr>
        <p:spPr>
          <a:xfrm>
            <a:off x="3565462" y="6709263"/>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9" name="TextBox 19"/>
          <p:cNvSpPr txBox="1"/>
          <p:nvPr/>
        </p:nvSpPr>
        <p:spPr>
          <a:xfrm>
            <a:off x="7175233" y="2300207"/>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Global Demand for Ethnic Cuisines to Propel Market Growth</a:t>
            </a:r>
          </a:p>
        </p:txBody>
      </p:sp>
      <p:sp>
        <p:nvSpPr>
          <p:cNvPr id="20" name="TextBox 20"/>
          <p:cNvSpPr txBox="1"/>
          <p:nvPr/>
        </p:nvSpPr>
        <p:spPr>
          <a:xfrm>
            <a:off x="7175233" y="6400781"/>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Food Safety Concerns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1675296" y="1492667"/>
            <a:ext cx="14937408" cy="7301666"/>
            <a:chExt cx="3934132" cy="1923072"/>
          </a:xfrm>
        </p:grpSpPr>
        <p:sp>
          <p:nvSpPr>
            <p:cNvPr id="4" name="Freeform 4"/>
            <p:cNvSpPr/>
            <p:nvPr/>
          </p:nvSpPr>
          <p:spPr>
            <a:xfrm>
              <a:off x="0" y="0"/>
              <a:ext cx="3934132" cy="1923073"/>
            </a:xfrm>
            <a:custGeom>
              <a:rect l="l" t="t" r="r" b="b"/>
              <a:pathLst>
                <a:path w="3934132" h="1923073">
                  <a:moveTo>
                    <a:pt x="0" y="0"/>
                  </a:moveTo>
                  <a:lnTo>
                    <a:pt x="3934132" y="0"/>
                  </a:lnTo>
                  <a:lnTo>
                    <a:pt x="3934132" y="1923073"/>
                  </a:lnTo>
                  <a:lnTo>
                    <a:pt x="0" y="1923073"/>
                  </a:lnTo>
                  <a:close/>
                </a:path>
              </a:pathLst>
            </a:custGeom>
            <a:solidFill>
              <a:srgbClr val="3A6120">
                <a:alpha val="80000"/>
              </a:srgbClr>
            </a:solidFill>
          </p:spPr>
          <p:txBody>
            <a:bodyPr/>
            <a:lstStyle/>
            <a:p/>
          </p:txBody>
        </p:sp>
        <p:sp>
          <p:nvSpPr>
            <p:cNvPr id="5" name="TextBox 5"/>
            <p:cNvSpPr txBox="1"/>
            <p:nvPr/>
          </p:nvSpPr>
          <p:spPr>
            <a:xfrm>
              <a:off x="0" y="-38100"/>
              <a:ext cx="3934132" cy="196117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1817129"/>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1964450" y="2789691"/>
            <a:ext cx="14359099" cy="5703571"/>
          </a:xfrm>
          <a:prstGeom prst="rect">
            <a:avLst/>
          </a:prstGeom>
        </p:spPr>
        <p:txBody>
          <a:bodyPr lIns="0" tIns="0" rIns="0" bIns="0" rtlCol="0" anchor="t">
            <a:spAutoFit/>
          </a:bodyPr>
          <a:lstStyle/>
          <a:p>
            <a:pPr marL="582922" lvl="1" indent="-291461">
              <a:lnSpc>
                <a:spcPts val="3779"/>
              </a:lnSpc>
              <a:buFont typeface="Arial"/>
              <a:buChar char="•"/>
            </a:pPr>
            <a:r>
              <a:rPr lang="en-US" sz="2699">
                <a:solidFill>
                  <a:srgbClr val="FFFFFF"/>
                </a:solidFill>
                <a:latin typeface="Canva Sans"/>
              </a:rPr>
              <a:t>The Global Fermented Cucumber Market is witnessing significant growth in the near future.</a:t>
            </a:r>
          </a:p>
          <a:p>
            <a:pPr marL="582922" lvl="1" indent="-291461">
              <a:lnSpc>
                <a:spcPts val="3779"/>
              </a:lnSpc>
              <a:buFont typeface="Arial"/>
              <a:buChar char="•"/>
            </a:pPr>
            <a:r>
              <a:rPr lang="en-US" sz="2699">
                <a:solidFill>
                  <a:srgbClr val="FFFFFF"/>
                </a:solidFill>
                <a:latin typeface="Canva Sans"/>
              </a:rPr>
              <a:t> Consumers looking for quick and healthful snacks will like the practical design, as well as the preserved crunchiness and distinct flavor profile.</a:t>
            </a:r>
          </a:p>
          <a:p>
            <a:pPr marL="582922" lvl="1" indent="-291461">
              <a:lnSpc>
                <a:spcPts val="3779"/>
              </a:lnSpc>
              <a:buFont typeface="Arial"/>
              <a:buChar char="•"/>
            </a:pPr>
            <a:r>
              <a:rPr lang="en-US" sz="2699">
                <a:solidFill>
                  <a:srgbClr val="FFFFFF"/>
                </a:solidFill>
                <a:latin typeface="Canva Sans"/>
              </a:rPr>
              <a:t>Spear-shaped fermented cucumber is the fastest-growing category over the forecast period; as customers increasingly value convenience and stackability, the spear-shaped fermented cucumber trend is driving market expansion.</a:t>
            </a:r>
          </a:p>
          <a:p>
            <a:pPr marL="582922" lvl="1" indent="-291461">
              <a:lnSpc>
                <a:spcPts val="3779"/>
              </a:lnSpc>
              <a:buFont typeface="Arial"/>
              <a:buChar char="•"/>
            </a:pPr>
            <a:r>
              <a:rPr lang="en-US" sz="2699">
                <a:solidFill>
                  <a:srgbClr val="FFFFFF"/>
                </a:solidFill>
                <a:latin typeface="Canva Sans"/>
              </a:rPr>
              <a:t>In 2023, the Kosher segment accounted for noticeable share of global Fermented Cucumber Market and is projected to experience significant growth in the near future.</a:t>
            </a:r>
          </a:p>
          <a:p>
            <a:pPr marL="582922" lvl="1" indent="-291461">
              <a:lnSpc>
                <a:spcPts val="3779"/>
              </a:lnSpc>
              <a:buFont typeface="Arial"/>
              <a:buChar char="•"/>
            </a:pPr>
            <a:r>
              <a:rPr lang="en-US" sz="2699">
                <a:solidFill>
                  <a:srgbClr val="FFFFFF"/>
                </a:solidFill>
                <a:latin typeface="Canva Sans"/>
              </a:rPr>
              <a:t>The Whole-Shaped segment is expected to expand at the significant CAGR retaining position throughout the forecast period.</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7319807" y="2211505"/>
            <a:ext cx="3001695" cy="2131348"/>
          </a:xfrm>
          <a:custGeom>
            <a:rect l="l" t="t" r="r" b="b"/>
            <a:pathLst>
              <a:path w="3001695" h="2131348">
                <a:moveTo>
                  <a:pt x="0" y="0"/>
                </a:moveTo>
                <a:lnTo>
                  <a:pt x="3001696" y="0"/>
                </a:lnTo>
                <a:lnTo>
                  <a:pt x="3001696" y="2131348"/>
                </a:lnTo>
                <a:lnTo>
                  <a:pt x="0" y="2131348"/>
                </a:lnTo>
                <a:lnTo>
                  <a:pt x="0" y="0"/>
                </a:lnTo>
                <a:close/>
              </a:path>
            </a:pathLst>
          </a:custGeom>
          <a:blipFill>
            <a:blip r:embed="rId2"/>
            <a:stretch>
              <a:fillRect t="-18230" b="-22605"/>
            </a:stretch>
          </a:blipFill>
        </p:spPr>
        <p:txBody>
          <a:bodyPr/>
          <a:lstStyle/>
          <a:p/>
        </p:txBody>
      </p:sp>
      <p:sp>
        <p:nvSpPr>
          <p:cNvPr id="3" name="Freeform 3"/>
          <p:cNvSpPr/>
          <p:nvPr/>
        </p:nvSpPr>
        <p:spPr>
          <a:xfrm>
            <a:off x="10897229" y="2211505"/>
            <a:ext cx="3488000" cy="1849033"/>
          </a:xfrm>
          <a:custGeom>
            <a:rect l="l" t="t" r="r" b="b"/>
            <a:pathLst>
              <a:path w="3488000" h="1849033">
                <a:moveTo>
                  <a:pt x="0" y="0"/>
                </a:moveTo>
                <a:lnTo>
                  <a:pt x="3488000" y="0"/>
                </a:lnTo>
                <a:lnTo>
                  <a:pt x="3488000" y="1849032"/>
                </a:lnTo>
                <a:lnTo>
                  <a:pt x="0" y="1849032"/>
                </a:lnTo>
                <a:lnTo>
                  <a:pt x="0" y="0"/>
                </a:lnTo>
                <a:close/>
              </a:path>
            </a:pathLst>
          </a:custGeom>
          <a:blipFill>
            <a:blip r:embed="rId3"/>
            <a:stretch>
              <a:fillRect l="-13202" t="-8206" r="-15700" b="0"/>
            </a:stretch>
          </a:blipFill>
        </p:spPr>
        <p:txBody>
          <a:bodyPr/>
          <a:lstStyle/>
          <a:p/>
        </p:txBody>
      </p:sp>
      <p:sp>
        <p:nvSpPr>
          <p:cNvPr id="4" name="Freeform 4"/>
          <p:cNvSpPr/>
          <p:nvPr/>
        </p:nvSpPr>
        <p:spPr>
          <a:xfrm>
            <a:off x="7302451" y="4789535"/>
            <a:ext cx="4356944" cy="738220"/>
          </a:xfrm>
          <a:custGeom>
            <a:rect l="l" t="t" r="r" b="b"/>
            <a:pathLst>
              <a:path w="4356944" h="738220">
                <a:moveTo>
                  <a:pt x="0" y="0"/>
                </a:moveTo>
                <a:lnTo>
                  <a:pt x="4356944" y="0"/>
                </a:lnTo>
                <a:lnTo>
                  <a:pt x="4356944" y="738220"/>
                </a:lnTo>
                <a:lnTo>
                  <a:pt x="0" y="738220"/>
                </a:lnTo>
                <a:lnTo>
                  <a:pt x="0" y="0"/>
                </a:lnTo>
                <a:close/>
              </a:path>
            </a:pathLst>
          </a:custGeom>
          <a:blipFill>
            <a:blip r:embed="rId4"/>
            <a:stretch>
              <a:fillRect l="-3189" t="-103921" r="-3122" b="-103921"/>
            </a:stretch>
          </a:blipFill>
        </p:spPr>
        <p:txBody>
          <a:bodyPr/>
          <a:lstStyle/>
          <a:p/>
        </p:txBody>
      </p:sp>
      <p:sp>
        <p:nvSpPr>
          <p:cNvPr id="5" name="Freeform 5"/>
          <p:cNvSpPr/>
          <p:nvPr/>
        </p:nvSpPr>
        <p:spPr>
          <a:xfrm>
            <a:off x="14939087" y="2385568"/>
            <a:ext cx="3104344" cy="1052890"/>
          </a:xfrm>
          <a:custGeom>
            <a:rect l="l" t="t" r="r" b="b"/>
            <a:pathLst>
              <a:path w="3104344" h="1052890">
                <a:moveTo>
                  <a:pt x="0" y="0"/>
                </a:moveTo>
                <a:lnTo>
                  <a:pt x="3104345" y="0"/>
                </a:lnTo>
                <a:lnTo>
                  <a:pt x="3104345" y="1052890"/>
                </a:lnTo>
                <a:lnTo>
                  <a:pt x="0" y="1052890"/>
                </a:lnTo>
                <a:lnTo>
                  <a:pt x="0" y="0"/>
                </a:lnTo>
                <a:close/>
              </a:path>
            </a:pathLst>
          </a:custGeom>
          <a:blipFill>
            <a:blip r:embed="rId5"/>
            <a:stretch>
              <a:fillRect/>
            </a:stretch>
          </a:blipFill>
        </p:spPr>
        <p:txBody>
          <a:bodyPr/>
          <a:lstStyle/>
          <a:p/>
        </p:txBody>
      </p:sp>
      <p:sp>
        <p:nvSpPr>
          <p:cNvPr id="6" name="Freeform 6"/>
          <p:cNvSpPr/>
          <p:nvPr/>
        </p:nvSpPr>
        <p:spPr>
          <a:xfrm>
            <a:off x="12116762" y="4342853"/>
            <a:ext cx="2400240" cy="1523578"/>
          </a:xfrm>
          <a:custGeom>
            <a:rect l="l" t="t" r="r" b="b"/>
            <a:pathLst>
              <a:path w="2400240" h="1523578">
                <a:moveTo>
                  <a:pt x="0" y="0"/>
                </a:moveTo>
                <a:lnTo>
                  <a:pt x="2400241" y="0"/>
                </a:lnTo>
                <a:lnTo>
                  <a:pt x="2400241" y="1523578"/>
                </a:lnTo>
                <a:lnTo>
                  <a:pt x="0" y="1523578"/>
                </a:lnTo>
                <a:lnTo>
                  <a:pt x="0" y="0"/>
                </a:lnTo>
                <a:close/>
              </a:path>
            </a:pathLst>
          </a:custGeom>
          <a:blipFill>
            <a:blip r:embed="rId6"/>
            <a:stretch>
              <a:fillRect/>
            </a:stretch>
          </a:blipFill>
        </p:spPr>
        <p:txBody>
          <a:bodyPr/>
          <a:lstStyle/>
          <a:p/>
        </p:txBody>
      </p:sp>
      <p:sp>
        <p:nvSpPr>
          <p:cNvPr id="7" name="Freeform 7"/>
          <p:cNvSpPr/>
          <p:nvPr/>
        </p:nvSpPr>
        <p:spPr>
          <a:xfrm>
            <a:off x="14974370" y="4284772"/>
            <a:ext cx="3069062" cy="1717455"/>
          </a:xfrm>
          <a:custGeom>
            <a:rect l="l" t="t" r="r" b="b"/>
            <a:pathLst>
              <a:path w="3069062" h="1717454">
                <a:moveTo>
                  <a:pt x="0" y="0"/>
                </a:moveTo>
                <a:lnTo>
                  <a:pt x="3069062" y="0"/>
                </a:lnTo>
                <a:lnTo>
                  <a:pt x="3069062" y="1717456"/>
                </a:lnTo>
                <a:lnTo>
                  <a:pt x="0" y="1717456"/>
                </a:lnTo>
                <a:lnTo>
                  <a:pt x="0" y="0"/>
                </a:lnTo>
                <a:close/>
              </a:path>
            </a:pathLst>
          </a:custGeom>
          <a:blipFill>
            <a:blip r:embed="rId7"/>
            <a:stretch>
              <a:fillRect/>
            </a:stretch>
          </a:blipFill>
        </p:spPr>
        <p:txBody>
          <a:bodyPr/>
          <a:lstStyle/>
          <a:p/>
        </p:txBody>
      </p:sp>
      <p:sp>
        <p:nvSpPr>
          <p:cNvPr id="8" name="Freeform 8"/>
          <p:cNvSpPr/>
          <p:nvPr/>
        </p:nvSpPr>
        <p:spPr>
          <a:xfrm>
            <a:off x="11493032" y="6579892"/>
            <a:ext cx="3647700" cy="1550819"/>
          </a:xfrm>
          <a:custGeom>
            <a:rect l="l" t="t" r="r" b="b"/>
            <a:pathLst>
              <a:path w="3647700" h="1550819">
                <a:moveTo>
                  <a:pt x="0" y="0"/>
                </a:moveTo>
                <a:lnTo>
                  <a:pt x="3647701" y="0"/>
                </a:lnTo>
                <a:lnTo>
                  <a:pt x="3647701" y="1550818"/>
                </a:lnTo>
                <a:lnTo>
                  <a:pt x="0" y="1550818"/>
                </a:lnTo>
                <a:lnTo>
                  <a:pt x="0" y="0"/>
                </a:lnTo>
                <a:close/>
              </a:path>
            </a:pathLst>
          </a:custGeom>
          <a:blipFill>
            <a:blip r:embed="rId8"/>
            <a:stretch>
              <a:fillRect/>
            </a:stretch>
          </a:blipFill>
        </p:spPr>
        <p:txBody>
          <a:bodyPr/>
          <a:lstStyle/>
          <a:p/>
        </p:txBody>
      </p:sp>
      <p:sp>
        <p:nvSpPr>
          <p:cNvPr id="9" name="Freeform 9"/>
          <p:cNvSpPr/>
          <p:nvPr/>
        </p:nvSpPr>
        <p:spPr>
          <a:xfrm>
            <a:off x="15429854" y="6432808"/>
            <a:ext cx="2613579" cy="2082004"/>
          </a:xfrm>
          <a:custGeom>
            <a:rect l="l" t="t" r="r" b="b"/>
            <a:pathLst>
              <a:path w="2613579" h="2082004">
                <a:moveTo>
                  <a:pt x="0" y="0"/>
                </a:moveTo>
                <a:lnTo>
                  <a:pt x="2613579" y="0"/>
                </a:lnTo>
                <a:lnTo>
                  <a:pt x="2613579" y="2082003"/>
                </a:lnTo>
                <a:lnTo>
                  <a:pt x="0" y="2082003"/>
                </a:lnTo>
                <a:lnTo>
                  <a:pt x="0" y="0"/>
                </a:lnTo>
                <a:close/>
              </a:path>
            </a:pathLst>
          </a:custGeom>
          <a:blipFill>
            <a:blip r:embed="rId9"/>
            <a:stretch>
              <a:fillRect l="-6779" t="-5673" r="-6214" b="-6382"/>
            </a:stretch>
          </a:blipFill>
        </p:spPr>
        <p:txBody>
          <a:bodyPr/>
          <a:lstStyle/>
          <a:p/>
        </p:txBody>
      </p:sp>
      <p:sp>
        <p:nvSpPr>
          <p:cNvPr id="10" name="Freeform 10"/>
          <p:cNvSpPr/>
          <p:nvPr/>
        </p:nvSpPr>
        <p:spPr>
          <a:xfrm>
            <a:off x="8144101" y="6002228"/>
            <a:ext cx="2753128" cy="2706147"/>
          </a:xfrm>
          <a:custGeom>
            <a:rect l="l" t="t" r="r" b="b"/>
            <a:pathLst>
              <a:path w="2753128" h="2706147">
                <a:moveTo>
                  <a:pt x="0" y="0"/>
                </a:moveTo>
                <a:lnTo>
                  <a:pt x="2753128" y="0"/>
                </a:lnTo>
                <a:lnTo>
                  <a:pt x="2753128" y="2706146"/>
                </a:lnTo>
                <a:lnTo>
                  <a:pt x="0" y="2706146"/>
                </a:lnTo>
                <a:lnTo>
                  <a:pt x="0" y="0"/>
                </a:lnTo>
                <a:close/>
              </a:path>
            </a:pathLst>
          </a:custGeom>
          <a:blipFill>
            <a:blip r:embed="rId10"/>
            <a:stretch>
              <a:fillRect l="-1023" t="-1736" r="-1365" b="-2430"/>
            </a:stretch>
          </a:blipFill>
        </p:spPr>
        <p:txBody>
          <a:bodyPr/>
          <a:lstStyle/>
          <a:p/>
        </p:txBody>
      </p:sp>
      <p:sp>
        <p:nvSpPr>
          <p:cNvPr id="11" name="Freeform 11"/>
          <p:cNvSpPr/>
          <p:nvPr/>
        </p:nvSpPr>
        <p:spPr>
          <a:xfrm>
            <a:off x="665389" y="228053"/>
            <a:ext cx="6324563" cy="10058947"/>
          </a:xfrm>
          <a:custGeom>
            <a:rect l="l" t="t" r="r" b="b"/>
            <a:pathLst>
              <a:path w="6324563" h="10058947">
                <a:moveTo>
                  <a:pt x="0" y="0"/>
                </a:moveTo>
                <a:lnTo>
                  <a:pt x="6324563" y="0"/>
                </a:lnTo>
                <a:lnTo>
                  <a:pt x="6324563" y="10058947"/>
                </a:lnTo>
                <a:lnTo>
                  <a:pt x="0" y="1005894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p:txBody>
      </p:sp>
      <p:sp>
        <p:nvSpPr>
          <p:cNvPr id="12" name="Freeform 12"/>
          <p:cNvSpPr/>
          <p:nvPr/>
        </p:nvSpPr>
        <p:spPr>
          <a:xfrm>
            <a:off x="6512024" y="8093525"/>
            <a:ext cx="1807940" cy="2057400"/>
          </a:xfrm>
          <a:custGeom>
            <a:rect l="l" t="t" r="r" b="b"/>
            <a:pathLst>
              <a:path w="1807940" h="2057400">
                <a:moveTo>
                  <a:pt x="0" y="0"/>
                </a:moveTo>
                <a:lnTo>
                  <a:pt x="1807940" y="0"/>
                </a:lnTo>
                <a:lnTo>
                  <a:pt x="1807940" y="2057400"/>
                </a:lnTo>
                <a:lnTo>
                  <a:pt x="0" y="2057400"/>
                </a:lnTo>
                <a:lnTo>
                  <a:pt x="0" y="0"/>
                </a:lnTo>
                <a:close/>
              </a:path>
            </a:pathLst>
          </a:custGeom>
          <a:blipFill>
            <a:blip r:embed="rId12">
              <a:extLst>
                <a:ext uri="{96DAC541-7B7A-43D3-8B79-37D633B846F1}">
                  <asvg:svgBlip xmlns:asvg="http://schemas.microsoft.com/office/drawing/2016/SVG/main" r:embed="rId14"/>
                </a:ext>
              </a:extLst>
            </a:blip>
            <a:stretch>
              <a:fillRect/>
            </a:stretch>
          </a:blipFill>
        </p:spPr>
        <p:txBody>
          <a:bodyPr/>
          <a:lstStyle/>
          <a:p/>
        </p:txBody>
      </p:sp>
      <p:sp>
        <p:nvSpPr>
          <p:cNvPr id="13" name="Freeform 13"/>
          <p:cNvSpPr/>
          <p:nvPr/>
        </p:nvSpPr>
        <p:spPr>
          <a:xfrm>
            <a:off x="10897229" y="8514811"/>
            <a:ext cx="4700283" cy="1676643"/>
          </a:xfrm>
          <a:custGeom>
            <a:rect l="l" t="t" r="r" b="b"/>
            <a:pathLst>
              <a:path w="4700283" h="1676643">
                <a:moveTo>
                  <a:pt x="0" y="0"/>
                </a:moveTo>
                <a:lnTo>
                  <a:pt x="4700283" y="0"/>
                </a:lnTo>
                <a:lnTo>
                  <a:pt x="4700283" y="1676643"/>
                </a:lnTo>
                <a:lnTo>
                  <a:pt x="0" y="1676643"/>
                </a:lnTo>
                <a:lnTo>
                  <a:pt x="0" y="0"/>
                </a:lnTo>
                <a:close/>
              </a:path>
            </a:pathLst>
          </a:custGeom>
          <a:blipFill>
            <a:blip r:embed="rId13"/>
            <a:stretch>
              <a:fillRect/>
            </a:stretch>
          </a:blipFill>
        </p:spPr>
        <p:txBody>
          <a:bodyPr/>
          <a:lstStyle/>
          <a:p/>
        </p:txBody>
      </p:sp>
      <p:sp>
        <p:nvSpPr>
          <p:cNvPr id="14" name="TextBox 14"/>
          <p:cNvSpPr txBox="1"/>
          <p:nvPr/>
        </p:nvSpPr>
        <p:spPr>
          <a:xfrm>
            <a:off x="8319964" y="682003"/>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4h7ek2nm"/>
              </a:rPr>
              <a:t>http://tinyurl.com/4h7ek2nm</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Fermented Cucumber Market Report 2024</dc:title>
  <cp:lastModifiedBy>decipher market</cp:lastModifiedBy>
  <cp:revision>2</cp:revision>
  <dcterms:created xsi:type="dcterms:W3CDTF">2006-08-16T00:00:00Z</dcterms:created>
  <dcterms:modified xsi:type="dcterms:W3CDTF">2024-02-22T10:34:02Z</dcterms:modified>
</cp:coreProperties>
</file>