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14" Type="http://schemas.openxmlformats.org/officeDocument/2006/relationships/image" Target="../media/image21.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2.jpeg" /><Relationship Id="rId3" Type="http://schemas.openxmlformats.org/officeDocument/2006/relationships/image" Target="../media/image23.jpeg" /><Relationship Id="rId4" Type="http://schemas.openxmlformats.org/officeDocument/2006/relationships/hyperlink" Target="https://tinyurl.com/yc2bzx5c"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38" b="-18279"/>
            </a:stretch>
          </a:blipFill>
        </p:spPr>
        <p:txBody>
          <a:bodyPr/>
          <a:lstStyle/>
          <a:p/>
        </p:txBody>
      </p:sp>
      <p:grpSp>
        <p:nvGrpSpPr>
          <p:cNvPr id="3" name="Group 3"/>
          <p:cNvGrpSpPr/>
          <p:nvPr/>
        </p:nvGrpSpPr>
        <p:grpSpPr>
          <a:xfrm>
            <a:off x="0" y="0"/>
            <a:ext cx="9144000" cy="10287000"/>
            <a:chExt cx="2408296" cy="2709333"/>
          </a:xfrm>
        </p:grpSpPr>
        <p:sp>
          <p:nvSpPr>
            <p:cNvPr id="4" name="Freeform 4"/>
            <p:cNvSpPr/>
            <p:nvPr/>
          </p:nvSpPr>
          <p:spPr>
            <a:xfrm>
              <a:off x="0" y="0"/>
              <a:ext cx="2408296" cy="2709333"/>
            </a:xfrm>
            <a:custGeom>
              <a:rect l="l" t="t" r="r" b="b"/>
              <a:pathLst>
                <a:path w="2408296" h="2709333">
                  <a:moveTo>
                    <a:pt x="0" y="0"/>
                  </a:moveTo>
                  <a:lnTo>
                    <a:pt x="2408296" y="0"/>
                  </a:lnTo>
                  <a:lnTo>
                    <a:pt x="2408296" y="2709333"/>
                  </a:lnTo>
                  <a:lnTo>
                    <a:pt x="0" y="2709333"/>
                  </a:lnTo>
                  <a:close/>
                </a:path>
              </a:pathLst>
            </a:custGeom>
            <a:solidFill>
              <a:srgbClr val="3C3C15">
                <a:alpha val="84706"/>
              </a:srgbClr>
            </a:solidFill>
          </p:spPr>
          <p:txBody>
            <a:bodyPr/>
            <a:lstStyle/>
            <a:p/>
          </p:txBody>
        </p:sp>
        <p:sp>
          <p:nvSpPr>
            <p:cNvPr id="5" name="TextBox 5"/>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58502" y="9405921"/>
            <a:ext cx="8076298" cy="688974"/>
          </a:xfrm>
          <a:prstGeom prst="rect">
            <a:avLst/>
          </a:prstGeom>
        </p:spPr>
        <p:txBody>
          <a:bodyPr lIns="0" tIns="0" rIns="0" bIns="0" rtlCol="0" anchor="t">
            <a:spAutoFit/>
          </a:bodyPr>
          <a:lstStyle/>
          <a:p>
            <a:pPr algn="ctr">
              <a:lnSpc>
                <a:spcPts val="5600"/>
              </a:lnSpc>
            </a:pPr>
            <a:r>
              <a:rPr lang="en-US" sz="4000">
                <a:solidFill>
                  <a:srgbClr val="F8F8F8"/>
                </a:solidFill>
                <a:latin typeface="DM Sans"/>
              </a:rPr>
              <a:t>Global,Regional,CountryAnalysis</a:t>
            </a:r>
          </a:p>
        </p:txBody>
      </p:sp>
      <p:sp>
        <p:nvSpPr>
          <p:cNvPr id="7" name="TextBox 7"/>
          <p:cNvSpPr txBox="1"/>
          <p:nvPr/>
        </p:nvSpPr>
        <p:spPr>
          <a:xfrm>
            <a:off x="258502" y="3441011"/>
            <a:ext cx="8626997" cy="4014471"/>
          </a:xfrm>
          <a:prstGeom prst="rect">
            <a:avLst/>
          </a:prstGeom>
        </p:spPr>
        <p:txBody>
          <a:bodyPr lIns="0" tIns="0" rIns="0" bIns="0" rtlCol="0" anchor="t">
            <a:spAutoFit/>
          </a:bodyPr>
          <a:lstStyle/>
          <a:p>
            <a:pPr>
              <a:lnSpc>
                <a:spcPts val="7840"/>
              </a:lnSpc>
            </a:pPr>
            <a:r>
              <a:rPr lang="en-US" sz="7200">
                <a:solidFill>
                  <a:srgbClr val="F8F8F8"/>
                </a:solidFill>
                <a:latin typeface="Canva Sans"/>
              </a:rPr>
              <a:t>GLOBAL </a:t>
            </a:r>
          </a:p>
          <a:p>
            <a:pPr>
              <a:lnSpc>
                <a:spcPts val="7840"/>
              </a:lnSpc>
            </a:pPr>
            <a:r>
              <a:rPr lang="en-US" sz="7200">
                <a:solidFill>
                  <a:srgbClr val="F8F8F8"/>
                </a:solidFill>
                <a:latin typeface="Canva Sans"/>
              </a:rPr>
              <a:t>FAVA BEANS</a:t>
            </a:r>
          </a:p>
          <a:p>
            <a:pPr>
              <a:lnSpc>
                <a:spcPts val="7840"/>
              </a:lnSpc>
            </a:pPr>
            <a:r>
              <a:rPr lang="en-US" sz="7200">
                <a:solidFill>
                  <a:srgbClr val="F8F8F8"/>
                </a:solidFill>
                <a:latin typeface="Canva Sans"/>
              </a:rPr>
              <a:t>MARKET REPORT </a:t>
            </a:r>
          </a:p>
          <a:p>
            <a:pPr>
              <a:lnSpc>
                <a:spcPts val="7840"/>
              </a:lnSpc>
            </a:pPr>
            <a:r>
              <a:rPr lang="en-US" sz="7200">
                <a:solidFill>
                  <a:srgbClr val="F8F8F8"/>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33333" b="0"/>
            </a:stretch>
          </a:blipFill>
        </p:spPr>
        <p:txBody>
          <a:bodyPr/>
          <a:lstStyle/>
          <a:p/>
        </p:txBody>
      </p:sp>
      <p:grpSp>
        <p:nvGrpSpPr>
          <p:cNvPr id="3" name="Group 3"/>
          <p:cNvGrpSpPr/>
          <p:nvPr/>
        </p:nvGrpSpPr>
        <p:grpSpPr>
          <a:xfrm>
            <a:off x="1423423" y="2057400"/>
            <a:ext cx="15255563" cy="7200900"/>
            <a:chExt cx="4017926" cy="1896533"/>
          </a:xfrm>
        </p:grpSpPr>
        <p:sp>
          <p:nvSpPr>
            <p:cNvPr id="4" name="Freeform 4"/>
            <p:cNvSpPr/>
            <p:nvPr/>
          </p:nvSpPr>
          <p:spPr>
            <a:xfrm>
              <a:off x="0" y="0"/>
              <a:ext cx="4017926" cy="1896533"/>
            </a:xfrm>
            <a:custGeom>
              <a:rect l="l" t="t" r="r" b="b"/>
              <a:pathLst>
                <a:path w="4017926" h="1896533">
                  <a:moveTo>
                    <a:pt x="0" y="0"/>
                  </a:moveTo>
                  <a:lnTo>
                    <a:pt x="4017926" y="0"/>
                  </a:lnTo>
                  <a:lnTo>
                    <a:pt x="4017926" y="1896533"/>
                  </a:lnTo>
                  <a:lnTo>
                    <a:pt x="0" y="1896533"/>
                  </a:lnTo>
                  <a:close/>
                </a:path>
              </a:pathLst>
            </a:custGeom>
            <a:solidFill>
              <a:srgbClr val="48601E">
                <a:alpha val="64706"/>
              </a:srgbClr>
            </a:solidFill>
          </p:spPr>
          <p:txBody>
            <a:bodyPr/>
            <a:lstStyle/>
            <a:p/>
          </p:txBody>
        </p:sp>
        <p:sp>
          <p:nvSpPr>
            <p:cNvPr id="5" name="TextBox 5"/>
            <p:cNvSpPr txBox="1"/>
            <p:nvPr/>
          </p:nvSpPr>
          <p:spPr>
            <a:xfrm>
              <a:off x="0" y="-38100"/>
              <a:ext cx="4017926" cy="19346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761940" y="2377169"/>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
        <p:nvSpPr>
          <p:cNvPr id="7" name="TextBox 7"/>
          <p:cNvSpPr txBox="1"/>
          <p:nvPr/>
        </p:nvSpPr>
        <p:spPr>
          <a:xfrm>
            <a:off x="1691525" y="3410093"/>
            <a:ext cx="14772385" cy="5595621"/>
          </a:xfrm>
          <a:prstGeom prst="rect">
            <a:avLst/>
          </a:prstGeom>
        </p:spPr>
        <p:txBody>
          <a:bodyPr lIns="0" tIns="0" rIns="0" bIns="0" rtlCol="0" anchor="t">
            <a:spAutoFit/>
          </a:bodyPr>
          <a:lstStyle/>
          <a:p>
            <a:pPr>
              <a:lnSpc>
                <a:spcPts val="4479"/>
              </a:lnSpc>
              <a:spcBef>
                <a:spcPct val="0"/>
              </a:spcBef>
            </a:pPr>
            <a:r>
              <a:rPr lang="en-US" sz="3199">
                <a:solidFill>
                  <a:srgbClr val="FFFFFF"/>
                </a:solidFill>
                <a:latin typeface="Canva Sans"/>
              </a:rPr>
              <a:t>Fava beans, formally known as Vicia faba, are a species of legume distinguished by big, flat, and elongated seeds housed in thick, leathery pods. They are enriched with critical nutrients like protein, dietary fiber, folate, vitamin K, and minerals like iron, potassium, and magnesium. They also include antioxidants such as flavonoids and polyphenols, which fight oxidative stress and lower the risk of chronic diseases. Their fiber content promotes digestive health, regulates blood sugar levels, and improves cardiovascular health by lowering cholesterol and maintaining healthy blood pressure. Their frequent and moderate ingestion promotes red blood cell formation and helps prevent iron deficiency anemia.</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txBody>
          <a:bodyPr/>
          <a:lstStyle/>
          <a:p/>
        </p:txBody>
      </p:sp>
      <p:grpSp>
        <p:nvGrpSpPr>
          <p:cNvPr id="3" name="Group 3"/>
          <p:cNvGrpSpPr/>
          <p:nvPr/>
        </p:nvGrpSpPr>
        <p:grpSpPr>
          <a:xfrm>
            <a:off x="198280" y="6001534"/>
            <a:ext cx="8343578" cy="2526011"/>
            <a:chExt cx="860407" cy="260488"/>
          </a:xfrm>
        </p:grpSpPr>
        <p:sp>
          <p:nvSpPr>
            <p:cNvPr id="4" name="Freeform 4"/>
            <p:cNvSpPr/>
            <p:nvPr/>
          </p:nvSpPr>
          <p:spPr>
            <a:xfrm>
              <a:off x="0" y="0"/>
              <a:ext cx="860407" cy="260488"/>
            </a:xfrm>
            <a:custGeom>
              <a:rect l="l" t="t" r="r" b="b"/>
              <a:pathLst>
                <a:path w="860407" h="260488">
                  <a:moveTo>
                    <a:pt x="92789" y="0"/>
                  </a:moveTo>
                  <a:lnTo>
                    <a:pt x="767618" y="0"/>
                  </a:lnTo>
                  <a:cubicBezTo>
                    <a:pt x="818864" y="0"/>
                    <a:pt x="860407" y="41543"/>
                    <a:pt x="860407" y="92789"/>
                  </a:cubicBezTo>
                  <a:lnTo>
                    <a:pt x="860407" y="167699"/>
                  </a:lnTo>
                  <a:cubicBezTo>
                    <a:pt x="860407" y="218945"/>
                    <a:pt x="818864" y="260488"/>
                    <a:pt x="767618" y="260488"/>
                  </a:cubicBezTo>
                  <a:lnTo>
                    <a:pt x="92789" y="260488"/>
                  </a:lnTo>
                  <a:cubicBezTo>
                    <a:pt x="41543" y="260488"/>
                    <a:pt x="0" y="218945"/>
                    <a:pt x="0" y="167699"/>
                  </a:cubicBezTo>
                  <a:lnTo>
                    <a:pt x="0" y="92789"/>
                  </a:lnTo>
                  <a:cubicBezTo>
                    <a:pt x="0" y="41543"/>
                    <a:pt x="41543" y="0"/>
                    <a:pt x="92789" y="0"/>
                  </a:cubicBezTo>
                  <a:close/>
                </a:path>
              </a:pathLst>
            </a:custGeom>
            <a:solidFill>
              <a:srgbClr val="425707"/>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541748" y="6311898"/>
            <a:ext cx="2037937" cy="2035389"/>
          </a:xfrm>
          <a:custGeom>
            <a:rect l="l" t="t" r="r" b="b"/>
            <a:pathLst>
              <a:path w="2037937" h="2035389">
                <a:moveTo>
                  <a:pt x="0" y="0"/>
                </a:moveTo>
                <a:lnTo>
                  <a:pt x="2037937" y="0"/>
                </a:lnTo>
                <a:lnTo>
                  <a:pt x="2037937" y="2035389"/>
                </a:lnTo>
                <a:lnTo>
                  <a:pt x="0" y="2035389"/>
                </a:lnTo>
                <a:lnTo>
                  <a:pt x="0" y="0"/>
                </a:lnTo>
                <a:close/>
              </a:path>
            </a:pathLst>
          </a:custGeom>
          <a:blipFill>
            <a:blip r:embed="rId3"/>
            <a:stretch>
              <a:fillRect/>
            </a:stretch>
          </a:blipFill>
        </p:spPr>
        <p:txBody>
          <a:bodyPr/>
          <a:lstStyle/>
          <a:p/>
        </p:txBody>
      </p:sp>
      <p:grpSp>
        <p:nvGrpSpPr>
          <p:cNvPr id="7" name="Group 7"/>
          <p:cNvGrpSpPr/>
          <p:nvPr/>
        </p:nvGrpSpPr>
        <p:grpSpPr>
          <a:xfrm>
            <a:off x="494234" y="6230445"/>
            <a:ext cx="2007923" cy="200792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0" y="14287"/>
            <a:ext cx="18288000" cy="1362755"/>
            <a:chExt cx="4816593" cy="358915"/>
          </a:xfrm>
        </p:grpSpPr>
        <p:sp>
          <p:nvSpPr>
            <p:cNvPr id="11" name="Freeform 11"/>
            <p:cNvSpPr/>
            <p:nvPr/>
          </p:nvSpPr>
          <p:spPr>
            <a:xfrm>
              <a:off x="0" y="0"/>
              <a:ext cx="4816592" cy="358915"/>
            </a:xfrm>
            <a:custGeom>
              <a:rect l="l" t="t" r="r" b="b"/>
              <a:pathLst>
                <a:path w="4816592" h="358915">
                  <a:moveTo>
                    <a:pt x="0" y="0"/>
                  </a:moveTo>
                  <a:lnTo>
                    <a:pt x="4816592" y="0"/>
                  </a:lnTo>
                  <a:lnTo>
                    <a:pt x="4816592" y="358915"/>
                  </a:lnTo>
                  <a:lnTo>
                    <a:pt x="0" y="358915"/>
                  </a:lnTo>
                  <a:close/>
                </a:path>
              </a:pathLst>
            </a:custGeom>
            <a:solidFill>
              <a:srgbClr val="000000">
                <a:alpha val="69804"/>
              </a:srgbClr>
            </a:solidFill>
          </p:spPr>
          <p:txBody>
            <a:bodyPr/>
            <a:lstStyle/>
            <a:p/>
          </p:txBody>
        </p:sp>
        <p:sp>
          <p:nvSpPr>
            <p:cNvPr id="12" name="TextBox 12"/>
            <p:cNvSpPr txBox="1"/>
            <p:nvPr/>
          </p:nvSpPr>
          <p:spPr>
            <a:xfrm>
              <a:off x="0" y="-38100"/>
              <a:ext cx="4816593" cy="397015"/>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762750" y="6707974"/>
            <a:ext cx="1470891" cy="1382298"/>
          </a:xfrm>
          <a:prstGeom prst="rect">
            <a:avLst/>
          </a:prstGeom>
        </p:spPr>
        <p:txBody>
          <a:bodyPr lIns="0" tIns="0" rIns="0" bIns="0" rtlCol="0" anchor="t">
            <a:spAutoFit/>
          </a:bodyPr>
          <a:lstStyle/>
          <a:p>
            <a:pPr algn="ctr">
              <a:lnSpc>
                <a:spcPts val="3465"/>
              </a:lnSpc>
            </a:pPr>
            <a:r>
              <a:rPr lang="en-US" sz="4331">
                <a:solidFill>
                  <a:srgbClr val="1E3048"/>
                </a:solidFill>
                <a:latin typeface="Poppins Bold"/>
              </a:rPr>
              <a:t>2024- 2031</a:t>
            </a:r>
          </a:p>
        </p:txBody>
      </p:sp>
      <p:sp>
        <p:nvSpPr>
          <p:cNvPr id="14" name="TextBox 14"/>
          <p:cNvSpPr txBox="1"/>
          <p:nvPr/>
        </p:nvSpPr>
        <p:spPr>
          <a:xfrm>
            <a:off x="2502157" y="6367585"/>
            <a:ext cx="5605993" cy="1660558"/>
          </a:xfrm>
          <a:prstGeom prst="rect">
            <a:avLst/>
          </a:prstGeom>
        </p:spPr>
        <p:txBody>
          <a:bodyPr lIns="0" tIns="0" rIns="0" bIns="0" rtlCol="0" anchor="t">
            <a:spAutoFit/>
          </a:bodyPr>
          <a:lstStyle/>
          <a:p>
            <a:pPr algn="ctr">
              <a:lnSpc>
                <a:spcPts val="6500"/>
              </a:lnSpc>
            </a:pPr>
            <a:r>
              <a:rPr lang="en-US" sz="4642">
                <a:solidFill>
                  <a:srgbClr val="FFFFFF"/>
                </a:solidFill>
                <a:latin typeface="Poppins"/>
              </a:rPr>
              <a:t>CAGR</a:t>
            </a:r>
          </a:p>
          <a:p>
            <a:pPr algn="ctr">
              <a:lnSpc>
                <a:spcPts val="6500"/>
              </a:lnSpc>
              <a:spcBef>
                <a:spcPct val="0"/>
              </a:spcBef>
            </a:pPr>
            <a:r>
              <a:rPr lang="en-US" sz="4642">
                <a:solidFill>
                  <a:srgbClr val="FFFFFF"/>
                </a:solidFill>
                <a:latin typeface="Poppins"/>
              </a:rPr>
              <a:t>2.30%</a:t>
            </a:r>
          </a:p>
        </p:txBody>
      </p:sp>
      <p:sp>
        <p:nvSpPr>
          <p:cNvPr id="15" name="TextBox 15"/>
          <p:cNvSpPr txBox="1"/>
          <p:nvPr/>
        </p:nvSpPr>
        <p:spPr>
          <a:xfrm>
            <a:off x="5347472" y="367053"/>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grpSp>
        <p:nvGrpSpPr>
          <p:cNvPr id="16" name="Group 16"/>
          <p:cNvGrpSpPr/>
          <p:nvPr/>
        </p:nvGrpSpPr>
        <p:grpSpPr>
          <a:xfrm>
            <a:off x="198280" y="3264018"/>
            <a:ext cx="8343578" cy="2526011"/>
            <a:chExt cx="860407" cy="260488"/>
          </a:xfrm>
        </p:grpSpPr>
        <p:sp>
          <p:nvSpPr>
            <p:cNvPr id="17" name="Freeform 17"/>
            <p:cNvSpPr/>
            <p:nvPr/>
          </p:nvSpPr>
          <p:spPr>
            <a:xfrm>
              <a:off x="0" y="0"/>
              <a:ext cx="860407" cy="260488"/>
            </a:xfrm>
            <a:custGeom>
              <a:rect l="l" t="t" r="r" b="b"/>
              <a:pathLst>
                <a:path w="860407" h="260488">
                  <a:moveTo>
                    <a:pt x="92789" y="0"/>
                  </a:moveTo>
                  <a:lnTo>
                    <a:pt x="767618" y="0"/>
                  </a:lnTo>
                  <a:cubicBezTo>
                    <a:pt x="818864" y="0"/>
                    <a:pt x="860407" y="41543"/>
                    <a:pt x="860407" y="92789"/>
                  </a:cubicBezTo>
                  <a:lnTo>
                    <a:pt x="860407" y="167699"/>
                  </a:lnTo>
                  <a:cubicBezTo>
                    <a:pt x="860407" y="218945"/>
                    <a:pt x="818864" y="260488"/>
                    <a:pt x="767618" y="260488"/>
                  </a:cubicBezTo>
                  <a:lnTo>
                    <a:pt x="92789" y="260488"/>
                  </a:lnTo>
                  <a:cubicBezTo>
                    <a:pt x="41543" y="260488"/>
                    <a:pt x="0" y="218945"/>
                    <a:pt x="0" y="167699"/>
                  </a:cubicBezTo>
                  <a:lnTo>
                    <a:pt x="0" y="92789"/>
                  </a:lnTo>
                  <a:cubicBezTo>
                    <a:pt x="0" y="41543"/>
                    <a:pt x="41543" y="0"/>
                    <a:pt x="92789" y="0"/>
                  </a:cubicBezTo>
                  <a:close/>
                </a:path>
              </a:pathLst>
            </a:custGeom>
            <a:solidFill>
              <a:srgbClr val="425707"/>
            </a:solidFill>
          </p:spPr>
          <p:txBody>
            <a:bodyPr/>
            <a:lstStyle/>
            <a:p/>
          </p:txBody>
        </p:sp>
        <p:sp>
          <p:nvSpPr>
            <p:cNvPr id="18" name="TextBox 1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9" name="Freeform 19"/>
          <p:cNvSpPr/>
          <p:nvPr/>
        </p:nvSpPr>
        <p:spPr>
          <a:xfrm>
            <a:off x="541748" y="3574382"/>
            <a:ext cx="2037937" cy="2035389"/>
          </a:xfrm>
          <a:custGeom>
            <a:rect l="l" t="t" r="r" b="b"/>
            <a:pathLst>
              <a:path w="2037937" h="2035389">
                <a:moveTo>
                  <a:pt x="0" y="0"/>
                </a:moveTo>
                <a:lnTo>
                  <a:pt x="2037937" y="0"/>
                </a:lnTo>
                <a:lnTo>
                  <a:pt x="2037937" y="2035389"/>
                </a:lnTo>
                <a:lnTo>
                  <a:pt x="0" y="2035389"/>
                </a:lnTo>
                <a:lnTo>
                  <a:pt x="0" y="0"/>
                </a:lnTo>
                <a:close/>
              </a:path>
            </a:pathLst>
          </a:custGeom>
          <a:blipFill>
            <a:blip r:embed="rId3"/>
            <a:stretch>
              <a:fillRect/>
            </a:stretch>
          </a:blipFill>
        </p:spPr>
        <p:txBody>
          <a:bodyPr/>
          <a:lstStyle/>
          <a:p/>
        </p:txBody>
      </p:sp>
      <p:grpSp>
        <p:nvGrpSpPr>
          <p:cNvPr id="20" name="Group 20"/>
          <p:cNvGrpSpPr/>
          <p:nvPr/>
        </p:nvGrpSpPr>
        <p:grpSpPr>
          <a:xfrm>
            <a:off x="494234" y="3492929"/>
            <a:ext cx="2007923" cy="2007923"/>
            <a:chExt cx="812800" cy="812800"/>
          </a:xfrm>
        </p:grpSpPr>
        <p:sp>
          <p:nvSpPr>
            <p:cNvPr id="21" name="Freeform 2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2" name="TextBox 2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3" name="TextBox 23"/>
          <p:cNvSpPr txBox="1"/>
          <p:nvPr/>
        </p:nvSpPr>
        <p:spPr>
          <a:xfrm>
            <a:off x="762750" y="4334420"/>
            <a:ext cx="1470891" cy="518557"/>
          </a:xfrm>
          <a:prstGeom prst="rect">
            <a:avLst/>
          </a:prstGeom>
        </p:spPr>
        <p:txBody>
          <a:bodyPr lIns="0" tIns="0" rIns="0" bIns="0" rtlCol="0" anchor="t">
            <a:spAutoFit/>
          </a:bodyPr>
          <a:lstStyle/>
          <a:p>
            <a:pPr algn="ctr">
              <a:lnSpc>
                <a:spcPts val="3465"/>
              </a:lnSpc>
            </a:pPr>
            <a:r>
              <a:rPr lang="en-US" sz="4331">
                <a:solidFill>
                  <a:srgbClr val="1E3048"/>
                </a:solidFill>
                <a:latin typeface="Poppins Bold"/>
              </a:rPr>
              <a:t>2024</a:t>
            </a:r>
          </a:p>
        </p:txBody>
      </p:sp>
      <p:sp>
        <p:nvSpPr>
          <p:cNvPr id="24" name="TextBox 24"/>
          <p:cNvSpPr txBox="1"/>
          <p:nvPr/>
        </p:nvSpPr>
        <p:spPr>
          <a:xfrm>
            <a:off x="2579685" y="3630069"/>
            <a:ext cx="5605993" cy="1660558"/>
          </a:xfrm>
          <a:prstGeom prst="rect">
            <a:avLst/>
          </a:prstGeom>
        </p:spPr>
        <p:txBody>
          <a:bodyPr lIns="0" tIns="0" rIns="0" bIns="0" rtlCol="0" anchor="t">
            <a:spAutoFit/>
          </a:bodyPr>
          <a:lstStyle/>
          <a:p>
            <a:pPr algn="ctr">
              <a:lnSpc>
                <a:spcPts val="6500"/>
              </a:lnSpc>
            </a:pPr>
            <a:r>
              <a:rPr lang="en-US" sz="4642">
                <a:solidFill>
                  <a:srgbClr val="FFFFFF"/>
                </a:solidFill>
                <a:latin typeface="Poppins"/>
              </a:rPr>
              <a:t>MARKET SIZE</a:t>
            </a:r>
          </a:p>
          <a:p>
            <a:pPr algn="ctr">
              <a:lnSpc>
                <a:spcPts val="6500"/>
              </a:lnSpc>
              <a:spcBef>
                <a:spcPct val="0"/>
              </a:spcBef>
            </a:pPr>
            <a:r>
              <a:rPr lang="en-US" sz="4642">
                <a:solidFill>
                  <a:srgbClr val="FFFFFF"/>
                </a:solidFill>
                <a:latin typeface="Poppins"/>
              </a:rPr>
              <a:t>USD 2951.2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0" y="0"/>
            <a:ext cx="18288000" cy="1319223"/>
            <a:chExt cx="4816593" cy="347450"/>
          </a:xfrm>
        </p:grpSpPr>
        <p:sp>
          <p:nvSpPr>
            <p:cNvPr id="4" name="Freeform 4"/>
            <p:cNvSpPr/>
            <p:nvPr/>
          </p:nvSpPr>
          <p:spPr>
            <a:xfrm>
              <a:off x="0" y="0"/>
              <a:ext cx="4816592" cy="347450"/>
            </a:xfrm>
            <a:custGeom>
              <a:rect l="l" t="t" r="r" b="b"/>
              <a:pathLst>
                <a:path w="4816592" h="347450">
                  <a:moveTo>
                    <a:pt x="0" y="0"/>
                  </a:moveTo>
                  <a:lnTo>
                    <a:pt x="4816592" y="0"/>
                  </a:lnTo>
                  <a:lnTo>
                    <a:pt x="4816592" y="347450"/>
                  </a:lnTo>
                  <a:lnTo>
                    <a:pt x="0" y="347450"/>
                  </a:lnTo>
                  <a:close/>
                </a:path>
              </a:pathLst>
            </a:custGeom>
            <a:solidFill>
              <a:srgbClr val="000000">
                <a:alpha val="69804"/>
              </a:srgbClr>
            </a:solidFill>
          </p:spPr>
          <p:txBody>
            <a:bodyPr/>
            <a:lstStyle/>
            <a:p/>
          </p:txBody>
        </p:sp>
        <p:sp>
          <p:nvSpPr>
            <p:cNvPr id="5" name="TextBox 5"/>
            <p:cNvSpPr txBox="1"/>
            <p:nvPr/>
          </p:nvSpPr>
          <p:spPr>
            <a:xfrm>
              <a:off x="0" y="-38100"/>
              <a:ext cx="4816593" cy="38555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108958" y="1702418"/>
            <a:ext cx="6085144" cy="2615759"/>
            <a:chExt cx="8245593" cy="3544449"/>
          </a:xfrm>
        </p:grpSpPr>
        <p:sp>
          <p:nvSpPr>
            <p:cNvPr id="7" name="Freeform 7"/>
            <p:cNvSpPr/>
            <p:nvPr/>
          </p:nvSpPr>
          <p:spPr>
            <a:xfrm>
              <a:off x="0" y="0"/>
              <a:ext cx="8245593" cy="3544449"/>
            </a:xfrm>
            <a:custGeom>
              <a:rect l="l" t="t" r="r" b="b"/>
              <a:pathLst>
                <a:path w="8245593" h="3544449">
                  <a:moveTo>
                    <a:pt x="8121133" y="3544449"/>
                  </a:moveTo>
                  <a:lnTo>
                    <a:pt x="124460" y="3544449"/>
                  </a:lnTo>
                  <a:cubicBezTo>
                    <a:pt x="55880" y="3544449"/>
                    <a:pt x="0" y="3488569"/>
                    <a:pt x="0" y="3419989"/>
                  </a:cubicBezTo>
                  <a:lnTo>
                    <a:pt x="0" y="124460"/>
                  </a:lnTo>
                  <a:cubicBezTo>
                    <a:pt x="0" y="55880"/>
                    <a:pt x="55880" y="0"/>
                    <a:pt x="124460" y="0"/>
                  </a:cubicBezTo>
                  <a:lnTo>
                    <a:pt x="8121133" y="0"/>
                  </a:lnTo>
                  <a:cubicBezTo>
                    <a:pt x="8189713" y="0"/>
                    <a:pt x="8245593" y="55880"/>
                    <a:pt x="8245593" y="124460"/>
                  </a:cubicBezTo>
                  <a:lnTo>
                    <a:pt x="8245593" y="3419989"/>
                  </a:lnTo>
                  <a:cubicBezTo>
                    <a:pt x="8245593" y="3488569"/>
                    <a:pt x="8189713" y="3544449"/>
                    <a:pt x="8121133" y="3544449"/>
                  </a:cubicBezTo>
                  <a:close/>
                </a:path>
              </a:pathLst>
            </a:custGeom>
            <a:solidFill>
              <a:srgbClr val="583313"/>
            </a:solidFill>
          </p:spPr>
          <p:txBody>
            <a:bodyPr/>
            <a:lstStyle/>
            <a:p/>
          </p:txBody>
        </p:sp>
      </p:grpSp>
      <p:grpSp>
        <p:nvGrpSpPr>
          <p:cNvPr id="8" name="Group 8"/>
          <p:cNvGrpSpPr/>
          <p:nvPr/>
        </p:nvGrpSpPr>
        <p:grpSpPr>
          <a:xfrm rot="5400000">
            <a:off x="1239158" y="1341198"/>
            <a:ext cx="759094" cy="3237410"/>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108958" y="4656479"/>
            <a:ext cx="6085144" cy="2574202"/>
            <a:chExt cx="8245593" cy="3488138"/>
          </a:xfrm>
        </p:grpSpPr>
        <p:sp>
          <p:nvSpPr>
            <p:cNvPr id="11" name="Freeform 11"/>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839549"/>
            </a:solidFill>
          </p:spPr>
          <p:txBody>
            <a:bodyPr/>
            <a:lstStyle/>
            <a:p/>
          </p:txBody>
        </p:sp>
      </p:grpSp>
      <p:grpSp>
        <p:nvGrpSpPr>
          <p:cNvPr id="12" name="Group 12"/>
          <p:cNvGrpSpPr/>
          <p:nvPr/>
        </p:nvGrpSpPr>
        <p:grpSpPr>
          <a:xfrm rot="5400000">
            <a:off x="1239158" y="4336815"/>
            <a:ext cx="759094" cy="3237410"/>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3370285" y="1875229"/>
            <a:ext cx="4607044" cy="2068007"/>
          </a:xfrm>
          <a:prstGeom prst="rect">
            <a:avLst/>
          </a:prstGeom>
        </p:spPr>
        <p:txBody>
          <a:bodyPr lIns="0" tIns="0" rIns="0" bIns="0" rtlCol="0" anchor="t">
            <a:spAutoFit/>
          </a:bodyPr>
          <a:lstStyle/>
          <a:p>
            <a:pPr marL="636417" lvl="1" indent="-318208">
              <a:lnSpc>
                <a:spcPts val="4126"/>
              </a:lnSpc>
              <a:buFont typeface="Arial"/>
              <a:buChar char="•"/>
            </a:pPr>
            <a:r>
              <a:rPr lang="en-US" sz="2947">
                <a:solidFill>
                  <a:srgbClr val="FFFFFF"/>
                </a:solidFill>
                <a:latin typeface="Montserrat"/>
              </a:rPr>
              <a:t>Fresh</a:t>
            </a:r>
          </a:p>
          <a:p>
            <a:pPr marL="636417" lvl="1" indent="-318208">
              <a:lnSpc>
                <a:spcPts val="4126"/>
              </a:lnSpc>
              <a:buFont typeface="Arial"/>
              <a:buChar char="•"/>
            </a:pPr>
            <a:r>
              <a:rPr lang="en-US" sz="2947">
                <a:solidFill>
                  <a:srgbClr val="FFFFFF"/>
                </a:solidFill>
                <a:latin typeface="Montserrat"/>
              </a:rPr>
              <a:t>Frozen</a:t>
            </a:r>
          </a:p>
          <a:p>
            <a:pPr marL="636417" lvl="1" indent="-318208">
              <a:lnSpc>
                <a:spcPts val="4126"/>
              </a:lnSpc>
              <a:buFont typeface="Arial"/>
              <a:buChar char="•"/>
            </a:pPr>
            <a:r>
              <a:rPr lang="en-US" sz="2947">
                <a:solidFill>
                  <a:srgbClr val="FFFFFF"/>
                </a:solidFill>
                <a:latin typeface="Montserrat"/>
              </a:rPr>
              <a:t>Pod</a:t>
            </a:r>
          </a:p>
          <a:p>
            <a:pPr marL="636417" lvl="1" indent="-318208">
              <a:lnSpc>
                <a:spcPts val="4126"/>
              </a:lnSpc>
              <a:buFont typeface="Arial"/>
              <a:buChar char="•"/>
            </a:pPr>
            <a:r>
              <a:rPr lang="en-US" sz="2947">
                <a:solidFill>
                  <a:srgbClr val="FFFFFF"/>
                </a:solidFill>
                <a:latin typeface="Montserrat"/>
              </a:rPr>
              <a:t>Organic</a:t>
            </a:r>
          </a:p>
        </p:txBody>
      </p:sp>
      <p:sp>
        <p:nvSpPr>
          <p:cNvPr id="16" name="TextBox 16"/>
          <p:cNvSpPr txBox="1"/>
          <p:nvPr/>
        </p:nvSpPr>
        <p:spPr>
          <a:xfrm>
            <a:off x="229897" y="2773352"/>
            <a:ext cx="2777616" cy="357486"/>
          </a:xfrm>
          <a:prstGeom prst="rect">
            <a:avLst/>
          </a:prstGeom>
        </p:spPr>
        <p:txBody>
          <a:bodyPr lIns="0" tIns="0" rIns="0" bIns="0" rtlCol="0" anchor="t">
            <a:spAutoFit/>
          </a:bodyPr>
          <a:lstStyle/>
          <a:p>
            <a:pPr algn="ctr">
              <a:lnSpc>
                <a:spcPts val="2601"/>
              </a:lnSpc>
            </a:pPr>
            <a:r>
              <a:rPr lang="en-US" sz="2576">
                <a:solidFill>
                  <a:srgbClr val="43B4BE"/>
                </a:solidFill>
                <a:latin typeface="Montserrat Classic"/>
              </a:rPr>
              <a:t>Type Segment </a:t>
            </a:r>
          </a:p>
        </p:txBody>
      </p:sp>
      <p:sp>
        <p:nvSpPr>
          <p:cNvPr id="17" name="TextBox 17"/>
          <p:cNvSpPr txBox="1"/>
          <p:nvPr/>
        </p:nvSpPr>
        <p:spPr>
          <a:xfrm>
            <a:off x="3237410" y="5400467"/>
            <a:ext cx="4803613" cy="1025142"/>
          </a:xfrm>
          <a:prstGeom prst="rect">
            <a:avLst/>
          </a:prstGeom>
        </p:spPr>
        <p:txBody>
          <a:bodyPr lIns="0" tIns="0" rIns="0" bIns="0" rtlCol="0" anchor="t">
            <a:spAutoFit/>
          </a:bodyPr>
          <a:lstStyle/>
          <a:p>
            <a:pPr marL="636417" lvl="1" indent="-318208">
              <a:lnSpc>
                <a:spcPts val="4126"/>
              </a:lnSpc>
              <a:buFont typeface="Arial"/>
              <a:buChar char="•"/>
            </a:pPr>
            <a:r>
              <a:rPr lang="en-US" sz="2947">
                <a:solidFill>
                  <a:srgbClr val="FFFFFF"/>
                </a:solidFill>
                <a:latin typeface="Montserrat"/>
              </a:rPr>
              <a:t>Animal Feed</a:t>
            </a:r>
          </a:p>
          <a:p>
            <a:pPr marL="636417" lvl="1" indent="-318208">
              <a:lnSpc>
                <a:spcPts val="4126"/>
              </a:lnSpc>
              <a:buFont typeface="Arial"/>
              <a:buChar char="•"/>
            </a:pPr>
            <a:r>
              <a:rPr lang="en-US" sz="2947">
                <a:solidFill>
                  <a:srgbClr val="FFFFFF"/>
                </a:solidFill>
                <a:latin typeface="Montserrat"/>
              </a:rPr>
              <a:t>Human Nutrition</a:t>
            </a:r>
          </a:p>
        </p:txBody>
      </p:sp>
      <p:sp>
        <p:nvSpPr>
          <p:cNvPr id="18" name="TextBox 18"/>
          <p:cNvSpPr txBox="1"/>
          <p:nvPr/>
        </p:nvSpPr>
        <p:spPr>
          <a:xfrm>
            <a:off x="229897" y="5629116"/>
            <a:ext cx="2777616" cy="681384"/>
          </a:xfrm>
          <a:prstGeom prst="rect">
            <a:avLst/>
          </a:prstGeom>
        </p:spPr>
        <p:txBody>
          <a:bodyPr lIns="0" tIns="0" rIns="0" bIns="0" rtlCol="0" anchor="t">
            <a:spAutoFit/>
          </a:bodyPr>
          <a:lstStyle/>
          <a:p>
            <a:pPr algn="ctr">
              <a:lnSpc>
                <a:spcPts val="2601"/>
              </a:lnSpc>
            </a:pPr>
            <a:r>
              <a:rPr lang="en-US" sz="2576">
                <a:solidFill>
                  <a:srgbClr val="43B4BE"/>
                </a:solidFill>
                <a:latin typeface="Montserrat Classic"/>
              </a:rPr>
              <a:t>Application Segment</a:t>
            </a:r>
          </a:p>
        </p:txBody>
      </p:sp>
      <p:grpSp>
        <p:nvGrpSpPr>
          <p:cNvPr id="19" name="Group 19"/>
          <p:cNvGrpSpPr/>
          <p:nvPr/>
        </p:nvGrpSpPr>
        <p:grpSpPr>
          <a:xfrm>
            <a:off x="2108958" y="7565050"/>
            <a:ext cx="7035042" cy="2574202"/>
            <a:chExt cx="9532739" cy="3488138"/>
          </a:xfrm>
        </p:grpSpPr>
        <p:sp>
          <p:nvSpPr>
            <p:cNvPr id="20" name="Freeform 20"/>
            <p:cNvSpPr/>
            <p:nvPr/>
          </p:nvSpPr>
          <p:spPr>
            <a:xfrm>
              <a:off x="0" y="0"/>
              <a:ext cx="9532739" cy="3488138"/>
            </a:xfrm>
            <a:custGeom>
              <a:rect l="l" t="t" r="r" b="b"/>
              <a:pathLst>
                <a:path w="9532739" h="3488138">
                  <a:moveTo>
                    <a:pt x="9408279" y="3488138"/>
                  </a:moveTo>
                  <a:lnTo>
                    <a:pt x="124460" y="3488138"/>
                  </a:lnTo>
                  <a:cubicBezTo>
                    <a:pt x="55880" y="3488138"/>
                    <a:pt x="0" y="3432258"/>
                    <a:pt x="0" y="3363678"/>
                  </a:cubicBezTo>
                  <a:lnTo>
                    <a:pt x="0" y="124460"/>
                  </a:lnTo>
                  <a:cubicBezTo>
                    <a:pt x="0" y="55880"/>
                    <a:pt x="55880" y="0"/>
                    <a:pt x="124460" y="0"/>
                  </a:cubicBezTo>
                  <a:lnTo>
                    <a:pt x="9408279" y="0"/>
                  </a:lnTo>
                  <a:cubicBezTo>
                    <a:pt x="9476860" y="0"/>
                    <a:pt x="9532739" y="55880"/>
                    <a:pt x="9532739" y="124460"/>
                  </a:cubicBezTo>
                  <a:lnTo>
                    <a:pt x="9532739" y="3363678"/>
                  </a:lnTo>
                  <a:cubicBezTo>
                    <a:pt x="9532739" y="3432258"/>
                    <a:pt x="9476860" y="3488138"/>
                    <a:pt x="9408279" y="3488138"/>
                  </a:cubicBezTo>
                  <a:close/>
                </a:path>
              </a:pathLst>
            </a:custGeom>
            <a:solidFill>
              <a:srgbClr val="425707"/>
            </a:solidFill>
          </p:spPr>
          <p:txBody>
            <a:bodyPr/>
            <a:lstStyle/>
            <a:p/>
          </p:txBody>
        </p:sp>
      </p:grpSp>
      <p:grpSp>
        <p:nvGrpSpPr>
          <p:cNvPr id="21" name="Group 21"/>
          <p:cNvGrpSpPr/>
          <p:nvPr/>
        </p:nvGrpSpPr>
        <p:grpSpPr>
          <a:xfrm rot="5400000">
            <a:off x="1239158" y="7245386"/>
            <a:ext cx="759094" cy="3237410"/>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3" name="TextBox 23"/>
          <p:cNvSpPr txBox="1"/>
          <p:nvPr/>
        </p:nvSpPr>
        <p:spPr>
          <a:xfrm>
            <a:off x="3237410" y="7887906"/>
            <a:ext cx="5906590" cy="1546574"/>
          </a:xfrm>
          <a:prstGeom prst="rect">
            <a:avLst/>
          </a:prstGeom>
        </p:spPr>
        <p:txBody>
          <a:bodyPr lIns="0" tIns="0" rIns="0" bIns="0" rtlCol="0" anchor="t">
            <a:spAutoFit/>
          </a:bodyPr>
          <a:lstStyle/>
          <a:p>
            <a:pPr marL="636417" lvl="1" indent="-318208">
              <a:lnSpc>
                <a:spcPts val="4126"/>
              </a:lnSpc>
              <a:buFont typeface="Arial"/>
              <a:buChar char="•"/>
            </a:pPr>
            <a:r>
              <a:rPr lang="en-US" sz="2947">
                <a:solidFill>
                  <a:srgbClr val="FFFFFF"/>
                </a:solidFill>
                <a:latin typeface="Montserrat"/>
              </a:rPr>
              <a:t>Supermarket/Hypermarket</a:t>
            </a:r>
          </a:p>
          <a:p>
            <a:pPr marL="636417" lvl="1" indent="-318208">
              <a:lnSpc>
                <a:spcPts val="4126"/>
              </a:lnSpc>
              <a:buFont typeface="Arial"/>
              <a:buChar char="•"/>
            </a:pPr>
            <a:r>
              <a:rPr lang="en-US" sz="2947">
                <a:solidFill>
                  <a:srgbClr val="FFFFFF"/>
                </a:solidFill>
                <a:latin typeface="Montserrat"/>
              </a:rPr>
              <a:t>Grocery Stores</a:t>
            </a:r>
          </a:p>
          <a:p>
            <a:pPr marL="636417" lvl="1" indent="-318208">
              <a:lnSpc>
                <a:spcPts val="4126"/>
              </a:lnSpc>
              <a:buFont typeface="Arial"/>
              <a:buChar char="•"/>
            </a:pPr>
            <a:r>
              <a:rPr lang="en-US" sz="2947">
                <a:solidFill>
                  <a:srgbClr val="FFFFFF"/>
                </a:solidFill>
                <a:latin typeface="Montserrat"/>
              </a:rPr>
              <a:t>E-commerce Platform</a:t>
            </a:r>
          </a:p>
        </p:txBody>
      </p:sp>
      <p:sp>
        <p:nvSpPr>
          <p:cNvPr id="24" name="TextBox 24"/>
          <p:cNvSpPr txBox="1"/>
          <p:nvPr/>
        </p:nvSpPr>
        <p:spPr>
          <a:xfrm>
            <a:off x="229897" y="8537686"/>
            <a:ext cx="2777616" cy="681384"/>
          </a:xfrm>
          <a:prstGeom prst="rect">
            <a:avLst/>
          </a:prstGeom>
        </p:spPr>
        <p:txBody>
          <a:bodyPr lIns="0" tIns="0" rIns="0" bIns="0" rtlCol="0" anchor="t">
            <a:spAutoFit/>
          </a:bodyPr>
          <a:lstStyle/>
          <a:p>
            <a:pPr algn="ctr">
              <a:lnSpc>
                <a:spcPts val="2601"/>
              </a:lnSpc>
            </a:pPr>
            <a:r>
              <a:rPr lang="en-US" sz="2576">
                <a:solidFill>
                  <a:srgbClr val="43B4BE"/>
                </a:solidFill>
                <a:latin typeface="Montserrat Classic"/>
              </a:rPr>
              <a:t>Distribution Channel</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207777"/>
            <a:ext cx="10988469" cy="9079223"/>
          </a:xfrm>
          <a:custGeom>
            <a:rect l="l" t="t" r="r" b="b"/>
            <a:pathLst>
              <a:path w="10988469" h="9079223">
                <a:moveTo>
                  <a:pt x="0" y="0"/>
                </a:moveTo>
                <a:lnTo>
                  <a:pt x="10988469" y="0"/>
                </a:lnTo>
                <a:lnTo>
                  <a:pt x="10988469" y="9079223"/>
                </a:lnTo>
                <a:lnTo>
                  <a:pt x="0" y="907922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1478035" y="5153025"/>
            <a:ext cx="5781265" cy="1764289"/>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99726"/>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Fava Beans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4795827" y="5358967"/>
            <a:ext cx="9635068" cy="3284424"/>
            <a:chExt cx="7487197" cy="2552253"/>
          </a:xfrm>
        </p:grpSpPr>
        <p:sp>
          <p:nvSpPr>
            <p:cNvPr id="4" name="Freeform 4"/>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7F740A"/>
            </a:solidFill>
          </p:spPr>
          <p:txBody>
            <a:bodyPr/>
            <a:lstStyle/>
            <a:p/>
          </p:txBody>
        </p:sp>
      </p:grpSp>
      <p:grpSp>
        <p:nvGrpSpPr>
          <p:cNvPr id="5" name="Group 5"/>
          <p:cNvGrpSpPr/>
          <p:nvPr/>
        </p:nvGrpSpPr>
        <p:grpSpPr>
          <a:xfrm>
            <a:off x="4795827" y="1643609"/>
            <a:ext cx="9635068" cy="3248143"/>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483E05"/>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7F740A"/>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483E05"/>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7F740A"/>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83E05"/>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883590" y="2269525"/>
            <a:ext cx="6920490"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Crop Rotation and Sustainable Farming to Propel Market Growth</a:t>
            </a:r>
          </a:p>
        </p:txBody>
      </p:sp>
      <p:sp>
        <p:nvSpPr>
          <p:cNvPr id="18" name="TextBox 18"/>
          <p:cNvSpPr txBox="1"/>
          <p:nvPr/>
        </p:nvSpPr>
        <p:spPr>
          <a:xfrm>
            <a:off x="6883590" y="5824842"/>
            <a:ext cx="7108062"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Cooking Times Increased and Culinary Advancements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1583987" y="1683652"/>
            <a:ext cx="15120026" cy="6919697"/>
            <a:chExt cx="3759561" cy="1720567"/>
          </a:xfrm>
        </p:grpSpPr>
        <p:sp>
          <p:nvSpPr>
            <p:cNvPr id="4" name="Freeform 4"/>
            <p:cNvSpPr/>
            <p:nvPr/>
          </p:nvSpPr>
          <p:spPr>
            <a:xfrm>
              <a:off x="0" y="0"/>
              <a:ext cx="3759561" cy="1720567"/>
            </a:xfrm>
            <a:custGeom>
              <a:rect l="l" t="t" r="r" b="b"/>
              <a:pathLst>
                <a:path w="3759561" h="1720567">
                  <a:moveTo>
                    <a:pt x="0" y="0"/>
                  </a:moveTo>
                  <a:lnTo>
                    <a:pt x="3759561" y="0"/>
                  </a:lnTo>
                  <a:lnTo>
                    <a:pt x="3759561" y="1720567"/>
                  </a:lnTo>
                  <a:lnTo>
                    <a:pt x="0" y="1720567"/>
                  </a:lnTo>
                  <a:close/>
                </a:path>
              </a:pathLst>
            </a:custGeom>
            <a:solidFill>
              <a:srgbClr val="64681B">
                <a:alpha val="84706"/>
              </a:srgbClr>
            </a:solidFill>
          </p:spPr>
          <p:txBody>
            <a:bodyPr/>
            <a:lstStyle/>
            <a:p/>
          </p:txBody>
        </p:sp>
        <p:sp>
          <p:nvSpPr>
            <p:cNvPr id="5" name="TextBox 5"/>
            <p:cNvSpPr txBox="1"/>
            <p:nvPr/>
          </p:nvSpPr>
          <p:spPr>
            <a:xfrm>
              <a:off x="0" y="-38100"/>
              <a:ext cx="3759561" cy="175866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382431" y="2124940"/>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
        <p:nvSpPr>
          <p:cNvPr id="7" name="TextBox 7"/>
          <p:cNvSpPr txBox="1"/>
          <p:nvPr/>
        </p:nvSpPr>
        <p:spPr>
          <a:xfrm>
            <a:off x="1822695" y="3174315"/>
            <a:ext cx="14642612" cy="5126990"/>
          </a:xfrm>
          <a:prstGeom prst="rect">
            <a:avLst/>
          </a:prstGeom>
        </p:spPr>
        <p:txBody>
          <a:bodyPr lIns="0" tIns="0" rIns="0" bIns="0" rtlCol="0" anchor="t">
            <a:spAutoFit/>
          </a:bodyPr>
          <a:lstStyle/>
          <a:p>
            <a:pPr marL="626109" lvl="1" indent="-313054">
              <a:lnSpc>
                <a:spcPts val="4059"/>
              </a:lnSpc>
              <a:buFont typeface="Arial"/>
              <a:buChar char="•"/>
            </a:pPr>
            <a:r>
              <a:rPr lang="en-US" sz="2899">
                <a:solidFill>
                  <a:srgbClr val="FFFFFF"/>
                </a:solidFill>
                <a:latin typeface="Canva Sans"/>
              </a:rPr>
              <a:t>Fresh bean sales are set to rise, as is the acceptance of ethnic and cultural cuisines and the growing need for plant-based protein.</a:t>
            </a:r>
          </a:p>
          <a:p>
            <a:pPr marL="626109" lvl="1" indent="-313054">
              <a:lnSpc>
                <a:spcPts val="4059"/>
              </a:lnSpc>
              <a:buFont typeface="Arial"/>
              <a:buChar char="•"/>
            </a:pPr>
            <a:r>
              <a:rPr lang="en-US" sz="2899">
                <a:solidFill>
                  <a:srgbClr val="FFFFFF"/>
                </a:solidFill>
                <a:latin typeface="Canva Sans"/>
              </a:rPr>
              <a:t>Fava beans are a popular option for vegans and vegetarians since they are high in fiber and protein.</a:t>
            </a:r>
          </a:p>
          <a:p>
            <a:pPr marL="626109" lvl="1" indent="-313054">
              <a:lnSpc>
                <a:spcPts val="4059"/>
              </a:lnSpc>
              <a:buFont typeface="Arial"/>
              <a:buChar char="•"/>
            </a:pPr>
            <a:r>
              <a:rPr lang="en-US" sz="2899">
                <a:solidFill>
                  <a:srgbClr val="FFFFFF"/>
                </a:solidFill>
                <a:latin typeface="Canva Sans"/>
              </a:rPr>
              <a:t>Supermarkets and hypermarkets have the potential to contribute to this increase by providing a greater range of fava bean products, informing customers about the advantages of fava beans, and lowering their prices.</a:t>
            </a:r>
          </a:p>
          <a:p>
            <a:pPr marL="626109" lvl="1" indent="-313054">
              <a:lnSpc>
                <a:spcPts val="4059"/>
              </a:lnSpc>
              <a:buFont typeface="Arial"/>
              <a:buChar char="•"/>
            </a:pPr>
            <a:r>
              <a:rPr lang="en-US" sz="2899">
                <a:solidFill>
                  <a:srgbClr val="FFFFFF"/>
                </a:solidFill>
                <a:latin typeface="Canva Sans"/>
              </a:rPr>
              <a:t>Increasing demand for healthy eating propels sales in the human nutrition segment. The growing demand for sustainable products, healthier foods, and plant-based proteins is helping the market.</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10079642" y="4052937"/>
            <a:ext cx="8366395" cy="6048317"/>
          </a:xfrm>
          <a:custGeom>
            <a:rect l="l" t="t" r="r" b="b"/>
            <a:pathLst>
              <a:path w="8366395" h="6048317">
                <a:moveTo>
                  <a:pt x="0" y="0"/>
                </a:moveTo>
                <a:lnTo>
                  <a:pt x="8366395" y="0"/>
                </a:lnTo>
                <a:lnTo>
                  <a:pt x="8366395" y="6048317"/>
                </a:lnTo>
                <a:lnTo>
                  <a:pt x="0" y="6048317"/>
                </a:lnTo>
                <a:lnTo>
                  <a:pt x="0" y="0"/>
                </a:lnTo>
                <a:close/>
              </a:path>
            </a:pathLst>
          </a:custGeom>
          <a:blipFill>
            <a:blip r:embed="rId2"/>
            <a:stretch>
              <a:fillRect l="-6369" t="-25770" r="-11464" b="-37224"/>
            </a:stretch>
          </a:blipFill>
        </p:spPr>
        <p:txBody>
          <a:bodyPr/>
          <a:lstStyle/>
          <a:p/>
        </p:txBody>
      </p:sp>
      <p:sp>
        <p:nvSpPr>
          <p:cNvPr id="3" name="Freeform 3"/>
          <p:cNvSpPr/>
          <p:nvPr/>
        </p:nvSpPr>
        <p:spPr>
          <a:xfrm>
            <a:off x="450818" y="1808088"/>
            <a:ext cx="2406522" cy="2406522"/>
          </a:xfrm>
          <a:custGeom>
            <a:rect l="l" t="t" r="r" b="b"/>
            <a:pathLst>
              <a:path w="2406522" h="2406522">
                <a:moveTo>
                  <a:pt x="0" y="0"/>
                </a:moveTo>
                <a:lnTo>
                  <a:pt x="2406523" y="0"/>
                </a:lnTo>
                <a:lnTo>
                  <a:pt x="2406523" y="2406522"/>
                </a:lnTo>
                <a:lnTo>
                  <a:pt x="0" y="2406522"/>
                </a:lnTo>
                <a:lnTo>
                  <a:pt x="0" y="0"/>
                </a:lnTo>
                <a:close/>
              </a:path>
            </a:pathLst>
          </a:custGeom>
          <a:blipFill>
            <a:blip r:embed="rId3"/>
            <a:stretch>
              <a:fillRect/>
            </a:stretch>
          </a:blipFill>
        </p:spPr>
        <p:txBody>
          <a:bodyPr/>
          <a:lstStyle/>
          <a:p/>
        </p:txBody>
      </p:sp>
      <p:sp>
        <p:nvSpPr>
          <p:cNvPr id="4" name="Freeform 4"/>
          <p:cNvSpPr/>
          <p:nvPr/>
        </p:nvSpPr>
        <p:spPr>
          <a:xfrm>
            <a:off x="3367916" y="2302887"/>
            <a:ext cx="5349161" cy="1416924"/>
          </a:xfrm>
          <a:custGeom>
            <a:rect l="l" t="t" r="r" b="b"/>
            <a:pathLst>
              <a:path w="5349161" h="1416924">
                <a:moveTo>
                  <a:pt x="0" y="0"/>
                </a:moveTo>
                <a:lnTo>
                  <a:pt x="5349161" y="0"/>
                </a:lnTo>
                <a:lnTo>
                  <a:pt x="5349161" y="1416924"/>
                </a:lnTo>
                <a:lnTo>
                  <a:pt x="0" y="1416924"/>
                </a:lnTo>
                <a:lnTo>
                  <a:pt x="0" y="0"/>
                </a:lnTo>
                <a:close/>
              </a:path>
            </a:pathLst>
          </a:custGeom>
          <a:blipFill>
            <a:blip r:embed="rId4"/>
            <a:stretch>
              <a:fillRect/>
            </a:stretch>
          </a:blipFill>
        </p:spPr>
        <p:txBody>
          <a:bodyPr/>
          <a:lstStyle/>
          <a:p/>
        </p:txBody>
      </p:sp>
      <p:sp>
        <p:nvSpPr>
          <p:cNvPr id="5" name="Freeform 5"/>
          <p:cNvSpPr/>
          <p:nvPr/>
        </p:nvSpPr>
        <p:spPr>
          <a:xfrm>
            <a:off x="9745777" y="1938508"/>
            <a:ext cx="2514644" cy="2405987"/>
          </a:xfrm>
          <a:custGeom>
            <a:rect l="l" t="t" r="r" b="b"/>
            <a:pathLst>
              <a:path w="2514644" h="2405987">
                <a:moveTo>
                  <a:pt x="0" y="0"/>
                </a:moveTo>
                <a:lnTo>
                  <a:pt x="2514645" y="0"/>
                </a:lnTo>
                <a:lnTo>
                  <a:pt x="2514645" y="2405987"/>
                </a:lnTo>
                <a:lnTo>
                  <a:pt x="0" y="2405987"/>
                </a:lnTo>
                <a:lnTo>
                  <a:pt x="0" y="0"/>
                </a:lnTo>
                <a:close/>
              </a:path>
            </a:pathLst>
          </a:custGeom>
          <a:blipFill>
            <a:blip r:embed="rId5"/>
            <a:stretch>
              <a:fillRect/>
            </a:stretch>
          </a:blipFill>
        </p:spPr>
        <p:txBody>
          <a:bodyPr/>
          <a:lstStyle/>
          <a:p/>
        </p:txBody>
      </p:sp>
      <p:sp>
        <p:nvSpPr>
          <p:cNvPr id="6" name="Freeform 6"/>
          <p:cNvSpPr/>
          <p:nvPr/>
        </p:nvSpPr>
        <p:spPr>
          <a:xfrm>
            <a:off x="13286408" y="2172734"/>
            <a:ext cx="3972893" cy="1677229"/>
          </a:xfrm>
          <a:custGeom>
            <a:rect l="l" t="t" r="r" b="b"/>
            <a:pathLst>
              <a:path w="3972892" h="1677229">
                <a:moveTo>
                  <a:pt x="0" y="0"/>
                </a:moveTo>
                <a:lnTo>
                  <a:pt x="3972893" y="0"/>
                </a:lnTo>
                <a:lnTo>
                  <a:pt x="3972893" y="1677229"/>
                </a:lnTo>
                <a:lnTo>
                  <a:pt x="0" y="1677229"/>
                </a:lnTo>
                <a:lnTo>
                  <a:pt x="0" y="0"/>
                </a:lnTo>
                <a:close/>
              </a:path>
            </a:pathLst>
          </a:custGeom>
          <a:blipFill>
            <a:blip r:embed="rId6"/>
            <a:stretch>
              <a:fillRect t="-1215" b="-1215"/>
            </a:stretch>
          </a:blipFill>
        </p:spPr>
        <p:txBody>
          <a:bodyPr/>
          <a:lstStyle/>
          <a:p/>
        </p:txBody>
      </p:sp>
      <p:sp>
        <p:nvSpPr>
          <p:cNvPr id="7" name="Freeform 7"/>
          <p:cNvSpPr/>
          <p:nvPr/>
        </p:nvSpPr>
        <p:spPr>
          <a:xfrm>
            <a:off x="165931" y="4273195"/>
            <a:ext cx="4482724" cy="1249003"/>
          </a:xfrm>
          <a:custGeom>
            <a:rect l="l" t="t" r="r" b="b"/>
            <a:pathLst>
              <a:path w="4482724" h="1249003">
                <a:moveTo>
                  <a:pt x="0" y="0"/>
                </a:moveTo>
                <a:lnTo>
                  <a:pt x="4482724" y="0"/>
                </a:lnTo>
                <a:lnTo>
                  <a:pt x="4482724" y="1249003"/>
                </a:lnTo>
                <a:lnTo>
                  <a:pt x="0" y="1249003"/>
                </a:lnTo>
                <a:lnTo>
                  <a:pt x="0" y="0"/>
                </a:lnTo>
                <a:close/>
              </a:path>
            </a:pathLst>
          </a:custGeom>
          <a:blipFill>
            <a:blip r:embed="rId7"/>
            <a:stretch>
              <a:fillRect/>
            </a:stretch>
          </a:blipFill>
        </p:spPr>
        <p:txBody>
          <a:bodyPr/>
          <a:lstStyle/>
          <a:p/>
        </p:txBody>
      </p:sp>
      <p:sp>
        <p:nvSpPr>
          <p:cNvPr id="8" name="Freeform 8"/>
          <p:cNvSpPr/>
          <p:nvPr/>
        </p:nvSpPr>
        <p:spPr>
          <a:xfrm>
            <a:off x="4895393" y="4052937"/>
            <a:ext cx="4669900" cy="1612385"/>
          </a:xfrm>
          <a:custGeom>
            <a:rect l="l" t="t" r="r" b="b"/>
            <a:pathLst>
              <a:path w="4669900" h="1612385">
                <a:moveTo>
                  <a:pt x="0" y="0"/>
                </a:moveTo>
                <a:lnTo>
                  <a:pt x="4669899" y="0"/>
                </a:lnTo>
                <a:lnTo>
                  <a:pt x="4669899" y="1612385"/>
                </a:lnTo>
                <a:lnTo>
                  <a:pt x="0" y="1612385"/>
                </a:lnTo>
                <a:lnTo>
                  <a:pt x="0" y="0"/>
                </a:lnTo>
                <a:close/>
              </a:path>
            </a:pathLst>
          </a:custGeom>
          <a:blipFill>
            <a:blip r:embed="rId8"/>
            <a:stretch>
              <a:fillRect t="-322" b="-322"/>
            </a:stretch>
          </a:blipFill>
        </p:spPr>
        <p:txBody>
          <a:bodyPr/>
          <a:lstStyle/>
          <a:p/>
        </p:txBody>
      </p:sp>
      <p:sp>
        <p:nvSpPr>
          <p:cNvPr id="9" name="Freeform 9"/>
          <p:cNvSpPr/>
          <p:nvPr/>
        </p:nvSpPr>
        <p:spPr>
          <a:xfrm>
            <a:off x="165931" y="5824304"/>
            <a:ext cx="2345256" cy="1784135"/>
          </a:xfrm>
          <a:custGeom>
            <a:rect l="l" t="t" r="r" b="b"/>
            <a:pathLst>
              <a:path w="2345256" h="1784135">
                <a:moveTo>
                  <a:pt x="0" y="0"/>
                </a:moveTo>
                <a:lnTo>
                  <a:pt x="2345256" y="0"/>
                </a:lnTo>
                <a:lnTo>
                  <a:pt x="2345256" y="1784135"/>
                </a:lnTo>
                <a:lnTo>
                  <a:pt x="0" y="1784135"/>
                </a:lnTo>
                <a:lnTo>
                  <a:pt x="0" y="0"/>
                </a:lnTo>
                <a:close/>
              </a:path>
            </a:pathLst>
          </a:custGeom>
          <a:blipFill>
            <a:blip r:embed="rId9"/>
            <a:stretch>
              <a:fillRect/>
            </a:stretch>
          </a:blipFill>
        </p:spPr>
        <p:txBody>
          <a:bodyPr/>
          <a:lstStyle/>
          <a:p/>
        </p:txBody>
      </p:sp>
      <p:sp>
        <p:nvSpPr>
          <p:cNvPr id="10" name="Freeform 10"/>
          <p:cNvSpPr/>
          <p:nvPr/>
        </p:nvSpPr>
        <p:spPr>
          <a:xfrm>
            <a:off x="3036991" y="6172593"/>
            <a:ext cx="3223328" cy="1435846"/>
          </a:xfrm>
          <a:custGeom>
            <a:rect l="l" t="t" r="r" b="b"/>
            <a:pathLst>
              <a:path w="3223328" h="1435846">
                <a:moveTo>
                  <a:pt x="0" y="0"/>
                </a:moveTo>
                <a:lnTo>
                  <a:pt x="3223328" y="0"/>
                </a:lnTo>
                <a:lnTo>
                  <a:pt x="3223328" y="1435846"/>
                </a:lnTo>
                <a:lnTo>
                  <a:pt x="0" y="1435846"/>
                </a:lnTo>
                <a:lnTo>
                  <a:pt x="0" y="0"/>
                </a:lnTo>
                <a:close/>
              </a:path>
            </a:pathLst>
          </a:custGeom>
          <a:blipFill>
            <a:blip r:embed="rId10"/>
            <a:stretch>
              <a:fillRect/>
            </a:stretch>
          </a:blipFill>
        </p:spPr>
        <p:txBody>
          <a:bodyPr/>
          <a:lstStyle/>
          <a:p/>
        </p:txBody>
      </p:sp>
      <p:sp>
        <p:nvSpPr>
          <p:cNvPr id="11" name="Freeform 11"/>
          <p:cNvSpPr/>
          <p:nvPr/>
        </p:nvSpPr>
        <p:spPr>
          <a:xfrm>
            <a:off x="6552855" y="6373298"/>
            <a:ext cx="3755400" cy="938850"/>
          </a:xfrm>
          <a:custGeom>
            <a:rect l="l" t="t" r="r" b="b"/>
            <a:pathLst>
              <a:path w="3755400" h="938850">
                <a:moveTo>
                  <a:pt x="0" y="0"/>
                </a:moveTo>
                <a:lnTo>
                  <a:pt x="3755400" y="0"/>
                </a:lnTo>
                <a:lnTo>
                  <a:pt x="3755400" y="938850"/>
                </a:lnTo>
                <a:lnTo>
                  <a:pt x="0" y="938850"/>
                </a:lnTo>
                <a:lnTo>
                  <a:pt x="0" y="0"/>
                </a:lnTo>
                <a:close/>
              </a:path>
            </a:pathLst>
          </a:custGeom>
          <a:blipFill>
            <a:blip r:embed="rId11"/>
            <a:stretch>
              <a:fillRect/>
            </a:stretch>
          </a:blipFill>
        </p:spPr>
        <p:txBody>
          <a:bodyPr/>
          <a:lstStyle/>
          <a:p/>
        </p:txBody>
      </p:sp>
      <p:sp>
        <p:nvSpPr>
          <p:cNvPr id="12" name="Freeform 12"/>
          <p:cNvSpPr/>
          <p:nvPr/>
        </p:nvSpPr>
        <p:spPr>
          <a:xfrm>
            <a:off x="0" y="8145588"/>
            <a:ext cx="3020683" cy="1292050"/>
          </a:xfrm>
          <a:custGeom>
            <a:rect l="l" t="t" r="r" b="b"/>
            <a:pathLst>
              <a:path w="3020683" h="1292050">
                <a:moveTo>
                  <a:pt x="0" y="0"/>
                </a:moveTo>
                <a:lnTo>
                  <a:pt x="3020683" y="0"/>
                </a:lnTo>
                <a:lnTo>
                  <a:pt x="3020683" y="1292050"/>
                </a:lnTo>
                <a:lnTo>
                  <a:pt x="0" y="1292050"/>
                </a:lnTo>
                <a:lnTo>
                  <a:pt x="0" y="0"/>
                </a:lnTo>
                <a:close/>
              </a:path>
            </a:pathLst>
          </a:custGeom>
          <a:blipFill>
            <a:blip r:embed="rId12"/>
            <a:stretch>
              <a:fillRect/>
            </a:stretch>
          </a:blipFill>
        </p:spPr>
        <p:txBody>
          <a:bodyPr/>
          <a:lstStyle/>
          <a:p/>
        </p:txBody>
      </p:sp>
      <p:sp>
        <p:nvSpPr>
          <p:cNvPr id="13" name="Freeform 13"/>
          <p:cNvSpPr/>
          <p:nvPr/>
        </p:nvSpPr>
        <p:spPr>
          <a:xfrm>
            <a:off x="8058182" y="8020123"/>
            <a:ext cx="2850700" cy="1829199"/>
          </a:xfrm>
          <a:custGeom>
            <a:rect l="l" t="t" r="r" b="b"/>
            <a:pathLst>
              <a:path w="2850700" h="1829199">
                <a:moveTo>
                  <a:pt x="0" y="0"/>
                </a:moveTo>
                <a:lnTo>
                  <a:pt x="2850700" y="0"/>
                </a:lnTo>
                <a:lnTo>
                  <a:pt x="2850700" y="1829200"/>
                </a:lnTo>
                <a:lnTo>
                  <a:pt x="0" y="1829200"/>
                </a:lnTo>
                <a:lnTo>
                  <a:pt x="0" y="0"/>
                </a:lnTo>
                <a:close/>
              </a:path>
            </a:pathLst>
          </a:custGeom>
          <a:blipFill>
            <a:blip r:embed="rId13"/>
            <a:stretch>
              <a:fillRect/>
            </a:stretch>
          </a:blipFill>
        </p:spPr>
        <p:txBody>
          <a:bodyPr/>
          <a:lstStyle/>
          <a:p/>
        </p:txBody>
      </p:sp>
      <p:sp>
        <p:nvSpPr>
          <p:cNvPr id="14" name="Freeform 14"/>
          <p:cNvSpPr/>
          <p:nvPr/>
        </p:nvSpPr>
        <p:spPr>
          <a:xfrm>
            <a:off x="3373484" y="8431808"/>
            <a:ext cx="4684698" cy="1005830"/>
          </a:xfrm>
          <a:custGeom>
            <a:rect l="l" t="t" r="r" b="b"/>
            <a:pathLst>
              <a:path w="4684698" h="1005829">
                <a:moveTo>
                  <a:pt x="0" y="0"/>
                </a:moveTo>
                <a:lnTo>
                  <a:pt x="4684698" y="0"/>
                </a:lnTo>
                <a:lnTo>
                  <a:pt x="4684698" y="1005830"/>
                </a:lnTo>
                <a:lnTo>
                  <a:pt x="0" y="1005830"/>
                </a:lnTo>
                <a:lnTo>
                  <a:pt x="0" y="0"/>
                </a:lnTo>
                <a:close/>
              </a:path>
            </a:pathLst>
          </a:custGeom>
          <a:blipFill>
            <a:blip r:embed="rId14"/>
            <a:stretch>
              <a:fillRect t="-68036" b="-75320"/>
            </a:stretch>
          </a:blipFill>
        </p:spPr>
        <p:txBody>
          <a:bodyPr/>
          <a:lstStyle/>
          <a:p/>
        </p:txBody>
      </p:sp>
      <p:sp>
        <p:nvSpPr>
          <p:cNvPr id="15" name="TextBox 15"/>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yc2bzx5c"/>
              </a:rPr>
              <a:t>https://tinyurl.com/yc2bzx5c</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49</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Fava Beans Market Report 2024</dc:title>
  <cp:lastModifiedBy>decipher market</cp:lastModifiedBy>
  <cp:revision>2</cp:revision>
  <dcterms:created xsi:type="dcterms:W3CDTF">2006-08-16T00:00:00Z</dcterms:created>
  <dcterms:modified xsi:type="dcterms:W3CDTF">2024-03-11T15:39:28Z</dcterms:modified>
</cp:coreProperties>
</file>