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bcp7zneb"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0" y="0"/>
            <a:ext cx="10112043" cy="10287000"/>
            <a:chExt cx="2663254" cy="2709333"/>
          </a:xfrm>
        </p:grpSpPr>
        <p:sp>
          <p:nvSpPr>
            <p:cNvPr id="4" name="Freeform 4"/>
            <p:cNvSpPr/>
            <p:nvPr/>
          </p:nvSpPr>
          <p:spPr>
            <a:xfrm>
              <a:off x="0" y="0"/>
              <a:ext cx="2663254" cy="2709333"/>
            </a:xfrm>
            <a:custGeom>
              <a:rect l="l" t="t" r="r" b="b"/>
              <a:pathLst>
                <a:path w="2663254" h="2709333">
                  <a:moveTo>
                    <a:pt x="0" y="0"/>
                  </a:moveTo>
                  <a:lnTo>
                    <a:pt x="2663254" y="0"/>
                  </a:lnTo>
                  <a:lnTo>
                    <a:pt x="2663254" y="2709333"/>
                  </a:lnTo>
                  <a:lnTo>
                    <a:pt x="0" y="2709333"/>
                  </a:lnTo>
                  <a:close/>
                </a:path>
              </a:pathLst>
            </a:custGeom>
            <a:solidFill>
              <a:srgbClr val="000000">
                <a:alpha val="34902"/>
              </a:srgbClr>
            </a:solidFill>
          </p:spPr>
          <p:txBody>
            <a:bodyPr/>
            <a:lstStyle/>
            <a:p/>
          </p:txBody>
        </p:sp>
        <p:sp>
          <p:nvSpPr>
            <p:cNvPr id="5" name="TextBox 5"/>
            <p:cNvSpPr txBox="1"/>
            <p:nvPr/>
          </p:nvSpPr>
          <p:spPr>
            <a:xfrm>
              <a:off x="0" y="-38100"/>
              <a:ext cx="2663254"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768877" y="9411192"/>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08470" y="3760342"/>
            <a:ext cx="13202731" cy="2821285"/>
          </a:xfrm>
          <a:prstGeom prst="rect">
            <a:avLst/>
          </a:prstGeom>
        </p:spPr>
        <p:txBody>
          <a:bodyPr wrap="square" lIns="0" tIns="0" rIns="0" bIns="0" rtlCol="0" anchor="t">
            <a:spAutoFit/>
          </a:bodyPr>
          <a:lstStyle/>
          <a:p>
            <a:pPr>
              <a:lnSpc>
                <a:spcPts val="5488"/>
              </a:lnSpc>
            </a:pPr>
            <a:r>
              <a:rPr lang="en-US" sz="5600">
                <a:solidFill>
                  <a:srgbClr val="FFFFFF"/>
                </a:solidFill>
                <a:latin typeface="Arimo"/>
              </a:rPr>
              <a:t>GLOBAL </a:t>
            </a:r>
          </a:p>
          <a:p>
            <a:pPr>
              <a:lnSpc>
                <a:spcPts val="5488"/>
              </a:lnSpc>
            </a:pPr>
            <a:r>
              <a:rPr lang="en-US" sz="5600">
                <a:solidFill>
                  <a:srgbClr val="FFFFFF"/>
                </a:solidFill>
                <a:latin typeface="Arimo"/>
              </a:rPr>
              <a:t>FAT FILLED MILK POWDERS </a:t>
            </a:r>
          </a:p>
          <a:p>
            <a:pPr>
              <a:lnSpc>
                <a:spcPts val="5488"/>
              </a:lnSpc>
            </a:pPr>
            <a:r>
              <a:rPr lang="en-US" sz="5600">
                <a:solidFill>
                  <a:srgbClr val="FFFFFF"/>
                </a:solidFill>
                <a:latin typeface="Arimo"/>
              </a:rPr>
              <a:t>MARKET REPORT </a:t>
            </a:r>
          </a:p>
          <a:p>
            <a:pPr>
              <a:lnSpc>
                <a:spcPts val="5488"/>
              </a:lnSpc>
            </a:pPr>
            <a:r>
              <a:rPr lang="en-US" sz="5600">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81348" y="1558939"/>
            <a:ext cx="14725304" cy="7699361"/>
            <a:chExt cx="3878269" cy="2027815"/>
          </a:xfrm>
        </p:grpSpPr>
        <p:sp>
          <p:nvSpPr>
            <p:cNvPr id="4" name="Freeform 4"/>
            <p:cNvSpPr/>
            <p:nvPr/>
          </p:nvSpPr>
          <p:spPr>
            <a:xfrm>
              <a:off x="0" y="0"/>
              <a:ext cx="3878269" cy="2027815"/>
            </a:xfrm>
            <a:custGeom>
              <a:rect l="l" t="t" r="r" b="b"/>
              <a:pathLst>
                <a:path w="3878269" h="2027815">
                  <a:moveTo>
                    <a:pt x="0" y="0"/>
                  </a:moveTo>
                  <a:lnTo>
                    <a:pt x="3878269" y="0"/>
                  </a:lnTo>
                  <a:lnTo>
                    <a:pt x="3878269" y="2027815"/>
                  </a:lnTo>
                  <a:lnTo>
                    <a:pt x="0" y="2027815"/>
                  </a:lnTo>
                  <a:close/>
                </a:path>
              </a:pathLst>
            </a:custGeom>
            <a:solidFill>
              <a:srgbClr val="1E3048">
                <a:alpha val="74902"/>
              </a:srgbClr>
            </a:solidFill>
          </p:spPr>
          <p:txBody>
            <a:bodyPr/>
            <a:lstStyle/>
            <a:p/>
          </p:txBody>
        </p:sp>
        <p:sp>
          <p:nvSpPr>
            <p:cNvPr id="5" name="TextBox 5"/>
            <p:cNvSpPr txBox="1"/>
            <p:nvPr/>
          </p:nvSpPr>
          <p:spPr>
            <a:xfrm>
              <a:off x="0" y="-38100"/>
              <a:ext cx="3878269" cy="206591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0096" y="184363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065196" y="3012255"/>
            <a:ext cx="14157609" cy="58483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Fat-filled milk powders are dairy products that contain milk solids combined with vegetable fats. These powders are created by blending skimmed milk powder with vegetable oils or fats such as palm oil, coconut oil, or others. The purpose of fat-filled milk powders is to provide an economical alternative to whole milk powder while maintaining similar functional properties. They are widely used in various food applications such as bakery, confectionery, beverage mixes, and dairy products. Fat-filled milk powders offer benefits such as enhanced creaminess, improved solubility, extended shelf life, and cost-effectiveness. They are a versatile ingredient in the food industry, catering to diverse consumer needs.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90126" y="6130717"/>
            <a:ext cx="8753874" cy="2650228"/>
            <a:chExt cx="860407" cy="260488"/>
          </a:xfrm>
        </p:grpSpPr>
        <p:sp>
          <p:nvSpPr>
            <p:cNvPr id="4" name="Freeform 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1E304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0484" y="6456343"/>
            <a:ext cx="2138152" cy="2135480"/>
          </a:xfrm>
          <a:custGeom>
            <a:rect l="l" t="t" r="r" b="b"/>
            <a:pathLst>
              <a:path w="2138152" h="2135480">
                <a:moveTo>
                  <a:pt x="0" y="0"/>
                </a:moveTo>
                <a:lnTo>
                  <a:pt x="2138152" y="0"/>
                </a:lnTo>
                <a:lnTo>
                  <a:pt x="2138152" y="2135479"/>
                </a:lnTo>
                <a:lnTo>
                  <a:pt x="0" y="2135479"/>
                </a:lnTo>
                <a:lnTo>
                  <a:pt x="0" y="0"/>
                </a:lnTo>
                <a:close/>
              </a:path>
            </a:pathLst>
          </a:custGeom>
          <a:blipFill>
            <a:blip r:embed="rId3"/>
            <a:stretch>
              <a:fillRect/>
            </a:stretch>
          </a:blipFill>
        </p:spPr>
        <p:txBody>
          <a:bodyPr/>
          <a:lstStyle/>
          <a:p/>
        </p:txBody>
      </p:sp>
      <p:grpSp>
        <p:nvGrpSpPr>
          <p:cNvPr id="7" name="Group 7"/>
          <p:cNvGrpSpPr/>
          <p:nvPr/>
        </p:nvGrpSpPr>
        <p:grpSpPr>
          <a:xfrm>
            <a:off x="700633" y="6370885"/>
            <a:ext cx="2106663" cy="210666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90126" y="3198013"/>
            <a:ext cx="8753874" cy="2650228"/>
            <a:chExt cx="860407" cy="260488"/>
          </a:xfrm>
        </p:grpSpPr>
        <p:sp>
          <p:nvSpPr>
            <p:cNvPr id="14" name="Freeform 1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1E3048"/>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50484" y="3523639"/>
            <a:ext cx="2138152" cy="2135480"/>
          </a:xfrm>
          <a:custGeom>
            <a:rect l="l" t="t" r="r" b="b"/>
            <a:pathLst>
              <a:path w="2138152" h="2135480">
                <a:moveTo>
                  <a:pt x="0" y="0"/>
                </a:moveTo>
                <a:lnTo>
                  <a:pt x="2138152" y="0"/>
                </a:lnTo>
                <a:lnTo>
                  <a:pt x="2138152" y="2135480"/>
                </a:lnTo>
                <a:lnTo>
                  <a:pt x="0" y="2135480"/>
                </a:lnTo>
                <a:lnTo>
                  <a:pt x="0" y="0"/>
                </a:lnTo>
                <a:close/>
              </a:path>
            </a:pathLst>
          </a:custGeom>
          <a:blipFill>
            <a:blip r:embed="rId3"/>
            <a:stretch>
              <a:fillRect/>
            </a:stretch>
          </a:blipFill>
        </p:spPr>
        <p:txBody>
          <a:bodyPr/>
          <a:lstStyle/>
          <a:p/>
        </p:txBody>
      </p:sp>
      <p:grpSp>
        <p:nvGrpSpPr>
          <p:cNvPr id="17" name="Group 17"/>
          <p:cNvGrpSpPr/>
          <p:nvPr/>
        </p:nvGrpSpPr>
        <p:grpSpPr>
          <a:xfrm>
            <a:off x="700633" y="3438181"/>
            <a:ext cx="2106663" cy="210666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82354" y="6912964"/>
            <a:ext cx="1543222" cy="1293552"/>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2024- 2031</a:t>
            </a:r>
          </a:p>
        </p:txBody>
      </p:sp>
      <p:sp>
        <p:nvSpPr>
          <p:cNvPr id="21" name="TextBox 21"/>
          <p:cNvSpPr txBox="1"/>
          <p:nvPr/>
        </p:nvSpPr>
        <p:spPr>
          <a:xfrm>
            <a:off x="2807296" y="6470857"/>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CAGR</a:t>
            </a:r>
          </a:p>
          <a:p>
            <a:pPr algn="ctr">
              <a:lnSpc>
                <a:spcPts val="6819"/>
              </a:lnSpc>
              <a:spcBef>
                <a:spcPct val="0"/>
              </a:spcBef>
            </a:pPr>
            <a:r>
              <a:rPr lang="en-US" sz="4871">
                <a:solidFill>
                  <a:srgbClr val="FFFFFF"/>
                </a:solidFill>
                <a:latin typeface="Poppins"/>
              </a:rPr>
              <a:t>6.20%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82354" y="4326695"/>
            <a:ext cx="1543222" cy="510610"/>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2024</a:t>
            </a:r>
          </a:p>
        </p:txBody>
      </p:sp>
      <p:sp>
        <p:nvSpPr>
          <p:cNvPr id="24" name="TextBox 24"/>
          <p:cNvSpPr txBox="1"/>
          <p:nvPr/>
        </p:nvSpPr>
        <p:spPr>
          <a:xfrm>
            <a:off x="2888636" y="3557008"/>
            <a:ext cx="6173311"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MARKET SIZE</a:t>
            </a:r>
          </a:p>
          <a:p>
            <a:pPr algn="ctr">
              <a:lnSpc>
                <a:spcPts val="6819"/>
              </a:lnSpc>
              <a:spcBef>
                <a:spcPct val="0"/>
              </a:spcBef>
            </a:pPr>
            <a:r>
              <a:rPr lang="en-US" sz="4871">
                <a:solidFill>
                  <a:srgbClr val="FFFFFF"/>
                </a:solidFill>
                <a:latin typeface="Poppins"/>
              </a:rPr>
              <a:t> USD 5142.2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777" b="-9777"/>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17844" y="2922915"/>
            <a:ext cx="7014463" cy="2696507"/>
            <a:chExt cx="9189197" cy="3532520"/>
          </a:xfrm>
        </p:grpSpPr>
        <p:sp>
          <p:nvSpPr>
            <p:cNvPr id="7" name="Freeform 7"/>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5A4F41"/>
            </a:solidFill>
          </p:spPr>
          <p:txBody>
            <a:bodyPr/>
            <a:lstStyle/>
            <a:p/>
          </p:txBody>
        </p:sp>
      </p:grpSp>
      <p:grpSp>
        <p:nvGrpSpPr>
          <p:cNvPr id="8" name="Group 8"/>
          <p:cNvGrpSpPr/>
          <p:nvPr/>
        </p:nvGrpSpPr>
        <p:grpSpPr>
          <a:xfrm rot="5400000">
            <a:off x="1069283" y="2563749"/>
            <a:ext cx="785170" cy="3348618"/>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17844" y="5834609"/>
            <a:ext cx="7014463" cy="2696507"/>
            <a:chExt cx="9189197" cy="3532520"/>
          </a:xfrm>
        </p:grpSpPr>
        <p:sp>
          <p:nvSpPr>
            <p:cNvPr id="11" name="Freeform 11"/>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1E3048"/>
            </a:solidFill>
          </p:spPr>
          <p:txBody>
            <a:bodyPr/>
            <a:lstStyle/>
            <a:p/>
          </p:txBody>
        </p:sp>
      </p:grpSp>
      <p:grpSp>
        <p:nvGrpSpPr>
          <p:cNvPr id="12" name="Group 12"/>
          <p:cNvGrpSpPr/>
          <p:nvPr/>
        </p:nvGrpSpPr>
        <p:grpSpPr>
          <a:xfrm rot="5400000">
            <a:off x="1069283" y="5475443"/>
            <a:ext cx="785170" cy="3348618"/>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5353" y="4086022"/>
            <a:ext cx="2873030" cy="351697"/>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Type Segment </a:t>
            </a:r>
          </a:p>
        </p:txBody>
      </p:sp>
      <p:sp>
        <p:nvSpPr>
          <p:cNvPr id="16" name="TextBox 16"/>
          <p:cNvSpPr txBox="1"/>
          <p:nvPr/>
        </p:nvSpPr>
        <p:spPr>
          <a:xfrm>
            <a:off x="3409049" y="3185234"/>
            <a:ext cx="5012592" cy="2114718"/>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Fat Filled Milk Powder 26%</a:t>
            </a:r>
          </a:p>
          <a:p>
            <a:pPr marL="647753" lvl="1" indent="-323877">
              <a:lnSpc>
                <a:spcPts val="4200"/>
              </a:lnSpc>
              <a:buFont typeface="Arial"/>
              <a:buChar char="•"/>
            </a:pPr>
            <a:r>
              <a:rPr lang="en-US" sz="3000">
                <a:solidFill>
                  <a:srgbClr val="FFFFFF"/>
                </a:solidFill>
                <a:latin typeface="Montserrat"/>
              </a:rPr>
              <a:t>Fat Filled Milk Powder 28%</a:t>
            </a:r>
          </a:p>
        </p:txBody>
      </p:sp>
      <p:sp>
        <p:nvSpPr>
          <p:cNvPr id="17" name="TextBox 17"/>
          <p:cNvSpPr txBox="1"/>
          <p:nvPr/>
        </p:nvSpPr>
        <p:spPr>
          <a:xfrm>
            <a:off x="25353" y="6804792"/>
            <a:ext cx="2873030" cy="683886"/>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Packaging Segment</a:t>
            </a:r>
          </a:p>
        </p:txBody>
      </p:sp>
      <p:sp>
        <p:nvSpPr>
          <p:cNvPr id="18" name="TextBox 18"/>
          <p:cNvSpPr txBox="1"/>
          <p:nvPr/>
        </p:nvSpPr>
        <p:spPr>
          <a:xfrm>
            <a:off x="3409049" y="6303711"/>
            <a:ext cx="5285465" cy="1581275"/>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Pouches</a:t>
            </a:r>
          </a:p>
          <a:p>
            <a:pPr marL="647753" lvl="1" indent="-323877">
              <a:lnSpc>
                <a:spcPts val="4200"/>
              </a:lnSpc>
              <a:buFont typeface="Arial"/>
              <a:buChar char="•"/>
            </a:pPr>
            <a:r>
              <a:rPr lang="en-US" sz="3000">
                <a:solidFill>
                  <a:srgbClr val="FFFFFF"/>
                </a:solidFill>
                <a:latin typeface="Montserrat"/>
              </a:rPr>
              <a:t>Sachets</a:t>
            </a:r>
          </a:p>
          <a:p>
            <a:pPr marL="647753" lvl="1" indent="-323877">
              <a:lnSpc>
                <a:spcPts val="4200"/>
              </a:lnSpc>
              <a:buFont typeface="Arial"/>
              <a:buChar char="•"/>
            </a:pPr>
            <a:r>
              <a:rPr lang="en-US" sz="3000">
                <a:solidFill>
                  <a:srgbClr val="FFFFFF"/>
                </a:solidFill>
                <a:latin typeface="Montserrat"/>
              </a:rPr>
              <a:t>Tin Cans</a:t>
            </a:r>
          </a:p>
        </p:txBody>
      </p:sp>
      <p:grpSp>
        <p:nvGrpSpPr>
          <p:cNvPr id="19" name="Group 19"/>
          <p:cNvGrpSpPr/>
          <p:nvPr/>
        </p:nvGrpSpPr>
        <p:grpSpPr>
          <a:xfrm>
            <a:off x="11248184" y="2762574"/>
            <a:ext cx="7014463" cy="2696507"/>
            <a:chExt cx="9189197" cy="3532520"/>
          </a:xfrm>
        </p:grpSpPr>
        <p:sp>
          <p:nvSpPr>
            <p:cNvPr id="20" name="Freeform 20"/>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B65C5C"/>
            </a:solidFill>
          </p:spPr>
          <p:txBody>
            <a:bodyPr/>
            <a:lstStyle/>
            <a:p/>
          </p:txBody>
        </p:sp>
      </p:grpSp>
      <p:grpSp>
        <p:nvGrpSpPr>
          <p:cNvPr id="21" name="Group 21"/>
          <p:cNvGrpSpPr/>
          <p:nvPr/>
        </p:nvGrpSpPr>
        <p:grpSpPr>
          <a:xfrm rot="5400000">
            <a:off x="10399622" y="2403408"/>
            <a:ext cx="785170" cy="3348618"/>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247435" y="5779763"/>
            <a:ext cx="7014463" cy="2696507"/>
            <a:chExt cx="9189197" cy="3532520"/>
          </a:xfrm>
        </p:grpSpPr>
        <p:sp>
          <p:nvSpPr>
            <p:cNvPr id="24" name="Freeform 24"/>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855B44"/>
            </a:solidFill>
          </p:spPr>
          <p:txBody>
            <a:bodyPr/>
            <a:lstStyle/>
            <a:p/>
          </p:txBody>
        </p:sp>
      </p:grpSp>
      <p:grpSp>
        <p:nvGrpSpPr>
          <p:cNvPr id="25" name="Group 25"/>
          <p:cNvGrpSpPr/>
          <p:nvPr/>
        </p:nvGrpSpPr>
        <p:grpSpPr>
          <a:xfrm rot="5400000">
            <a:off x="10399622" y="5315102"/>
            <a:ext cx="785170" cy="3348618"/>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9355692" y="3732757"/>
            <a:ext cx="2873030" cy="686722"/>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Distribution Channel</a:t>
            </a:r>
          </a:p>
        </p:txBody>
      </p:sp>
      <p:sp>
        <p:nvSpPr>
          <p:cNvPr id="28" name="TextBox 28"/>
          <p:cNvSpPr txBox="1"/>
          <p:nvPr/>
        </p:nvSpPr>
        <p:spPr>
          <a:xfrm>
            <a:off x="12595895" y="3462557"/>
            <a:ext cx="4694436" cy="1047831"/>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Online</a:t>
            </a:r>
          </a:p>
          <a:p>
            <a:pPr marL="647753" lvl="1" indent="-323877">
              <a:lnSpc>
                <a:spcPts val="4200"/>
              </a:lnSpc>
              <a:buFont typeface="Arial"/>
              <a:buChar char="•"/>
            </a:pPr>
            <a:r>
              <a:rPr lang="en-US" sz="3000">
                <a:solidFill>
                  <a:srgbClr val="FFFFFF"/>
                </a:solidFill>
                <a:latin typeface="Montserrat"/>
              </a:rPr>
              <a:t>Offline</a:t>
            </a:r>
          </a:p>
        </p:txBody>
      </p:sp>
      <p:sp>
        <p:nvSpPr>
          <p:cNvPr id="29" name="TextBox 29"/>
          <p:cNvSpPr txBox="1"/>
          <p:nvPr/>
        </p:nvSpPr>
        <p:spPr>
          <a:xfrm>
            <a:off x="9355692" y="6644451"/>
            <a:ext cx="2873030" cy="683886"/>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End-Use Segment</a:t>
            </a:r>
          </a:p>
        </p:txBody>
      </p:sp>
      <p:sp>
        <p:nvSpPr>
          <p:cNvPr id="30" name="TextBox 30"/>
          <p:cNvSpPr txBox="1"/>
          <p:nvPr/>
        </p:nvSpPr>
        <p:spPr>
          <a:xfrm>
            <a:off x="12466516" y="5775360"/>
            <a:ext cx="6033925" cy="2648162"/>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Dairy products</a:t>
            </a:r>
          </a:p>
          <a:p>
            <a:pPr marL="647753" lvl="1" indent="-323877">
              <a:lnSpc>
                <a:spcPts val="4200"/>
              </a:lnSpc>
              <a:buFont typeface="Arial"/>
              <a:buChar char="•"/>
            </a:pPr>
            <a:r>
              <a:rPr lang="en-US" sz="3000">
                <a:solidFill>
                  <a:srgbClr val="FFFFFF"/>
                </a:solidFill>
                <a:latin typeface="Montserrat"/>
              </a:rPr>
              <a:t>Bakery products</a:t>
            </a:r>
          </a:p>
          <a:p>
            <a:pPr marL="647753" lvl="1" indent="-323877">
              <a:lnSpc>
                <a:spcPts val="4200"/>
              </a:lnSpc>
              <a:buFont typeface="Arial"/>
              <a:buChar char="•"/>
            </a:pPr>
            <a:r>
              <a:rPr lang="en-US" sz="3000">
                <a:solidFill>
                  <a:srgbClr val="FFFFFF"/>
                </a:solidFill>
                <a:latin typeface="Montserrat"/>
              </a:rPr>
              <a:t>Confectionaries</a:t>
            </a:r>
          </a:p>
          <a:p>
            <a:pPr marL="647753" lvl="1" indent="-323877">
              <a:lnSpc>
                <a:spcPts val="4200"/>
              </a:lnSpc>
              <a:buFont typeface="Arial"/>
              <a:buChar char="•"/>
            </a:pPr>
            <a:r>
              <a:rPr lang="en-US" sz="3000">
                <a:solidFill>
                  <a:srgbClr val="FFFFFF"/>
                </a:solidFill>
                <a:latin typeface="Montserrat"/>
              </a:rPr>
              <a:t>Chocolates</a:t>
            </a:r>
          </a:p>
          <a:p>
            <a:pPr marL="647753" lvl="1" indent="-323877">
              <a:lnSpc>
                <a:spcPts val="4200"/>
              </a:lnSpc>
              <a:buFont typeface="Arial"/>
              <a:buChar char="•"/>
            </a:pPr>
            <a:r>
              <a:rPr lang="en-US" sz="3000">
                <a:solidFill>
                  <a:srgbClr val="FFFFFF"/>
                </a:solidFill>
                <a:latin typeface="Montserrat"/>
              </a:rPr>
              <a:t>Ice Cream</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271967" y="266699"/>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000000"/>
                </a:solidFill>
                <a:latin typeface="Canva Sans"/>
              </a:rPr>
              <a:t>Global Fat filled Milk Powders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855B44"/>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5A4F41"/>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55B4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A4F41"/>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55B4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A4F41"/>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14337" y="2174275"/>
            <a:ext cx="7415330"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Change in Consumer Preferences to Drive the Global Demand</a:t>
            </a:r>
          </a:p>
        </p:txBody>
      </p:sp>
      <p:sp>
        <p:nvSpPr>
          <p:cNvPr id="18" name="TextBox 18"/>
          <p:cNvSpPr txBox="1"/>
          <p:nvPr/>
        </p:nvSpPr>
        <p:spPr>
          <a:xfrm>
            <a:off x="6814337" y="5723971"/>
            <a:ext cx="7108062" cy="2705100"/>
          </a:xfrm>
          <a:prstGeom prst="rect">
            <a:avLst/>
          </a:prstGeom>
        </p:spPr>
        <p:txBody>
          <a:bodyPr lIns="0" tIns="0" rIns="0" bIns="0" rtlCol="0" anchor="t">
            <a:spAutoFit/>
          </a:bodyPr>
          <a:lstStyle/>
          <a:p>
            <a:pPr>
              <a:lnSpc>
                <a:spcPts val="5250"/>
              </a:lnSpc>
            </a:pPr>
            <a:r>
              <a:rPr lang="en-US" sz="5000" spc="160">
                <a:solidFill>
                  <a:srgbClr val="FFFFFF"/>
                </a:solidFill>
                <a:latin typeface="Barlow"/>
              </a:rPr>
              <a:t>Increasing Awareness of the Potential Health Risks to Impact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290" b="-8228"/>
            </a:stretch>
          </a:blipFill>
        </p:spPr>
        <p:txBody>
          <a:bodyPr/>
          <a:lstStyle/>
          <a:p/>
        </p:txBody>
      </p:sp>
      <p:grpSp>
        <p:nvGrpSpPr>
          <p:cNvPr id="3" name="Group 3"/>
          <p:cNvGrpSpPr/>
          <p:nvPr/>
        </p:nvGrpSpPr>
        <p:grpSpPr>
          <a:xfrm>
            <a:off x="1821118" y="1664991"/>
            <a:ext cx="15016947" cy="7593309"/>
            <a:chExt cx="3955081" cy="1999884"/>
          </a:xfrm>
        </p:grpSpPr>
        <p:sp>
          <p:nvSpPr>
            <p:cNvPr id="4" name="Freeform 4"/>
            <p:cNvSpPr/>
            <p:nvPr/>
          </p:nvSpPr>
          <p:spPr>
            <a:xfrm>
              <a:off x="0" y="0"/>
              <a:ext cx="3955081" cy="1999884"/>
            </a:xfrm>
            <a:custGeom>
              <a:rect l="l" t="t" r="r" b="b"/>
              <a:pathLst>
                <a:path w="3955081" h="1999884">
                  <a:moveTo>
                    <a:pt x="0" y="0"/>
                  </a:moveTo>
                  <a:lnTo>
                    <a:pt x="3955081" y="0"/>
                  </a:lnTo>
                  <a:lnTo>
                    <a:pt x="3955081" y="1999884"/>
                  </a:lnTo>
                  <a:lnTo>
                    <a:pt x="0" y="1999884"/>
                  </a:lnTo>
                  <a:close/>
                </a:path>
              </a:pathLst>
            </a:custGeom>
            <a:solidFill>
              <a:srgbClr val="000000">
                <a:alpha val="49804"/>
              </a:srgbClr>
            </a:solidFill>
          </p:spPr>
          <p:txBody>
            <a:bodyPr/>
            <a:lstStyle/>
            <a:p/>
          </p:txBody>
        </p:sp>
        <p:sp>
          <p:nvSpPr>
            <p:cNvPr id="5" name="TextBox 5"/>
            <p:cNvSpPr txBox="1"/>
            <p:nvPr/>
          </p:nvSpPr>
          <p:spPr>
            <a:xfrm>
              <a:off x="0" y="-38100"/>
              <a:ext cx="3955081" cy="20379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53108" y="2013672"/>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2049450" y="2990853"/>
            <a:ext cx="14560280" cy="5848344"/>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The global fat filled milk powders market will expand significantly by 6.20% CAGR between 2024 to 2031.</a:t>
            </a:r>
          </a:p>
          <a:p>
            <a:pPr marL="647753" lvl="1" indent="-323877">
              <a:lnSpc>
                <a:spcPts val="4200"/>
              </a:lnSpc>
              <a:buFont typeface="Arial"/>
              <a:buChar char="•"/>
            </a:pPr>
            <a:r>
              <a:rPr lang="en-US" sz="3000">
                <a:solidFill>
                  <a:srgbClr val="FFFFFF"/>
                </a:solidFill>
                <a:latin typeface="Montserrat"/>
              </a:rPr>
              <a:t>Sachets are the fastest-growing category over the forecast period owing to their convenience and portion-controlled packaging, catering to on-the-go consumers.</a:t>
            </a:r>
          </a:p>
          <a:p>
            <a:pPr marL="647753" lvl="1" indent="-323877">
              <a:lnSpc>
                <a:spcPts val="4200"/>
              </a:lnSpc>
              <a:buFont typeface="Arial"/>
              <a:buChar char="•"/>
            </a:pPr>
            <a:r>
              <a:rPr lang="en-US" sz="3000">
                <a:solidFill>
                  <a:srgbClr val="FFFFFF"/>
                </a:solidFill>
                <a:latin typeface="Montserrat"/>
              </a:rPr>
              <a:t>The sales of fat filled milk powder 28% are expected to increase due to its higher fat content, which enhances creaminess and flavour, making it a preferred choice for various food applications.</a:t>
            </a:r>
          </a:p>
          <a:p>
            <a:pPr marL="647753" lvl="1" indent="-323877">
              <a:lnSpc>
                <a:spcPts val="4200"/>
              </a:lnSpc>
              <a:buFont typeface="Arial"/>
              <a:buChar char="•"/>
            </a:pPr>
            <a:r>
              <a:rPr lang="en-US" sz="3000">
                <a:solidFill>
                  <a:srgbClr val="FFFFFF"/>
                </a:solidFill>
                <a:latin typeface="Montserrat"/>
              </a:rPr>
              <a:t>The sales of tin cans are likely to increase due to their durability and suitability for long-term storage, providing convenience and preserving the quality of fat-filled milk powder products.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rot="1205959">
            <a:off x="-1659054" y="1586613"/>
            <a:ext cx="11775352" cy="7634353"/>
          </a:xfrm>
          <a:custGeom>
            <a:rect l="l" t="t" r="r" b="b"/>
            <a:pathLst>
              <a:path w="11775352" h="7634353">
                <a:moveTo>
                  <a:pt x="0" y="0"/>
                </a:moveTo>
                <a:lnTo>
                  <a:pt x="11775352" y="0"/>
                </a:lnTo>
                <a:lnTo>
                  <a:pt x="11775352" y="7634353"/>
                </a:lnTo>
                <a:lnTo>
                  <a:pt x="0" y="7634353"/>
                </a:lnTo>
                <a:lnTo>
                  <a:pt x="0" y="0"/>
                </a:lnTo>
                <a:close/>
              </a:path>
            </a:pathLst>
          </a:custGeom>
          <a:blipFill>
            <a:blip r:embed="rId2"/>
            <a:stretch>
              <a:fillRect/>
            </a:stretch>
          </a:blipFill>
        </p:spPr>
        <p:txBody>
          <a:bodyPr/>
          <a:lstStyle/>
          <a:p/>
        </p:txBody>
      </p:sp>
      <p:sp>
        <p:nvSpPr>
          <p:cNvPr id="3" name="Freeform 3"/>
          <p:cNvSpPr/>
          <p:nvPr/>
        </p:nvSpPr>
        <p:spPr>
          <a:xfrm>
            <a:off x="4546778" y="2404730"/>
            <a:ext cx="5589855" cy="1085409"/>
          </a:xfrm>
          <a:custGeom>
            <a:rect l="l" t="t" r="r" b="b"/>
            <a:pathLst>
              <a:path w="5589855" h="1085409">
                <a:moveTo>
                  <a:pt x="0" y="0"/>
                </a:moveTo>
                <a:lnTo>
                  <a:pt x="5589855" y="0"/>
                </a:lnTo>
                <a:lnTo>
                  <a:pt x="5589855" y="1085408"/>
                </a:lnTo>
                <a:lnTo>
                  <a:pt x="0" y="1085408"/>
                </a:lnTo>
                <a:lnTo>
                  <a:pt x="0" y="0"/>
                </a:lnTo>
                <a:close/>
              </a:path>
            </a:pathLst>
          </a:custGeom>
          <a:blipFill>
            <a:blip r:embed="rId3"/>
            <a:stretch>
              <a:fillRect/>
            </a:stretch>
          </a:blipFill>
        </p:spPr>
        <p:txBody>
          <a:bodyPr/>
          <a:lstStyle/>
          <a:p/>
        </p:txBody>
      </p:sp>
      <p:sp>
        <p:nvSpPr>
          <p:cNvPr id="4" name="Freeform 4"/>
          <p:cNvSpPr/>
          <p:nvPr/>
        </p:nvSpPr>
        <p:spPr>
          <a:xfrm>
            <a:off x="10713852" y="2241387"/>
            <a:ext cx="3530235" cy="1412094"/>
          </a:xfrm>
          <a:custGeom>
            <a:rect l="l" t="t" r="r" b="b"/>
            <a:pathLst>
              <a:path w="3530234" h="1412094">
                <a:moveTo>
                  <a:pt x="0" y="0"/>
                </a:moveTo>
                <a:lnTo>
                  <a:pt x="3530235" y="0"/>
                </a:lnTo>
                <a:lnTo>
                  <a:pt x="3530235" y="1412094"/>
                </a:lnTo>
                <a:lnTo>
                  <a:pt x="0" y="1412094"/>
                </a:lnTo>
                <a:lnTo>
                  <a:pt x="0" y="0"/>
                </a:lnTo>
                <a:close/>
              </a:path>
            </a:pathLst>
          </a:custGeom>
          <a:blipFill>
            <a:blip r:embed="rId4"/>
            <a:stretch>
              <a:fillRect/>
            </a:stretch>
          </a:blipFill>
        </p:spPr>
        <p:txBody>
          <a:bodyPr/>
          <a:lstStyle/>
          <a:p/>
        </p:txBody>
      </p:sp>
      <p:sp>
        <p:nvSpPr>
          <p:cNvPr id="5" name="Freeform 5"/>
          <p:cNvSpPr/>
          <p:nvPr/>
        </p:nvSpPr>
        <p:spPr>
          <a:xfrm>
            <a:off x="14821308" y="1881336"/>
            <a:ext cx="2964814" cy="2132195"/>
          </a:xfrm>
          <a:custGeom>
            <a:rect l="l" t="t" r="r" b="b"/>
            <a:pathLst>
              <a:path w="2964814" h="2132195">
                <a:moveTo>
                  <a:pt x="0" y="0"/>
                </a:moveTo>
                <a:lnTo>
                  <a:pt x="2964814" y="0"/>
                </a:lnTo>
                <a:lnTo>
                  <a:pt x="2964814" y="2132196"/>
                </a:lnTo>
                <a:lnTo>
                  <a:pt x="0" y="2132196"/>
                </a:lnTo>
                <a:lnTo>
                  <a:pt x="0" y="0"/>
                </a:lnTo>
                <a:close/>
              </a:path>
            </a:pathLst>
          </a:custGeom>
          <a:blipFill>
            <a:blip r:embed="rId5"/>
            <a:stretch>
              <a:fillRect/>
            </a:stretch>
          </a:blipFill>
        </p:spPr>
        <p:txBody>
          <a:bodyPr/>
          <a:lstStyle/>
          <a:p/>
        </p:txBody>
      </p:sp>
      <p:sp>
        <p:nvSpPr>
          <p:cNvPr id="6" name="Freeform 6"/>
          <p:cNvSpPr/>
          <p:nvPr/>
        </p:nvSpPr>
        <p:spPr>
          <a:xfrm>
            <a:off x="5721163" y="3801968"/>
            <a:ext cx="4992689" cy="1601821"/>
          </a:xfrm>
          <a:custGeom>
            <a:rect l="l" t="t" r="r" b="b"/>
            <a:pathLst>
              <a:path w="4992689" h="1601821">
                <a:moveTo>
                  <a:pt x="0" y="0"/>
                </a:moveTo>
                <a:lnTo>
                  <a:pt x="4992689" y="0"/>
                </a:lnTo>
                <a:lnTo>
                  <a:pt x="4992689" y="1601821"/>
                </a:lnTo>
                <a:lnTo>
                  <a:pt x="0" y="1601821"/>
                </a:lnTo>
                <a:lnTo>
                  <a:pt x="0" y="0"/>
                </a:lnTo>
                <a:close/>
              </a:path>
            </a:pathLst>
          </a:custGeom>
          <a:blipFill>
            <a:blip r:embed="rId6"/>
            <a:stretch>
              <a:fillRect/>
            </a:stretch>
          </a:blipFill>
        </p:spPr>
        <p:txBody>
          <a:bodyPr/>
          <a:lstStyle/>
          <a:p/>
        </p:txBody>
      </p:sp>
      <p:sp>
        <p:nvSpPr>
          <p:cNvPr id="7" name="Freeform 7"/>
          <p:cNvSpPr/>
          <p:nvPr/>
        </p:nvSpPr>
        <p:spPr>
          <a:xfrm>
            <a:off x="11341682" y="3801968"/>
            <a:ext cx="2274576" cy="2354186"/>
          </a:xfrm>
          <a:custGeom>
            <a:rect l="l" t="t" r="r" b="b"/>
            <a:pathLst>
              <a:path w="2274576" h="2354186">
                <a:moveTo>
                  <a:pt x="0" y="0"/>
                </a:moveTo>
                <a:lnTo>
                  <a:pt x="2274575" y="0"/>
                </a:lnTo>
                <a:lnTo>
                  <a:pt x="2274575" y="2354186"/>
                </a:lnTo>
                <a:lnTo>
                  <a:pt x="0" y="2354186"/>
                </a:lnTo>
                <a:lnTo>
                  <a:pt x="0" y="0"/>
                </a:lnTo>
                <a:close/>
              </a:path>
            </a:pathLst>
          </a:custGeom>
          <a:blipFill>
            <a:blip r:embed="rId7"/>
            <a:stretch>
              <a:fillRect/>
            </a:stretch>
          </a:blipFill>
        </p:spPr>
        <p:txBody>
          <a:bodyPr/>
          <a:lstStyle/>
          <a:p/>
        </p:txBody>
      </p:sp>
      <p:sp>
        <p:nvSpPr>
          <p:cNvPr id="8" name="Freeform 8"/>
          <p:cNvSpPr/>
          <p:nvPr/>
        </p:nvSpPr>
        <p:spPr>
          <a:xfrm>
            <a:off x="14416284" y="4205130"/>
            <a:ext cx="3369836" cy="1876740"/>
          </a:xfrm>
          <a:custGeom>
            <a:rect l="l" t="t" r="r" b="b"/>
            <a:pathLst>
              <a:path w="3369836" h="1876740">
                <a:moveTo>
                  <a:pt x="0" y="0"/>
                </a:moveTo>
                <a:lnTo>
                  <a:pt x="3369837" y="0"/>
                </a:lnTo>
                <a:lnTo>
                  <a:pt x="3369837" y="1876740"/>
                </a:lnTo>
                <a:lnTo>
                  <a:pt x="0" y="1876740"/>
                </a:lnTo>
                <a:lnTo>
                  <a:pt x="0" y="0"/>
                </a:lnTo>
                <a:close/>
              </a:path>
            </a:pathLst>
          </a:custGeom>
          <a:blipFill>
            <a:blip r:embed="rId8"/>
            <a:stretch>
              <a:fillRect/>
            </a:stretch>
          </a:blipFill>
        </p:spPr>
        <p:txBody>
          <a:bodyPr/>
          <a:lstStyle/>
          <a:p/>
        </p:txBody>
      </p:sp>
      <p:sp>
        <p:nvSpPr>
          <p:cNvPr id="9" name="Freeform 9"/>
          <p:cNvSpPr/>
          <p:nvPr/>
        </p:nvSpPr>
        <p:spPr>
          <a:xfrm>
            <a:off x="7669443" y="5718114"/>
            <a:ext cx="3400052" cy="1952374"/>
          </a:xfrm>
          <a:custGeom>
            <a:rect l="l" t="t" r="r" b="b"/>
            <a:pathLst>
              <a:path w="3400052" h="1952374">
                <a:moveTo>
                  <a:pt x="0" y="0"/>
                </a:moveTo>
                <a:lnTo>
                  <a:pt x="3400053" y="0"/>
                </a:lnTo>
                <a:lnTo>
                  <a:pt x="3400053" y="1952374"/>
                </a:lnTo>
                <a:lnTo>
                  <a:pt x="0" y="1952374"/>
                </a:lnTo>
                <a:lnTo>
                  <a:pt x="0" y="0"/>
                </a:lnTo>
                <a:close/>
              </a:path>
            </a:pathLst>
          </a:custGeom>
          <a:blipFill>
            <a:blip r:embed="rId9"/>
            <a:stretch>
              <a:fillRect/>
            </a:stretch>
          </a:blipFill>
        </p:spPr>
        <p:txBody>
          <a:bodyPr/>
          <a:lstStyle/>
          <a:p/>
        </p:txBody>
      </p:sp>
      <p:sp>
        <p:nvSpPr>
          <p:cNvPr id="10" name="Freeform 10"/>
          <p:cNvSpPr/>
          <p:nvPr/>
        </p:nvSpPr>
        <p:spPr>
          <a:xfrm>
            <a:off x="12372015" y="6694301"/>
            <a:ext cx="4887285" cy="1047995"/>
          </a:xfrm>
          <a:custGeom>
            <a:rect l="l" t="t" r="r" b="b"/>
            <a:pathLst>
              <a:path w="4887285" h="1047995">
                <a:moveTo>
                  <a:pt x="0" y="0"/>
                </a:moveTo>
                <a:lnTo>
                  <a:pt x="4887285" y="0"/>
                </a:lnTo>
                <a:lnTo>
                  <a:pt x="4887285" y="1047995"/>
                </a:lnTo>
                <a:lnTo>
                  <a:pt x="0" y="1047995"/>
                </a:lnTo>
                <a:lnTo>
                  <a:pt x="0" y="0"/>
                </a:lnTo>
                <a:close/>
              </a:path>
            </a:pathLst>
          </a:custGeom>
          <a:blipFill>
            <a:blip r:embed="rId10"/>
            <a:stretch>
              <a:fillRect/>
            </a:stretch>
          </a:blipFill>
        </p:spPr>
        <p:txBody>
          <a:bodyPr/>
          <a:lstStyle/>
          <a:p/>
        </p:txBody>
      </p:sp>
      <p:sp>
        <p:nvSpPr>
          <p:cNvPr id="11" name="Freeform 11"/>
          <p:cNvSpPr/>
          <p:nvPr/>
        </p:nvSpPr>
        <p:spPr>
          <a:xfrm>
            <a:off x="9575749" y="8092784"/>
            <a:ext cx="3531866" cy="1165516"/>
          </a:xfrm>
          <a:custGeom>
            <a:rect l="l" t="t" r="r" b="b"/>
            <a:pathLst>
              <a:path w="3531865" h="1165516">
                <a:moveTo>
                  <a:pt x="0" y="0"/>
                </a:moveTo>
                <a:lnTo>
                  <a:pt x="3531866" y="0"/>
                </a:lnTo>
                <a:lnTo>
                  <a:pt x="3531866" y="1165516"/>
                </a:lnTo>
                <a:lnTo>
                  <a:pt x="0" y="1165516"/>
                </a:lnTo>
                <a:lnTo>
                  <a:pt x="0" y="0"/>
                </a:lnTo>
                <a:close/>
              </a:path>
            </a:pathLst>
          </a:custGeom>
          <a:blipFill>
            <a:blip r:embed="rId11"/>
            <a:stretch>
              <a:fillRect/>
            </a:stretch>
          </a:blipFill>
        </p:spPr>
        <p:txBody>
          <a:bodyPr/>
          <a:lstStyle/>
          <a:p/>
        </p:txBody>
      </p:sp>
      <p:sp>
        <p:nvSpPr>
          <p:cNvPr id="12" name="Freeform 12"/>
          <p:cNvSpPr/>
          <p:nvPr/>
        </p:nvSpPr>
        <p:spPr>
          <a:xfrm>
            <a:off x="13616257" y="8092784"/>
            <a:ext cx="4136908" cy="1224525"/>
          </a:xfrm>
          <a:custGeom>
            <a:rect l="l" t="t" r="r" b="b"/>
            <a:pathLst>
              <a:path w="4136907" h="1224525">
                <a:moveTo>
                  <a:pt x="0" y="0"/>
                </a:moveTo>
                <a:lnTo>
                  <a:pt x="4136908" y="0"/>
                </a:lnTo>
                <a:lnTo>
                  <a:pt x="4136908" y="1224525"/>
                </a:lnTo>
                <a:lnTo>
                  <a:pt x="0" y="1224525"/>
                </a:lnTo>
                <a:lnTo>
                  <a:pt x="0" y="0"/>
                </a:lnTo>
                <a:close/>
              </a:path>
            </a:pathLst>
          </a:custGeom>
          <a:blipFill>
            <a:blip r:embed="rId12"/>
            <a:stretch>
              <a:fillRect/>
            </a:stretch>
          </a:blipFill>
        </p:spPr>
        <p:txBody>
          <a:bodyPr/>
          <a:lstStyle/>
          <a:p/>
        </p:txBody>
      </p:sp>
      <p:sp>
        <p:nvSpPr>
          <p:cNvPr id="13" name="TextBox 1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bcp7zneb"/>
              </a:rPr>
              <a:t>https://tinyurl.com/bcp7zneb</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Fat filled Milk Powders Market Report 2024</dc:title>
  <cp:lastModifiedBy>decipher market</cp:lastModifiedBy>
  <cp:revision>2</cp:revision>
  <dcterms:created xsi:type="dcterms:W3CDTF">2006-08-16T00:00:00Z</dcterms:created>
  <dcterms:modified xsi:type="dcterms:W3CDTF">2024-04-13T02:26:42Z</dcterms:modified>
</cp:coreProperties>
</file>