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2" Type="http://schemas.openxmlformats.org/officeDocument/2006/relationships/image" Target="../media/image3.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2.jpeg" /><Relationship Id="rId3" Type="http://schemas.openxmlformats.org/officeDocument/2006/relationships/image" Target="../media/image23.jpeg" /><Relationship Id="rId4" Type="http://schemas.openxmlformats.org/officeDocument/2006/relationships/hyperlink" Target="https://tinyurl.com/mpw6pfe4"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r="-378"/>
            </a:stretch>
          </a:blipFill>
        </p:spPr>
        <p:txBody>
          <a:bodyPr/>
          <a:lstStyle/>
          <a:p/>
        </p:txBody>
      </p:sp>
      <p:sp>
        <p:nvSpPr>
          <p:cNvPr id="3" name="Freeform 3"/>
          <p:cNvSpPr/>
          <p:nvPr/>
        </p:nvSpPr>
        <p:spPr>
          <a:xfrm rot="-10800000" flipH="1">
            <a:off x="0" y="-2697468"/>
            <a:ext cx="13985236" cy="13985236"/>
          </a:xfrm>
          <a:custGeom>
            <a:rect l="l" t="t" r="r" b="b"/>
            <a:pathLst>
              <a:path w="13985236" h="13985236">
                <a:moveTo>
                  <a:pt x="13985236" y="0"/>
                </a:moveTo>
                <a:lnTo>
                  <a:pt x="0" y="0"/>
                </a:lnTo>
                <a:lnTo>
                  <a:pt x="0" y="13985236"/>
                </a:lnTo>
                <a:lnTo>
                  <a:pt x="13985236" y="13985236"/>
                </a:lnTo>
                <a:lnTo>
                  <a:pt x="1398523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202722" y="4011053"/>
            <a:ext cx="14884877" cy="2677528"/>
          </a:xfrm>
          <a:prstGeom prst="rect">
            <a:avLst/>
          </a:prstGeom>
        </p:spPr>
        <p:txBody>
          <a:bodyPr wrap="square" lIns="0" tIns="0" rIns="0" bIns="0" rtlCol="0" anchor="t">
            <a:spAutoFit/>
          </a:bodyPr>
          <a:lstStyle/>
          <a:p>
            <a:pPr>
              <a:lnSpc>
                <a:spcPts val="6936"/>
              </a:lnSpc>
            </a:pPr>
            <a:r>
              <a:rPr lang="en-US" sz="6800">
                <a:solidFill>
                  <a:srgbClr val="FFFFFF"/>
                </a:solidFill>
                <a:latin typeface="Poppins"/>
              </a:rPr>
              <a:t>FASHION DESIGN SOFTWARE</a:t>
            </a:r>
          </a:p>
          <a:p>
            <a:pPr>
              <a:lnSpc>
                <a:spcPts val="6936"/>
              </a:lnSpc>
            </a:pPr>
            <a:r>
              <a:rPr lang="en-US" sz="6800">
                <a:solidFill>
                  <a:srgbClr val="FFFFFF"/>
                </a:solidFill>
                <a:latin typeface="Poppins"/>
              </a:rPr>
              <a:t>MARKET REPORT </a:t>
            </a:r>
          </a:p>
          <a:p>
            <a:pPr>
              <a:lnSpc>
                <a:spcPts val="6936"/>
              </a:lnSpc>
            </a:pPr>
            <a:r>
              <a:rPr lang="en-US" sz="6800">
                <a:solidFill>
                  <a:srgbClr val="FFFFFF"/>
                </a:solidFill>
                <a:latin typeface="Poppins"/>
              </a:rPr>
              <a:t>2024</a:t>
            </a:r>
          </a:p>
        </p:txBody>
      </p:sp>
      <p:pic>
        <p:nvPicPr>
          <p:cNvPr id="5" name="Picture 5"/>
          <p:cNvPicPr>
            <a:picLocks noChangeAspect="1"/>
          </p:cNvPicPr>
          <p:nvPr/>
        </p:nvPicPr>
        <p:blipFill>
          <a:blip r:embed="rId4"/>
          <a:srcRect l="36500" t="25150" r="38480" b="29408"/>
          <a:stretch>
            <a:fillRect/>
          </a:stretch>
        </p:blipFill>
        <p:spPr>
          <a:xfrm>
            <a:off x="0" y="0"/>
            <a:ext cx="1818740" cy="1858102"/>
          </a:xfrm>
          <a:prstGeom prst="rect">
            <a:avLst/>
          </a:prstGeom>
        </p:spPr>
      </p:pic>
      <p:sp>
        <p:nvSpPr>
          <p:cNvPr id="6" name="TextBox 6"/>
          <p:cNvSpPr txBox="1"/>
          <p:nvPr/>
        </p:nvSpPr>
        <p:spPr>
          <a:xfrm>
            <a:off x="0" y="9559035"/>
            <a:ext cx="10075039" cy="559434"/>
          </a:xfrm>
          <a:prstGeom prst="rect">
            <a:avLst/>
          </a:prstGeom>
        </p:spPr>
        <p:txBody>
          <a:bodyPr lIns="0" tIns="0" rIns="0" bIns="0" rtlCol="0" anchor="t">
            <a:spAutoFit/>
          </a:bodyPr>
          <a:lstStyle/>
          <a:p>
            <a:pPr algn="ctr">
              <a:lnSpc>
                <a:spcPts val="4340"/>
              </a:lnSpc>
            </a:pPr>
            <a:r>
              <a:rPr lang="en-US" sz="3100">
                <a:solidFill>
                  <a:srgbClr val="FFFFFF"/>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675" b="-4675"/>
            </a:stretch>
          </a:blipFill>
        </p:spPr>
        <p:txBody>
          <a:bodyPr/>
          <a:lstStyle/>
          <a:p/>
        </p:txBody>
      </p:sp>
      <p:grpSp>
        <p:nvGrpSpPr>
          <p:cNvPr id="3" name="Group 3"/>
          <p:cNvGrpSpPr/>
          <p:nvPr/>
        </p:nvGrpSpPr>
        <p:grpSpPr>
          <a:xfrm>
            <a:off x="1303040" y="1642982"/>
            <a:ext cx="16236544" cy="7774396"/>
            <a:chExt cx="4276291" cy="2047577"/>
          </a:xfrm>
        </p:grpSpPr>
        <p:sp>
          <p:nvSpPr>
            <p:cNvPr id="4" name="Freeform 4"/>
            <p:cNvSpPr/>
            <p:nvPr/>
          </p:nvSpPr>
          <p:spPr>
            <a:xfrm>
              <a:off x="0" y="0"/>
              <a:ext cx="4276291" cy="2047577"/>
            </a:xfrm>
            <a:custGeom>
              <a:rect l="l" t="t" r="r" b="b"/>
              <a:pathLst>
                <a:path w="4276291" h="2047577">
                  <a:moveTo>
                    <a:pt x="0" y="0"/>
                  </a:moveTo>
                  <a:lnTo>
                    <a:pt x="4276291" y="0"/>
                  </a:lnTo>
                  <a:lnTo>
                    <a:pt x="4276291" y="2047577"/>
                  </a:lnTo>
                  <a:lnTo>
                    <a:pt x="0" y="2047577"/>
                  </a:lnTo>
                  <a:close/>
                </a:path>
              </a:pathLst>
            </a:custGeom>
            <a:solidFill>
              <a:srgbClr val="1E3048">
                <a:alpha val="65882"/>
              </a:srgbClr>
            </a:solidFill>
          </p:spPr>
          <p:txBody>
            <a:bodyPr/>
            <a:lstStyle/>
            <a:p/>
          </p:txBody>
        </p:sp>
        <p:sp>
          <p:nvSpPr>
            <p:cNvPr id="5" name="TextBox 5"/>
            <p:cNvSpPr txBox="1"/>
            <p:nvPr/>
          </p:nvSpPr>
          <p:spPr>
            <a:xfrm>
              <a:off x="0" y="-47625"/>
              <a:ext cx="4276291" cy="2095202"/>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748416" y="347406"/>
            <a:ext cx="2094509" cy="2132148"/>
          </a:xfrm>
          <a:prstGeom prst="rect">
            <a:avLst/>
          </a:prstGeom>
        </p:spPr>
      </p:pic>
      <p:sp>
        <p:nvSpPr>
          <p:cNvPr id="7" name="TextBox 7"/>
          <p:cNvSpPr txBox="1"/>
          <p:nvPr/>
        </p:nvSpPr>
        <p:spPr>
          <a:xfrm>
            <a:off x="1646830" y="2831906"/>
            <a:ext cx="15548966" cy="6019165"/>
          </a:xfrm>
          <a:prstGeom prst="rect">
            <a:avLst/>
          </a:prstGeom>
        </p:spPr>
        <p:txBody>
          <a:bodyPr lIns="0" tIns="0" rIns="0" bIns="0" rtlCol="0" anchor="t">
            <a:spAutoFit/>
          </a:bodyPr>
          <a:lstStyle/>
          <a:p>
            <a:pPr>
              <a:lnSpc>
                <a:spcPts val="4759"/>
              </a:lnSpc>
              <a:spcBef>
                <a:spcPct val="0"/>
              </a:spcBef>
            </a:pPr>
            <a:r>
              <a:rPr lang="en-US" sz="3399">
                <a:solidFill>
                  <a:srgbClr val="FFFFFF"/>
                </a:solidFill>
                <a:latin typeface="Poppins"/>
              </a:rPr>
              <a:t>Computer programs or applications created expressly to help fashion designers create, design, and visualize their garment creations are referred to as fashion design software. With the help of these software tools, the design process may be streamlined from the initial concept sketching to the production of comprehensive technical drawings and even the simulation of how clothing would appear when worn. The Fashion Design Software market is being driven by different variables including growing collaboration, technological advancements, growing number of initiatives and programs, rising investment in 3D software and many others.</a:t>
            </a:r>
          </a:p>
        </p:txBody>
      </p:sp>
      <p:sp>
        <p:nvSpPr>
          <p:cNvPr id="8" name="TextBox 8"/>
          <p:cNvSpPr txBox="1"/>
          <p:nvPr/>
        </p:nvSpPr>
        <p:spPr>
          <a:xfrm>
            <a:off x="5357409" y="184914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620" b="-13898"/>
            </a:stretch>
          </a:blipFill>
        </p:spPr>
        <p:txBody>
          <a:bodyPr/>
          <a:lstStyle/>
          <a:p/>
        </p:txBody>
      </p:sp>
      <p:grpSp>
        <p:nvGrpSpPr>
          <p:cNvPr id="3" name="Group 3"/>
          <p:cNvGrpSpPr/>
          <p:nvPr/>
        </p:nvGrpSpPr>
        <p:grpSpPr>
          <a:xfrm>
            <a:off x="212104" y="6347917"/>
            <a:ext cx="8931896" cy="2700781"/>
            <a:chExt cx="879738" cy="266011"/>
          </a:xfrm>
        </p:grpSpPr>
        <p:sp>
          <p:nvSpPr>
            <p:cNvPr id="4" name="Freeform 4"/>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1E3048">
                <a:alpha val="80000"/>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78305" y="6731044"/>
            <a:ext cx="2172823" cy="2170107"/>
          </a:xfrm>
          <a:custGeom>
            <a:rect l="l" t="t" r="r" b="b"/>
            <a:pathLst>
              <a:path w="2172823" h="2170107">
                <a:moveTo>
                  <a:pt x="0" y="0"/>
                </a:moveTo>
                <a:lnTo>
                  <a:pt x="2172824" y="0"/>
                </a:lnTo>
                <a:lnTo>
                  <a:pt x="2172824" y="2170108"/>
                </a:lnTo>
                <a:lnTo>
                  <a:pt x="0" y="2170108"/>
                </a:lnTo>
                <a:lnTo>
                  <a:pt x="0" y="0"/>
                </a:lnTo>
                <a:close/>
              </a:path>
            </a:pathLst>
          </a:custGeom>
          <a:blipFill>
            <a:blip r:embed="rId3"/>
            <a:stretch>
              <a:fillRect/>
            </a:stretch>
          </a:blipFill>
        </p:spPr>
        <p:txBody>
          <a:bodyPr/>
          <a:lstStyle/>
          <a:p/>
        </p:txBody>
      </p:sp>
      <p:grpSp>
        <p:nvGrpSpPr>
          <p:cNvPr id="7" name="Group 7"/>
          <p:cNvGrpSpPr/>
          <p:nvPr/>
        </p:nvGrpSpPr>
        <p:grpSpPr>
          <a:xfrm>
            <a:off x="527646" y="6644201"/>
            <a:ext cx="2140823" cy="21408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0"/>
            <a:ext cx="1935043" cy="2083899"/>
          </a:xfrm>
          <a:prstGeom prst="rect">
            <a:avLst/>
          </a:prstGeom>
        </p:spPr>
      </p:pic>
      <p:grpSp>
        <p:nvGrpSpPr>
          <p:cNvPr id="11" name="Group 11"/>
          <p:cNvGrpSpPr/>
          <p:nvPr/>
        </p:nvGrpSpPr>
        <p:grpSpPr>
          <a:xfrm>
            <a:off x="212104" y="3358744"/>
            <a:ext cx="8931896" cy="2700781"/>
            <a:chExt cx="879738" cy="266011"/>
          </a:xfrm>
        </p:grpSpPr>
        <p:sp>
          <p:nvSpPr>
            <p:cNvPr id="12" name="Freeform 12"/>
            <p:cNvSpPr/>
            <p:nvPr/>
          </p:nvSpPr>
          <p:spPr>
            <a:xfrm>
              <a:off x="0" y="0"/>
              <a:ext cx="879738" cy="266011"/>
            </a:xfrm>
            <a:custGeom>
              <a:rect l="l" t="t" r="r" b="b"/>
              <a:pathLst>
                <a:path w="879737" h="266011">
                  <a:moveTo>
                    <a:pt x="86677" y="0"/>
                  </a:moveTo>
                  <a:lnTo>
                    <a:pt x="793061" y="0"/>
                  </a:lnTo>
                  <a:cubicBezTo>
                    <a:pt x="840932" y="0"/>
                    <a:pt x="879738" y="38807"/>
                    <a:pt x="879738" y="86677"/>
                  </a:cubicBezTo>
                  <a:lnTo>
                    <a:pt x="879738" y="179334"/>
                  </a:lnTo>
                  <a:cubicBezTo>
                    <a:pt x="879738" y="227204"/>
                    <a:pt x="840932" y="266011"/>
                    <a:pt x="793061" y="266011"/>
                  </a:cubicBezTo>
                  <a:lnTo>
                    <a:pt x="86677" y="266011"/>
                  </a:lnTo>
                  <a:cubicBezTo>
                    <a:pt x="63689" y="266011"/>
                    <a:pt x="41642" y="256879"/>
                    <a:pt x="25387" y="240624"/>
                  </a:cubicBezTo>
                  <a:cubicBezTo>
                    <a:pt x="9132" y="224368"/>
                    <a:pt x="0" y="202322"/>
                    <a:pt x="0" y="179334"/>
                  </a:cubicBezTo>
                  <a:lnTo>
                    <a:pt x="0" y="86677"/>
                  </a:lnTo>
                  <a:cubicBezTo>
                    <a:pt x="0" y="38807"/>
                    <a:pt x="38807" y="0"/>
                    <a:pt x="86677" y="0"/>
                  </a:cubicBezTo>
                  <a:close/>
                </a:path>
              </a:pathLst>
            </a:custGeom>
            <a:solidFill>
              <a:srgbClr val="1E3048">
                <a:alpha val="80000"/>
              </a:srgbClr>
            </a:solidFill>
          </p:spPr>
          <p:txBody>
            <a:bodyPr/>
            <a:lstStyle/>
            <a:p/>
          </p:txBody>
        </p:sp>
        <p:sp>
          <p:nvSpPr>
            <p:cNvPr id="13" name="TextBox 13"/>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4" name="Freeform 14"/>
          <p:cNvSpPr/>
          <p:nvPr/>
        </p:nvSpPr>
        <p:spPr>
          <a:xfrm>
            <a:off x="578305" y="3741871"/>
            <a:ext cx="2172823" cy="2170107"/>
          </a:xfrm>
          <a:custGeom>
            <a:rect l="l" t="t" r="r" b="b"/>
            <a:pathLst>
              <a:path w="2172823" h="2170107">
                <a:moveTo>
                  <a:pt x="0" y="0"/>
                </a:moveTo>
                <a:lnTo>
                  <a:pt x="2172824" y="0"/>
                </a:lnTo>
                <a:lnTo>
                  <a:pt x="2172824" y="2170107"/>
                </a:lnTo>
                <a:lnTo>
                  <a:pt x="0" y="2170107"/>
                </a:lnTo>
                <a:lnTo>
                  <a:pt x="0" y="0"/>
                </a:lnTo>
                <a:close/>
              </a:path>
            </a:pathLst>
          </a:custGeom>
          <a:blipFill>
            <a:blip r:embed="rId3"/>
            <a:stretch>
              <a:fillRect/>
            </a:stretch>
          </a:blipFill>
        </p:spPr>
        <p:txBody>
          <a:bodyPr/>
          <a:lstStyle/>
          <a:p/>
        </p:txBody>
      </p:sp>
      <p:grpSp>
        <p:nvGrpSpPr>
          <p:cNvPr id="15" name="Group 15"/>
          <p:cNvGrpSpPr/>
          <p:nvPr/>
        </p:nvGrpSpPr>
        <p:grpSpPr>
          <a:xfrm>
            <a:off x="527646" y="3655028"/>
            <a:ext cx="2140823" cy="2140823"/>
            <a:chExt cx="812800" cy="812800"/>
          </a:xfrm>
        </p:grpSpPr>
        <p:sp>
          <p:nvSpPr>
            <p:cNvPr id="16" name="Freeform 16"/>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7" name="TextBox 17"/>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8" name="TextBox 18"/>
          <p:cNvSpPr txBox="1"/>
          <p:nvPr/>
        </p:nvSpPr>
        <p:spPr>
          <a:xfrm>
            <a:off x="5162248" y="483860"/>
            <a:ext cx="7963503" cy="914400"/>
          </a:xfrm>
          <a:prstGeom prst="rect">
            <a:avLst/>
          </a:prstGeom>
        </p:spPr>
        <p:txBody>
          <a:bodyPr lIns="0" tIns="0" rIns="0" bIns="0" rtlCol="0" anchor="t">
            <a:spAutoFit/>
          </a:bodyPr>
          <a:lstStyle/>
          <a:p>
            <a:pPr algn="ctr">
              <a:lnSpc>
                <a:spcPts val="6299"/>
              </a:lnSpc>
            </a:pPr>
            <a:r>
              <a:rPr lang="en-US" sz="6999">
                <a:solidFill>
                  <a:srgbClr val="000000"/>
                </a:solidFill>
                <a:latin typeface="Poppins"/>
              </a:rPr>
              <a:t>KEY INSIGHTS</a:t>
            </a:r>
          </a:p>
        </p:txBody>
      </p:sp>
      <p:sp>
        <p:nvSpPr>
          <p:cNvPr id="19" name="TextBox 19"/>
          <p:cNvSpPr txBox="1"/>
          <p:nvPr/>
        </p:nvSpPr>
        <p:spPr>
          <a:xfrm>
            <a:off x="813935" y="7220710"/>
            <a:ext cx="1568246" cy="1224399"/>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2024- 2031</a:t>
            </a:r>
          </a:p>
        </p:txBody>
      </p:sp>
      <p:sp>
        <p:nvSpPr>
          <p:cNvPr id="20" name="TextBox 20"/>
          <p:cNvSpPr txBox="1"/>
          <p:nvPr/>
        </p:nvSpPr>
        <p:spPr>
          <a:xfrm>
            <a:off x="2668470" y="6824531"/>
            <a:ext cx="5869410" cy="1699928"/>
          </a:xfrm>
          <a:prstGeom prst="rect">
            <a:avLst/>
          </a:prstGeom>
        </p:spPr>
        <p:txBody>
          <a:bodyPr lIns="0" tIns="0" rIns="0" bIns="0" rtlCol="0" anchor="t">
            <a:spAutoFit/>
          </a:bodyPr>
          <a:lstStyle/>
          <a:p>
            <a:pPr algn="ctr">
              <a:lnSpc>
                <a:spcPts val="6505"/>
              </a:lnSpc>
            </a:pPr>
            <a:r>
              <a:rPr lang="en-US" sz="5512">
                <a:solidFill>
                  <a:srgbClr val="FFFFFF"/>
                </a:solidFill>
                <a:latin typeface="Poppins"/>
              </a:rPr>
              <a:t>CAGR</a:t>
            </a:r>
          </a:p>
          <a:p>
            <a:pPr algn="ctr">
              <a:lnSpc>
                <a:spcPts val="6505"/>
              </a:lnSpc>
            </a:pPr>
            <a:r>
              <a:rPr lang="en-US" sz="5512">
                <a:solidFill>
                  <a:srgbClr val="FFFFFF"/>
                </a:solidFill>
                <a:latin typeface="Poppins"/>
              </a:rPr>
              <a:t>9.00%</a:t>
            </a:r>
          </a:p>
        </p:txBody>
      </p:sp>
      <p:sp>
        <p:nvSpPr>
          <p:cNvPr id="21" name="TextBox 21"/>
          <p:cNvSpPr txBox="1"/>
          <p:nvPr/>
        </p:nvSpPr>
        <p:spPr>
          <a:xfrm>
            <a:off x="813935" y="4584562"/>
            <a:ext cx="1568246" cy="491304"/>
          </a:xfrm>
          <a:prstGeom prst="rect">
            <a:avLst/>
          </a:prstGeom>
        </p:spPr>
        <p:txBody>
          <a:bodyPr lIns="0" tIns="0" rIns="0" bIns="0" rtlCol="0" anchor="t">
            <a:spAutoFit/>
          </a:bodyPr>
          <a:lstStyle/>
          <a:p>
            <a:pPr algn="ctr">
              <a:lnSpc>
                <a:spcPts val="2909"/>
              </a:lnSpc>
            </a:pPr>
            <a:r>
              <a:rPr lang="en-US" sz="4618">
                <a:solidFill>
                  <a:srgbClr val="1E3048"/>
                </a:solidFill>
                <a:latin typeface="Poppins Bold"/>
              </a:rPr>
              <a:t>2024</a:t>
            </a:r>
          </a:p>
        </p:txBody>
      </p:sp>
      <p:sp>
        <p:nvSpPr>
          <p:cNvPr id="22" name="TextBox 22"/>
          <p:cNvSpPr txBox="1"/>
          <p:nvPr/>
        </p:nvSpPr>
        <p:spPr>
          <a:xfrm>
            <a:off x="2578112" y="3861188"/>
            <a:ext cx="6285339" cy="1575123"/>
          </a:xfrm>
          <a:prstGeom prst="rect">
            <a:avLst/>
          </a:prstGeom>
        </p:spPr>
        <p:txBody>
          <a:bodyPr lIns="0" tIns="0" rIns="0" bIns="0" rtlCol="0" anchor="t">
            <a:spAutoFit/>
          </a:bodyPr>
          <a:lstStyle/>
          <a:p>
            <a:pPr algn="ctr">
              <a:lnSpc>
                <a:spcPts val="6109"/>
              </a:lnSpc>
            </a:pPr>
            <a:r>
              <a:rPr lang="en-US" sz="5177">
                <a:solidFill>
                  <a:srgbClr val="FFFFFF"/>
                </a:solidFill>
                <a:latin typeface="Poppins"/>
              </a:rPr>
              <a:t>MARKET SIZE</a:t>
            </a:r>
          </a:p>
          <a:p>
            <a:pPr algn="ctr">
              <a:lnSpc>
                <a:spcPts val="5991"/>
              </a:lnSpc>
            </a:pPr>
            <a:r>
              <a:rPr lang="en-US" sz="5077">
                <a:solidFill>
                  <a:srgbClr val="FFFFFF"/>
                </a:solidFill>
                <a:latin typeface="Poppins"/>
              </a:rPr>
              <a:t> USD 2251.2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898" b="-4620"/>
            </a:stretch>
          </a:blipFill>
        </p:spPr>
        <p:txBody>
          <a:bodyPr/>
          <a:lstStyle/>
          <a:p/>
        </p:txBody>
      </p:sp>
      <p:grpSp>
        <p:nvGrpSpPr>
          <p:cNvPr id="3" name="Group 3"/>
          <p:cNvGrpSpPr/>
          <p:nvPr/>
        </p:nvGrpSpPr>
        <p:grpSpPr>
          <a:xfrm>
            <a:off x="2413448" y="2619912"/>
            <a:ext cx="6730552" cy="2960104"/>
            <a:chExt cx="8170985" cy="3593608"/>
          </a:xfrm>
        </p:grpSpPr>
        <p:sp>
          <p:nvSpPr>
            <p:cNvPr id="4" name="Freeform 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1E3048">
                <a:alpha val="82745"/>
              </a:srgbClr>
            </a:solidFill>
          </p:spPr>
          <p:txBody>
            <a:bodyPr/>
            <a:lstStyle/>
            <a:p/>
          </p:txBody>
        </p:sp>
      </p:grpSp>
      <p:grpSp>
        <p:nvGrpSpPr>
          <p:cNvPr id="5" name="Group 5"/>
          <p:cNvGrpSpPr/>
          <p:nvPr/>
        </p:nvGrpSpPr>
        <p:grpSpPr>
          <a:xfrm rot="5400000">
            <a:off x="1234612" y="2261738"/>
            <a:ext cx="875731" cy="3344955"/>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7" name="TextBox 7"/>
          <p:cNvSpPr txBox="1"/>
          <p:nvPr/>
        </p:nvSpPr>
        <p:spPr>
          <a:xfrm>
            <a:off x="1346856" y="102134"/>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8" name="Picture 8"/>
          <p:cNvPicPr>
            <a:picLocks noChangeAspect="1"/>
          </p:cNvPicPr>
          <p:nvPr/>
        </p:nvPicPr>
        <p:blipFill>
          <a:blip r:embed="rId3"/>
          <a:srcRect l="36500" t="25150" r="35874" b="24564"/>
          <a:stretch>
            <a:fillRect/>
          </a:stretch>
        </p:blipFill>
        <p:spPr>
          <a:xfrm>
            <a:off x="0" y="70393"/>
            <a:ext cx="1871908" cy="1916613"/>
          </a:xfrm>
          <a:prstGeom prst="rect">
            <a:avLst/>
          </a:prstGeom>
        </p:spPr>
      </p:pic>
      <p:grpSp>
        <p:nvGrpSpPr>
          <p:cNvPr id="9" name="Group 9"/>
          <p:cNvGrpSpPr/>
          <p:nvPr/>
        </p:nvGrpSpPr>
        <p:grpSpPr>
          <a:xfrm>
            <a:off x="2413448" y="5930940"/>
            <a:ext cx="6730552" cy="2960104"/>
            <a:chExt cx="8170985" cy="3593608"/>
          </a:xfrm>
        </p:grpSpPr>
        <p:sp>
          <p:nvSpPr>
            <p:cNvPr id="10" name="Freeform 10"/>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1E3048">
                <a:alpha val="82745"/>
              </a:srgbClr>
            </a:solidFill>
          </p:spPr>
          <p:txBody>
            <a:bodyPr/>
            <a:lstStyle/>
            <a:p/>
          </p:txBody>
        </p:sp>
      </p:grpSp>
      <p:grpSp>
        <p:nvGrpSpPr>
          <p:cNvPr id="11" name="Group 11"/>
          <p:cNvGrpSpPr/>
          <p:nvPr/>
        </p:nvGrpSpPr>
        <p:grpSpPr>
          <a:xfrm rot="5400000">
            <a:off x="1234612" y="5572766"/>
            <a:ext cx="875731" cy="3344955"/>
            <a:chExt cx="3130550" cy="11957493"/>
          </a:xfrm>
        </p:grpSpPr>
        <p:sp>
          <p:nvSpPr>
            <p:cNvPr id="12" name="Freeform 12"/>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3" name="Group 13"/>
          <p:cNvGrpSpPr/>
          <p:nvPr/>
        </p:nvGrpSpPr>
        <p:grpSpPr>
          <a:xfrm>
            <a:off x="11599747" y="2648503"/>
            <a:ext cx="6730552" cy="2960104"/>
            <a:chExt cx="8170985" cy="3593608"/>
          </a:xfrm>
        </p:grpSpPr>
        <p:sp>
          <p:nvSpPr>
            <p:cNvPr id="14" name="Freeform 14"/>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1E3048">
                <a:alpha val="82745"/>
              </a:srgbClr>
            </a:solidFill>
          </p:spPr>
          <p:txBody>
            <a:bodyPr/>
            <a:lstStyle/>
            <a:p/>
          </p:txBody>
        </p:sp>
      </p:grpSp>
      <p:grpSp>
        <p:nvGrpSpPr>
          <p:cNvPr id="15" name="Group 15"/>
          <p:cNvGrpSpPr/>
          <p:nvPr/>
        </p:nvGrpSpPr>
        <p:grpSpPr>
          <a:xfrm rot="5400000">
            <a:off x="10420911" y="2290329"/>
            <a:ext cx="875731" cy="3344955"/>
            <a:chExt cx="3130550" cy="11957493"/>
          </a:xfrm>
        </p:grpSpPr>
        <p:sp>
          <p:nvSpPr>
            <p:cNvPr id="16" name="Freeform 1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7" name="Group 17"/>
          <p:cNvGrpSpPr/>
          <p:nvPr/>
        </p:nvGrpSpPr>
        <p:grpSpPr>
          <a:xfrm>
            <a:off x="11642046" y="5930940"/>
            <a:ext cx="6730552" cy="2960104"/>
            <a:chExt cx="8170985" cy="3593608"/>
          </a:xfrm>
        </p:grpSpPr>
        <p:sp>
          <p:nvSpPr>
            <p:cNvPr id="18" name="Freeform 18"/>
            <p:cNvSpPr/>
            <p:nvPr/>
          </p:nvSpPr>
          <p:spPr>
            <a:xfrm>
              <a:off x="0" y="0"/>
              <a:ext cx="8170986" cy="3593608"/>
            </a:xfrm>
            <a:custGeom>
              <a:rect l="l" t="t" r="r" b="b"/>
              <a:pathLst>
                <a:path w="8170986" h="3593607">
                  <a:moveTo>
                    <a:pt x="8046525" y="3593608"/>
                  </a:moveTo>
                  <a:lnTo>
                    <a:pt x="124460" y="3593608"/>
                  </a:lnTo>
                  <a:cubicBezTo>
                    <a:pt x="55880" y="3593608"/>
                    <a:pt x="0" y="3537728"/>
                    <a:pt x="0" y="3469148"/>
                  </a:cubicBezTo>
                  <a:lnTo>
                    <a:pt x="0" y="124460"/>
                  </a:lnTo>
                  <a:cubicBezTo>
                    <a:pt x="0" y="55880"/>
                    <a:pt x="55880" y="0"/>
                    <a:pt x="124460" y="0"/>
                  </a:cubicBezTo>
                  <a:lnTo>
                    <a:pt x="8046525" y="0"/>
                  </a:lnTo>
                  <a:cubicBezTo>
                    <a:pt x="8115105" y="0"/>
                    <a:pt x="8170986" y="55880"/>
                    <a:pt x="8170986" y="124460"/>
                  </a:cubicBezTo>
                  <a:lnTo>
                    <a:pt x="8170986" y="3469148"/>
                  </a:lnTo>
                  <a:cubicBezTo>
                    <a:pt x="8170986" y="3537728"/>
                    <a:pt x="8115105" y="3593608"/>
                    <a:pt x="8046525" y="3593608"/>
                  </a:cubicBezTo>
                  <a:close/>
                </a:path>
              </a:pathLst>
            </a:custGeom>
            <a:solidFill>
              <a:srgbClr val="1E3048">
                <a:alpha val="82745"/>
              </a:srgbClr>
            </a:solidFill>
          </p:spPr>
          <p:txBody>
            <a:bodyPr/>
            <a:lstStyle/>
            <a:p/>
          </p:txBody>
        </p:sp>
      </p:grpSp>
      <p:grpSp>
        <p:nvGrpSpPr>
          <p:cNvPr id="19" name="Group 19"/>
          <p:cNvGrpSpPr/>
          <p:nvPr/>
        </p:nvGrpSpPr>
        <p:grpSpPr>
          <a:xfrm rot="5400000">
            <a:off x="10463211" y="5572766"/>
            <a:ext cx="875731" cy="3344955"/>
            <a:chExt cx="3130550" cy="11957493"/>
          </a:xfrm>
        </p:grpSpPr>
        <p:sp>
          <p:nvSpPr>
            <p:cNvPr id="20" name="Freeform 2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1" name="TextBox 21"/>
          <p:cNvSpPr txBox="1"/>
          <p:nvPr/>
        </p:nvSpPr>
        <p:spPr>
          <a:xfrm>
            <a:off x="3657481" y="2979188"/>
            <a:ext cx="4966844" cy="2127251"/>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Poppins"/>
              </a:rPr>
              <a:t>Enterprises</a:t>
            </a:r>
          </a:p>
          <a:p>
            <a:pPr marL="863595" lvl="1" indent="-431797">
              <a:lnSpc>
                <a:spcPts val="5599"/>
              </a:lnSpc>
              <a:buFont typeface="Arial"/>
              <a:buChar char="•"/>
            </a:pPr>
            <a:r>
              <a:rPr lang="en-US" sz="3999">
                <a:solidFill>
                  <a:srgbClr val="FFFFFF"/>
                </a:solidFill>
                <a:latin typeface="Poppins"/>
              </a:rPr>
              <a:t>Individuals</a:t>
            </a:r>
          </a:p>
          <a:p>
            <a:pPr marL="863595" lvl="1" indent="-431797">
              <a:lnSpc>
                <a:spcPts val="5599"/>
              </a:lnSpc>
              <a:buFont typeface="Arial"/>
              <a:buChar char="•"/>
            </a:pPr>
            <a:r>
              <a:rPr lang="en-US" sz="3999">
                <a:solidFill>
                  <a:srgbClr val="FFFFFF"/>
                </a:solidFill>
                <a:latin typeface="Poppins"/>
              </a:rPr>
              <a:t>Institutions</a:t>
            </a:r>
          </a:p>
        </p:txBody>
      </p:sp>
      <p:sp>
        <p:nvSpPr>
          <p:cNvPr id="22" name="TextBox 22"/>
          <p:cNvSpPr txBox="1"/>
          <p:nvPr/>
        </p:nvSpPr>
        <p:spPr>
          <a:xfrm>
            <a:off x="9256575" y="3578246"/>
            <a:ext cx="3204404" cy="797698"/>
          </a:xfrm>
          <a:prstGeom prst="rect">
            <a:avLst/>
          </a:prstGeom>
        </p:spPr>
        <p:txBody>
          <a:bodyPr lIns="0" tIns="0" rIns="0" bIns="0" rtlCol="0" anchor="t">
            <a:spAutoFit/>
          </a:bodyPr>
          <a:lstStyle/>
          <a:p>
            <a:pPr algn="ctr">
              <a:lnSpc>
                <a:spcPts val="3001"/>
              </a:lnSpc>
            </a:pPr>
            <a:r>
              <a:rPr lang="en-US" sz="2971">
                <a:solidFill>
                  <a:srgbClr val="43B4BE"/>
                </a:solidFill>
                <a:latin typeface="Poppins"/>
              </a:rPr>
              <a:t>Deployment Model Segment</a:t>
            </a:r>
          </a:p>
        </p:txBody>
      </p:sp>
      <p:sp>
        <p:nvSpPr>
          <p:cNvPr id="23" name="TextBox 23"/>
          <p:cNvSpPr txBox="1"/>
          <p:nvPr/>
        </p:nvSpPr>
        <p:spPr>
          <a:xfrm>
            <a:off x="3657481" y="6635644"/>
            <a:ext cx="4966844" cy="1422400"/>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Poppins"/>
              </a:rPr>
              <a:t>Cloud based</a:t>
            </a:r>
          </a:p>
          <a:p>
            <a:pPr marL="863599" lvl="1" indent="-431800">
              <a:lnSpc>
                <a:spcPts val="5599"/>
              </a:lnSpc>
              <a:buFont typeface="Arial"/>
              <a:buChar char="•"/>
            </a:pPr>
            <a:r>
              <a:rPr lang="en-US" sz="3999">
                <a:solidFill>
                  <a:srgbClr val="FFFFFF"/>
                </a:solidFill>
                <a:latin typeface="Poppins"/>
              </a:rPr>
              <a:t>On premise</a:t>
            </a:r>
          </a:p>
        </p:txBody>
      </p:sp>
      <p:sp>
        <p:nvSpPr>
          <p:cNvPr id="24" name="TextBox 24"/>
          <p:cNvSpPr txBox="1"/>
          <p:nvPr/>
        </p:nvSpPr>
        <p:spPr>
          <a:xfrm>
            <a:off x="-43424" y="6835953"/>
            <a:ext cx="3204404" cy="797698"/>
          </a:xfrm>
          <a:prstGeom prst="rect">
            <a:avLst/>
          </a:prstGeom>
        </p:spPr>
        <p:txBody>
          <a:bodyPr lIns="0" tIns="0" rIns="0" bIns="0" rtlCol="0" anchor="t">
            <a:spAutoFit/>
          </a:bodyPr>
          <a:lstStyle/>
          <a:p>
            <a:pPr algn="ctr">
              <a:lnSpc>
                <a:spcPts val="3001"/>
              </a:lnSpc>
            </a:pPr>
            <a:r>
              <a:rPr lang="en-US" sz="2971">
                <a:solidFill>
                  <a:srgbClr val="43B4BE"/>
                </a:solidFill>
                <a:latin typeface="Poppins"/>
              </a:rPr>
              <a:t>Product Type Segment</a:t>
            </a:r>
          </a:p>
        </p:txBody>
      </p:sp>
      <p:sp>
        <p:nvSpPr>
          <p:cNvPr id="25" name="TextBox 25"/>
          <p:cNvSpPr txBox="1"/>
          <p:nvPr/>
        </p:nvSpPr>
        <p:spPr>
          <a:xfrm>
            <a:off x="12950355" y="3223664"/>
            <a:ext cx="4966844" cy="1422400"/>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Poppins"/>
              </a:rPr>
              <a:t>Subscription</a:t>
            </a:r>
          </a:p>
          <a:p>
            <a:pPr marL="863599" lvl="1" indent="-431800">
              <a:lnSpc>
                <a:spcPts val="5599"/>
              </a:lnSpc>
              <a:buFont typeface="Arial"/>
              <a:buChar char="•"/>
            </a:pPr>
            <a:r>
              <a:rPr lang="en-US" sz="3999">
                <a:solidFill>
                  <a:srgbClr val="FFFFFF"/>
                </a:solidFill>
                <a:latin typeface="Poppins"/>
              </a:rPr>
              <a:t>Licensing</a:t>
            </a:r>
          </a:p>
        </p:txBody>
      </p:sp>
      <p:sp>
        <p:nvSpPr>
          <p:cNvPr id="26" name="TextBox 26"/>
          <p:cNvSpPr txBox="1"/>
          <p:nvPr/>
        </p:nvSpPr>
        <p:spPr>
          <a:xfrm>
            <a:off x="-43424" y="3602975"/>
            <a:ext cx="3204404" cy="797698"/>
          </a:xfrm>
          <a:prstGeom prst="rect">
            <a:avLst/>
          </a:prstGeom>
        </p:spPr>
        <p:txBody>
          <a:bodyPr lIns="0" tIns="0" rIns="0" bIns="0" rtlCol="0" anchor="t">
            <a:spAutoFit/>
          </a:bodyPr>
          <a:lstStyle/>
          <a:p>
            <a:pPr algn="ctr">
              <a:lnSpc>
                <a:spcPts val="3001"/>
              </a:lnSpc>
            </a:pPr>
            <a:r>
              <a:rPr lang="en-US" sz="2971">
                <a:solidFill>
                  <a:srgbClr val="43B4BE"/>
                </a:solidFill>
                <a:latin typeface="Poppins"/>
              </a:rPr>
              <a:t>End User Segment</a:t>
            </a:r>
          </a:p>
        </p:txBody>
      </p:sp>
      <p:sp>
        <p:nvSpPr>
          <p:cNvPr id="27" name="TextBox 27"/>
          <p:cNvSpPr txBox="1"/>
          <p:nvPr/>
        </p:nvSpPr>
        <p:spPr>
          <a:xfrm>
            <a:off x="13068853" y="6476894"/>
            <a:ext cx="4966844" cy="1422400"/>
          </a:xfrm>
          <a:prstGeom prst="rect">
            <a:avLst/>
          </a:prstGeom>
        </p:spPr>
        <p:txBody>
          <a:bodyPr lIns="0" tIns="0" rIns="0" bIns="0" rtlCol="0" anchor="t">
            <a:spAutoFit/>
          </a:bodyPr>
          <a:lstStyle/>
          <a:p>
            <a:pPr marL="863599" lvl="1" indent="-431800">
              <a:lnSpc>
                <a:spcPts val="5599"/>
              </a:lnSpc>
              <a:buFont typeface="Arial"/>
              <a:buChar char="•"/>
            </a:pPr>
            <a:r>
              <a:rPr lang="en-US" sz="3999">
                <a:solidFill>
                  <a:srgbClr val="FFFFFF"/>
                </a:solidFill>
                <a:latin typeface="Poppins"/>
              </a:rPr>
              <a:t>Large Enterprise</a:t>
            </a:r>
          </a:p>
          <a:p>
            <a:pPr marL="863599" lvl="1" indent="-431800">
              <a:lnSpc>
                <a:spcPts val="5599"/>
              </a:lnSpc>
              <a:buFont typeface="Arial"/>
              <a:buChar char="•"/>
            </a:pPr>
            <a:r>
              <a:rPr lang="en-US" sz="3999">
                <a:solidFill>
                  <a:srgbClr val="FFFFFF"/>
                </a:solidFill>
                <a:latin typeface="Poppins"/>
              </a:rPr>
              <a:t>SMB</a:t>
            </a:r>
          </a:p>
        </p:txBody>
      </p:sp>
      <p:sp>
        <p:nvSpPr>
          <p:cNvPr id="28" name="TextBox 28"/>
          <p:cNvSpPr txBox="1"/>
          <p:nvPr/>
        </p:nvSpPr>
        <p:spPr>
          <a:xfrm>
            <a:off x="9186299" y="6860683"/>
            <a:ext cx="3204404" cy="797698"/>
          </a:xfrm>
          <a:prstGeom prst="rect">
            <a:avLst/>
          </a:prstGeom>
        </p:spPr>
        <p:txBody>
          <a:bodyPr lIns="0" tIns="0" rIns="0" bIns="0" rtlCol="0" anchor="t">
            <a:spAutoFit/>
          </a:bodyPr>
          <a:lstStyle/>
          <a:p>
            <a:pPr algn="ctr">
              <a:lnSpc>
                <a:spcPts val="3001"/>
              </a:lnSpc>
            </a:pPr>
            <a:r>
              <a:rPr lang="en-US" sz="2971">
                <a:solidFill>
                  <a:srgbClr val="43B4BE"/>
                </a:solidFill>
                <a:latin typeface="Poppins"/>
              </a:rPr>
              <a:t>Enterprise Size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rgbClr val="F8F8F8"/>
        </a:solid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6500" t="25150" r="38480" b="21038"/>
          <a:stretch>
            <a:fillRect/>
          </a:stretch>
        </p:blipFill>
        <p:spPr>
          <a:xfrm>
            <a:off x="0" y="0"/>
            <a:ext cx="1542502" cy="1866155"/>
          </a:xfrm>
          <a:prstGeom prst="rect">
            <a:avLst/>
          </a:prstGeom>
        </p:spPr>
      </p:pic>
      <p:sp>
        <p:nvSpPr>
          <p:cNvPr id="3" name="Freeform 3"/>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p:txBody>
      </p:sp>
      <p:sp>
        <p:nvSpPr>
          <p:cNvPr id="4" name="TextBox 4"/>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5" name="TextBox 5"/>
          <p:cNvSpPr txBox="1"/>
          <p:nvPr/>
        </p:nvSpPr>
        <p:spPr>
          <a:xfrm>
            <a:off x="9798570" y="5105400"/>
            <a:ext cx="8168357" cy="271070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Fashion Design Software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05" r="-105"/>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1E3048">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4F2C2E">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F2C2E">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F2C2E">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653758" y="1823769"/>
            <a:ext cx="7643613" cy="2907030"/>
          </a:xfrm>
          <a:prstGeom prst="rect">
            <a:avLst/>
          </a:prstGeom>
        </p:spPr>
        <p:txBody>
          <a:bodyPr lIns="0" tIns="0" rIns="0" bIns="0" rtlCol="0" anchor="t">
            <a:spAutoFit/>
          </a:bodyPr>
          <a:lstStyle/>
          <a:p>
            <a:pPr marL="777242" lvl="1" indent="-388621">
              <a:lnSpc>
                <a:spcPts val="3780"/>
              </a:lnSpc>
              <a:buFont typeface="Arial"/>
              <a:buChar char="•"/>
            </a:pPr>
            <a:r>
              <a:rPr lang="en-US" sz="3600" spc="115">
                <a:solidFill>
                  <a:srgbClr val="FFFFFF"/>
                </a:solidFill>
                <a:latin typeface="Poppins"/>
              </a:rPr>
              <a:t>Rise of 3D Design and Virtual Prototyping to Propel the Market Revenue Growth</a:t>
            </a:r>
          </a:p>
          <a:p>
            <a:pPr marL="777242" lvl="1" indent="-388621">
              <a:lnSpc>
                <a:spcPts val="3780"/>
              </a:lnSpc>
              <a:buFont typeface="Arial"/>
              <a:buChar char="•"/>
            </a:pPr>
            <a:r>
              <a:rPr lang="en-US" sz="3600" spc="115">
                <a:solidFill>
                  <a:srgbClr val="FFFFFF"/>
                </a:solidFill>
                <a:latin typeface="Poppins"/>
              </a:rPr>
              <a:t>Growing Number of Program and Campaign to Boost Market Growth</a:t>
            </a:r>
          </a:p>
        </p:txBody>
      </p:sp>
      <p:sp>
        <p:nvSpPr>
          <p:cNvPr id="19" name="TextBox 19"/>
          <p:cNvSpPr txBox="1"/>
          <p:nvPr/>
        </p:nvSpPr>
        <p:spPr>
          <a:xfrm>
            <a:off x="6765150" y="6292444"/>
            <a:ext cx="7420828" cy="1002030"/>
          </a:xfrm>
          <a:prstGeom prst="rect">
            <a:avLst/>
          </a:prstGeom>
        </p:spPr>
        <p:txBody>
          <a:bodyPr lIns="0" tIns="0" rIns="0" bIns="0" rtlCol="0" anchor="t">
            <a:spAutoFit/>
          </a:bodyPr>
          <a:lstStyle/>
          <a:p>
            <a:pPr>
              <a:lnSpc>
                <a:spcPts val="3780"/>
              </a:lnSpc>
            </a:pPr>
            <a:r>
              <a:rPr lang="en-US" sz="3600" spc="115">
                <a:solidFill>
                  <a:srgbClr val="FFFFFF"/>
                </a:solidFill>
                <a:latin typeface="Poppins"/>
              </a:rPr>
              <a:t>High Initial Investment to Limit the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189" r="-189"/>
            </a:stretch>
          </a:blipFill>
        </p:spPr>
        <p:txBody>
          <a:bodyPr/>
          <a:lstStyle/>
          <a:p/>
        </p:txBody>
      </p:sp>
      <p:grpSp>
        <p:nvGrpSpPr>
          <p:cNvPr id="3" name="Group 3"/>
          <p:cNvGrpSpPr/>
          <p:nvPr/>
        </p:nvGrpSpPr>
        <p:grpSpPr>
          <a:xfrm>
            <a:off x="1369423" y="162826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1E3048">
                <a:alpha val="80000"/>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687977" y="252879"/>
            <a:ext cx="2161164" cy="2583051"/>
          </a:xfrm>
          <a:prstGeom prst="rect">
            <a:avLst/>
          </a:prstGeom>
        </p:spPr>
      </p:pic>
      <p:sp>
        <p:nvSpPr>
          <p:cNvPr id="7" name="TextBox 7"/>
          <p:cNvSpPr txBox="1"/>
          <p:nvPr/>
        </p:nvSpPr>
        <p:spPr>
          <a:xfrm>
            <a:off x="1610693" y="3022081"/>
            <a:ext cx="15748059" cy="6018531"/>
          </a:xfrm>
          <a:prstGeom prst="rect">
            <a:avLst/>
          </a:prstGeom>
        </p:spPr>
        <p:txBody>
          <a:bodyPr lIns="0" tIns="0" rIns="0" bIns="0" rtlCol="0" anchor="t">
            <a:spAutoFit/>
          </a:bodyPr>
          <a:lstStyle/>
          <a:p>
            <a:pPr marL="820416" lvl="1" indent="-410208">
              <a:lnSpc>
                <a:spcPts val="5319"/>
              </a:lnSpc>
              <a:buFont typeface="Arial"/>
              <a:buChar char="•"/>
            </a:pPr>
            <a:r>
              <a:rPr lang="en-US" sz="3799">
                <a:solidFill>
                  <a:srgbClr val="FFFFFF"/>
                </a:solidFill>
                <a:latin typeface="Poppins"/>
              </a:rPr>
              <a:t>The global Fashion Design Software market will expand significantly by 9.00% CAGR between 2024 to 2031. </a:t>
            </a:r>
          </a:p>
          <a:p>
            <a:pPr marL="820416" lvl="1" indent="-410208">
              <a:lnSpc>
                <a:spcPts val="5319"/>
              </a:lnSpc>
              <a:buFont typeface="Arial"/>
              <a:buChar char="•"/>
            </a:pPr>
            <a:r>
              <a:rPr lang="en-US" sz="3799">
                <a:solidFill>
                  <a:srgbClr val="FFFFFF"/>
                </a:solidFill>
                <a:latin typeface="Poppins"/>
              </a:rPr>
              <a:t>The dominating category is On premise. </a:t>
            </a:r>
          </a:p>
          <a:p>
            <a:pPr marL="820416" lvl="1" indent="-410208">
              <a:lnSpc>
                <a:spcPts val="5319"/>
              </a:lnSpc>
              <a:buFont typeface="Arial"/>
              <a:buChar char="•"/>
            </a:pPr>
            <a:r>
              <a:rPr lang="en-US" sz="3799">
                <a:solidFill>
                  <a:srgbClr val="FFFFFF"/>
                </a:solidFill>
                <a:latin typeface="Poppins"/>
              </a:rPr>
              <a:t>On premise product type offer more security as compared to its counterpart. </a:t>
            </a:r>
          </a:p>
          <a:p>
            <a:pPr marL="820416" lvl="1" indent="-410208">
              <a:lnSpc>
                <a:spcPts val="5319"/>
              </a:lnSpc>
              <a:buFont typeface="Arial"/>
              <a:buChar char="•"/>
            </a:pPr>
            <a:r>
              <a:rPr lang="en-US" sz="3799">
                <a:solidFill>
                  <a:srgbClr val="FFFFFF"/>
                </a:solidFill>
                <a:latin typeface="Poppins"/>
              </a:rPr>
              <a:t>The dominating category is Large Enterprise. </a:t>
            </a:r>
          </a:p>
          <a:p>
            <a:pPr marL="820416" lvl="1" indent="-410208">
              <a:lnSpc>
                <a:spcPts val="5319"/>
              </a:lnSpc>
              <a:buFont typeface="Arial"/>
              <a:buChar char="•"/>
            </a:pPr>
            <a:r>
              <a:rPr lang="en-US" sz="3799">
                <a:solidFill>
                  <a:srgbClr val="FFFFFF"/>
                </a:solidFill>
                <a:latin typeface="Poppins"/>
              </a:rPr>
              <a:t>To meet their own workflows, procedures, and branding needs, large businesses frequently look for customization possibilities in fashion design software.</a:t>
            </a:r>
          </a:p>
        </p:txBody>
      </p:sp>
      <p:sp>
        <p:nvSpPr>
          <p:cNvPr id="8" name="TextBox 8"/>
          <p:cNvSpPr txBox="1"/>
          <p:nvPr/>
        </p:nvSpPr>
        <p:spPr>
          <a:xfrm>
            <a:off x="4220629" y="1862147"/>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25212"/>
            <a:ext cx="1684364" cy="1819778"/>
          </a:xfrm>
          <a:prstGeom prst="rect">
            <a:avLst/>
          </a:prstGeom>
        </p:spPr>
      </p:pic>
      <p:sp>
        <p:nvSpPr>
          <p:cNvPr id="3" name="Freeform 3"/>
          <p:cNvSpPr/>
          <p:nvPr/>
        </p:nvSpPr>
        <p:spPr>
          <a:xfrm>
            <a:off x="0" y="5978037"/>
            <a:ext cx="18288000" cy="6560525"/>
          </a:xfrm>
          <a:custGeom>
            <a:rect l="l" t="t" r="r" b="b"/>
            <a:pathLst>
              <a:path w="18288000" h="6560525">
                <a:moveTo>
                  <a:pt x="0" y="0"/>
                </a:moveTo>
                <a:lnTo>
                  <a:pt x="18288000" y="0"/>
                </a:lnTo>
                <a:lnTo>
                  <a:pt x="18288000" y="6560526"/>
                </a:lnTo>
                <a:lnTo>
                  <a:pt x="0" y="6560526"/>
                </a:lnTo>
                <a:lnTo>
                  <a:pt x="0" y="0"/>
                </a:lnTo>
                <a:close/>
              </a:path>
            </a:pathLst>
          </a:custGeom>
          <a:blipFill>
            <a:blip r:embed="rId3"/>
            <a:stretch>
              <a:fillRect t="-8082" b="-31094"/>
            </a:stretch>
          </a:blipFill>
        </p:spPr>
        <p:txBody>
          <a:bodyPr/>
          <a:lstStyle/>
          <a:p/>
        </p:txBody>
      </p:sp>
      <p:sp>
        <p:nvSpPr>
          <p:cNvPr id="4" name="Freeform 4"/>
          <p:cNvSpPr/>
          <p:nvPr/>
        </p:nvSpPr>
        <p:spPr>
          <a:xfrm>
            <a:off x="211696" y="2002079"/>
            <a:ext cx="3896919" cy="1015233"/>
          </a:xfrm>
          <a:custGeom>
            <a:rect l="l" t="t" r="r" b="b"/>
            <a:pathLst>
              <a:path w="3896919" h="1015233">
                <a:moveTo>
                  <a:pt x="0" y="0"/>
                </a:moveTo>
                <a:lnTo>
                  <a:pt x="3896920" y="0"/>
                </a:lnTo>
                <a:lnTo>
                  <a:pt x="3896920" y="1015233"/>
                </a:lnTo>
                <a:lnTo>
                  <a:pt x="0" y="1015233"/>
                </a:lnTo>
                <a:lnTo>
                  <a:pt x="0" y="0"/>
                </a:lnTo>
                <a:close/>
              </a:path>
            </a:pathLst>
          </a:custGeom>
          <a:blipFill>
            <a:blip r:embed="rId4"/>
            <a:stretch>
              <a:fillRect t="-68923" b="-70979"/>
            </a:stretch>
          </a:blipFill>
        </p:spPr>
        <p:txBody>
          <a:bodyPr/>
          <a:lstStyle/>
          <a:p/>
        </p:txBody>
      </p:sp>
      <p:sp>
        <p:nvSpPr>
          <p:cNvPr id="5" name="Freeform 5"/>
          <p:cNvSpPr/>
          <p:nvPr/>
        </p:nvSpPr>
        <p:spPr>
          <a:xfrm>
            <a:off x="4827510" y="1942535"/>
            <a:ext cx="4792903" cy="1134320"/>
          </a:xfrm>
          <a:custGeom>
            <a:rect l="l" t="t" r="r" b="b"/>
            <a:pathLst>
              <a:path w="4792903" h="1134320">
                <a:moveTo>
                  <a:pt x="0" y="0"/>
                </a:moveTo>
                <a:lnTo>
                  <a:pt x="4792903" y="0"/>
                </a:lnTo>
                <a:lnTo>
                  <a:pt x="4792903" y="1134320"/>
                </a:lnTo>
                <a:lnTo>
                  <a:pt x="0" y="1134320"/>
                </a:lnTo>
                <a:lnTo>
                  <a:pt x="0" y="0"/>
                </a:lnTo>
                <a:close/>
              </a:path>
            </a:pathLst>
          </a:custGeom>
          <a:blipFill>
            <a:blip r:embed="rId5"/>
            <a:stretch>
              <a:fillRect/>
            </a:stretch>
          </a:blipFill>
        </p:spPr>
        <p:txBody>
          <a:bodyPr/>
          <a:lstStyle/>
          <a:p/>
        </p:txBody>
      </p:sp>
      <p:sp>
        <p:nvSpPr>
          <p:cNvPr id="6" name="Freeform 6"/>
          <p:cNvSpPr/>
          <p:nvPr/>
        </p:nvSpPr>
        <p:spPr>
          <a:xfrm>
            <a:off x="15934871" y="1566785"/>
            <a:ext cx="2023040" cy="2281625"/>
          </a:xfrm>
          <a:custGeom>
            <a:rect l="l" t="t" r="r" b="b"/>
            <a:pathLst>
              <a:path w="2023040" h="2281625">
                <a:moveTo>
                  <a:pt x="0" y="0"/>
                </a:moveTo>
                <a:lnTo>
                  <a:pt x="2023040" y="0"/>
                </a:lnTo>
                <a:lnTo>
                  <a:pt x="2023040" y="2281624"/>
                </a:lnTo>
                <a:lnTo>
                  <a:pt x="0" y="2281624"/>
                </a:lnTo>
                <a:lnTo>
                  <a:pt x="0" y="0"/>
                </a:lnTo>
                <a:close/>
              </a:path>
            </a:pathLst>
          </a:custGeom>
          <a:blipFill>
            <a:blip r:embed="rId6"/>
            <a:stretch>
              <a:fillRect/>
            </a:stretch>
          </a:blipFill>
        </p:spPr>
        <p:txBody>
          <a:bodyPr/>
          <a:lstStyle/>
          <a:p/>
        </p:txBody>
      </p:sp>
      <p:sp>
        <p:nvSpPr>
          <p:cNvPr id="7" name="Freeform 7"/>
          <p:cNvSpPr/>
          <p:nvPr/>
        </p:nvSpPr>
        <p:spPr>
          <a:xfrm>
            <a:off x="10049641" y="1942535"/>
            <a:ext cx="5456001" cy="1018293"/>
          </a:xfrm>
          <a:custGeom>
            <a:rect l="l" t="t" r="r" b="b"/>
            <a:pathLst>
              <a:path w="5456001" h="1018293">
                <a:moveTo>
                  <a:pt x="0" y="0"/>
                </a:moveTo>
                <a:lnTo>
                  <a:pt x="5456001" y="0"/>
                </a:lnTo>
                <a:lnTo>
                  <a:pt x="5456001" y="1018293"/>
                </a:lnTo>
                <a:lnTo>
                  <a:pt x="0" y="1018293"/>
                </a:lnTo>
                <a:lnTo>
                  <a:pt x="0" y="0"/>
                </a:lnTo>
                <a:close/>
              </a:path>
            </a:pathLst>
          </a:custGeom>
          <a:blipFill>
            <a:blip r:embed="rId7"/>
            <a:stretch>
              <a:fillRect l="-2258" t="-26943" r="-4700" b="-32247"/>
            </a:stretch>
          </a:blipFill>
        </p:spPr>
        <p:txBody>
          <a:bodyPr/>
          <a:lstStyle/>
          <a:p/>
        </p:txBody>
      </p:sp>
      <p:sp>
        <p:nvSpPr>
          <p:cNvPr id="8" name="Freeform 8"/>
          <p:cNvSpPr/>
          <p:nvPr/>
        </p:nvSpPr>
        <p:spPr>
          <a:xfrm>
            <a:off x="211696" y="3402991"/>
            <a:ext cx="2945336" cy="2189366"/>
          </a:xfrm>
          <a:custGeom>
            <a:rect l="l" t="t" r="r" b="b"/>
            <a:pathLst>
              <a:path w="2945336" h="2189366">
                <a:moveTo>
                  <a:pt x="0" y="0"/>
                </a:moveTo>
                <a:lnTo>
                  <a:pt x="2945336" y="0"/>
                </a:lnTo>
                <a:lnTo>
                  <a:pt x="2945336" y="2189367"/>
                </a:lnTo>
                <a:lnTo>
                  <a:pt x="0" y="2189367"/>
                </a:lnTo>
                <a:lnTo>
                  <a:pt x="0" y="0"/>
                </a:lnTo>
                <a:close/>
              </a:path>
            </a:pathLst>
          </a:custGeom>
          <a:blipFill>
            <a:blip r:embed="rId8"/>
            <a:stretch>
              <a:fillRect/>
            </a:stretch>
          </a:blipFill>
        </p:spPr>
        <p:txBody>
          <a:bodyPr/>
          <a:lstStyle/>
          <a:p/>
        </p:txBody>
      </p:sp>
      <p:sp>
        <p:nvSpPr>
          <p:cNvPr id="9" name="Freeform 9"/>
          <p:cNvSpPr/>
          <p:nvPr/>
        </p:nvSpPr>
        <p:spPr>
          <a:xfrm>
            <a:off x="3573707" y="3179048"/>
            <a:ext cx="4850446" cy="1338723"/>
          </a:xfrm>
          <a:custGeom>
            <a:rect l="l" t="t" r="r" b="b"/>
            <a:pathLst>
              <a:path w="4850446" h="1338723">
                <a:moveTo>
                  <a:pt x="0" y="0"/>
                </a:moveTo>
                <a:lnTo>
                  <a:pt x="4850446" y="0"/>
                </a:lnTo>
                <a:lnTo>
                  <a:pt x="4850446" y="1338723"/>
                </a:lnTo>
                <a:lnTo>
                  <a:pt x="0" y="1338723"/>
                </a:lnTo>
                <a:lnTo>
                  <a:pt x="0" y="0"/>
                </a:lnTo>
                <a:close/>
              </a:path>
            </a:pathLst>
          </a:custGeom>
          <a:blipFill>
            <a:blip r:embed="rId9"/>
            <a:stretch>
              <a:fillRect/>
            </a:stretch>
          </a:blipFill>
        </p:spPr>
        <p:txBody>
          <a:bodyPr/>
          <a:lstStyle/>
          <a:p/>
        </p:txBody>
      </p:sp>
      <p:sp>
        <p:nvSpPr>
          <p:cNvPr id="10" name="Freeform 10"/>
          <p:cNvSpPr/>
          <p:nvPr/>
        </p:nvSpPr>
        <p:spPr>
          <a:xfrm>
            <a:off x="4108616" y="4729067"/>
            <a:ext cx="4026000" cy="1248970"/>
          </a:xfrm>
          <a:custGeom>
            <a:rect l="l" t="t" r="r" b="b"/>
            <a:pathLst>
              <a:path w="4026000" h="1248970">
                <a:moveTo>
                  <a:pt x="0" y="0"/>
                </a:moveTo>
                <a:lnTo>
                  <a:pt x="4026000" y="0"/>
                </a:lnTo>
                <a:lnTo>
                  <a:pt x="4026000" y="1248970"/>
                </a:lnTo>
                <a:lnTo>
                  <a:pt x="0" y="1248970"/>
                </a:lnTo>
                <a:lnTo>
                  <a:pt x="0" y="0"/>
                </a:lnTo>
                <a:close/>
              </a:path>
            </a:pathLst>
          </a:custGeom>
          <a:blipFill>
            <a:blip r:embed="rId10"/>
            <a:stretch>
              <a:fillRect l="-13760" t="-93565" r="-14486" b="-87545"/>
            </a:stretch>
          </a:blipFill>
        </p:spPr>
        <p:txBody>
          <a:bodyPr/>
          <a:lstStyle/>
          <a:p/>
        </p:txBody>
      </p:sp>
      <p:sp>
        <p:nvSpPr>
          <p:cNvPr id="11" name="Freeform 11"/>
          <p:cNvSpPr/>
          <p:nvPr/>
        </p:nvSpPr>
        <p:spPr>
          <a:xfrm>
            <a:off x="9144000" y="3389802"/>
            <a:ext cx="4143561" cy="1127969"/>
          </a:xfrm>
          <a:custGeom>
            <a:rect l="l" t="t" r="r" b="b"/>
            <a:pathLst>
              <a:path w="4143561" h="1127969">
                <a:moveTo>
                  <a:pt x="0" y="0"/>
                </a:moveTo>
                <a:lnTo>
                  <a:pt x="4143561" y="0"/>
                </a:lnTo>
                <a:lnTo>
                  <a:pt x="4143561" y="1127969"/>
                </a:lnTo>
                <a:lnTo>
                  <a:pt x="0" y="1127969"/>
                </a:lnTo>
                <a:lnTo>
                  <a:pt x="0" y="0"/>
                </a:lnTo>
                <a:close/>
              </a:path>
            </a:pathLst>
          </a:custGeom>
          <a:blipFill>
            <a:blip r:embed="rId11"/>
            <a:stretch>
              <a:fillRect/>
            </a:stretch>
          </a:blipFill>
        </p:spPr>
        <p:txBody>
          <a:bodyPr/>
          <a:lstStyle/>
          <a:p/>
        </p:txBody>
      </p:sp>
      <p:sp>
        <p:nvSpPr>
          <p:cNvPr id="12" name="Freeform 12"/>
          <p:cNvSpPr/>
          <p:nvPr/>
        </p:nvSpPr>
        <p:spPr>
          <a:xfrm>
            <a:off x="9144000" y="4729067"/>
            <a:ext cx="4497483" cy="1263338"/>
          </a:xfrm>
          <a:custGeom>
            <a:rect l="l" t="t" r="r" b="b"/>
            <a:pathLst>
              <a:path w="4497483" h="1263338">
                <a:moveTo>
                  <a:pt x="0" y="0"/>
                </a:moveTo>
                <a:lnTo>
                  <a:pt x="4497483" y="0"/>
                </a:lnTo>
                <a:lnTo>
                  <a:pt x="4497483" y="1263338"/>
                </a:lnTo>
                <a:lnTo>
                  <a:pt x="0" y="1263338"/>
                </a:lnTo>
                <a:lnTo>
                  <a:pt x="0" y="0"/>
                </a:lnTo>
                <a:close/>
              </a:path>
            </a:pathLst>
          </a:custGeom>
          <a:blipFill>
            <a:blip r:embed="rId12"/>
            <a:stretch>
              <a:fillRect/>
            </a:stretch>
          </a:blipFill>
        </p:spPr>
        <p:txBody>
          <a:bodyPr/>
          <a:lstStyle/>
          <a:p/>
        </p:txBody>
      </p:sp>
      <p:sp>
        <p:nvSpPr>
          <p:cNvPr id="13" name="Freeform 13"/>
          <p:cNvSpPr/>
          <p:nvPr/>
        </p:nvSpPr>
        <p:spPr>
          <a:xfrm>
            <a:off x="14060584" y="4144114"/>
            <a:ext cx="4026748" cy="1538218"/>
          </a:xfrm>
          <a:custGeom>
            <a:rect l="l" t="t" r="r" b="b"/>
            <a:pathLst>
              <a:path w="4026748" h="1538218">
                <a:moveTo>
                  <a:pt x="0" y="0"/>
                </a:moveTo>
                <a:lnTo>
                  <a:pt x="4026748" y="0"/>
                </a:lnTo>
                <a:lnTo>
                  <a:pt x="4026748" y="1538218"/>
                </a:lnTo>
                <a:lnTo>
                  <a:pt x="0" y="1538218"/>
                </a:lnTo>
                <a:lnTo>
                  <a:pt x="0" y="0"/>
                </a:lnTo>
                <a:close/>
              </a:path>
            </a:pathLst>
          </a:custGeom>
          <a:blipFill>
            <a:blip r:embed="rId13"/>
            <a:stretch>
              <a:fillRect/>
            </a:stretch>
          </a:blipFill>
        </p:spPr>
        <p:txBody>
          <a:bodyPr/>
          <a:lstStyle/>
          <a:p/>
        </p:txBody>
      </p:sp>
      <p:sp>
        <p:nvSpPr>
          <p:cNvPr id="14" name="TextBox 14"/>
          <p:cNvSpPr txBox="1"/>
          <p:nvPr/>
        </p:nvSpPr>
        <p:spPr>
          <a:xfrm>
            <a:off x="5715833" y="474149"/>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a:t>
            </a:r>
            <a:r>
              <a:rPr lang="en-US" sz="4130" u="sng" spc="413">
                <a:solidFill>
                  <a:srgbClr val="000000"/>
                </a:solidFill>
                <a:latin typeface="Lato"/>
                <a:hlinkClick r:id="rId4" tooltip="https://tinyurl.com/mpw6pfe4"/>
              </a:rPr>
              <a:t> https://tinyurl.com/mpw6pfe4</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Fashion Design Software Market Report 2024</dc:title>
  <cp:lastModifiedBy>decipher market</cp:lastModifiedBy>
  <cp:revision>2</cp:revision>
  <dcterms:created xsi:type="dcterms:W3CDTF">2006-08-16T00:00:00Z</dcterms:created>
  <dcterms:modified xsi:type="dcterms:W3CDTF">2024-05-11T11:52:16Z</dcterms:modified>
</cp:coreProperties>
</file>