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8288000" cy="10287000"/>
  <p:notesSz cx="6858000" cy="9144000"/>
  <p:embeddedFontLst>
    <p:embeddedFont>
      <p:font typeface="Canva Sans" panose="020B0604020202020204" charset="0"/>
      <p:regular r:id="rId13"/>
    </p:embeddedFont>
    <p:embeddedFont>
      <p:font typeface="Canva Sans Bold" panose="020B0604020202020204" charset="0"/>
      <p:regular r:id="rId14"/>
    </p:embeddedFont>
    <p:embeddedFont>
      <p:font typeface="Poppins" panose="00000500000000000000" pitchFamily="2" charset="0"/>
      <p:regular r:id="rId15"/>
    </p:embeddedFont>
  </p:embeddedFontLst>
  <p:custDataLst>
    <p:tags r:id="rId1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tags" Target="tags/tag1.xml" /><Relationship Id="rId13" Type="http://schemas.openxmlformats.org/officeDocument/2006/relationships/font" Target="fonts/font1.fntdata" /><Relationship Id="rId14" Type="http://schemas.openxmlformats.org/officeDocument/2006/relationships/font" Target="fonts/font2.fntdata" /><Relationship Id="rId15" Type="http://schemas.openxmlformats.org/officeDocument/2006/relationships/font" Target="fonts/font3.fntdata"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6/3/2024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6/3/2024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6/3/2024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6/3/2024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6/3/2024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6/3/2024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6/3/2024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6/3/2024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6/3/2024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6/3/2024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6/3/2024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6/3/2024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 Id="rId3"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13" Type="http://schemas.openxmlformats.org/officeDocument/2006/relationships/image" Target="../media/image20.jpeg" /><Relationship Id="rId2" Type="http://schemas.openxmlformats.org/officeDocument/2006/relationships/image" Target="../media/image10.jpeg" /><Relationship Id="rId3" Type="http://schemas.openxmlformats.org/officeDocument/2006/relationships/image" Target="../media/image2.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1.jpeg" /><Relationship Id="rId3" Type="http://schemas.openxmlformats.org/officeDocument/2006/relationships/image" Target="../media/image22.jpeg" /><Relationship Id="rId4" Type="http://schemas.openxmlformats.org/officeDocument/2006/relationships/hyperlink" Target="https://tinyurl.com/48w2ztp5"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l="-943" r="-943"/>
            </a:stretch>
          </a:blipFill>
        </p:spPr>
        <p:txBody>
          <a:bodyPr/>
          <a:lstStyle/>
          <a:p/>
        </p:txBody>
      </p:sp>
      <p:pic>
        <p:nvPicPr>
          <p:cNvPr id="3" name="Picture 3"/>
          <p:cNvPicPr>
            <a:picLocks noChangeAspect="1"/>
          </p:cNvPicPr>
          <p:nvPr/>
        </p:nvPicPr>
        <p:blipFill>
          <a:blip r:embed="rId3"/>
          <a:srcRect l="36500" t="27913" r="38480" b="26406"/>
          <a:stretch>
            <a:fillRect/>
          </a:stretch>
        </p:blipFill>
        <p:spPr>
          <a:xfrm>
            <a:off x="0" y="0"/>
            <a:ext cx="1791964" cy="1840400"/>
          </a:xfrm>
          <a:prstGeom prst="rect">
            <a:avLst/>
          </a:prstGeom>
        </p:spPr>
      </p:pic>
      <p:sp>
        <p:nvSpPr>
          <p:cNvPr id="4" name="TextBox 4"/>
          <p:cNvSpPr txBox="1"/>
          <p:nvPr/>
        </p:nvSpPr>
        <p:spPr>
          <a:xfrm>
            <a:off x="228600" y="4205352"/>
            <a:ext cx="15544800" cy="2774221"/>
          </a:xfrm>
          <a:prstGeom prst="rect">
            <a:avLst/>
          </a:prstGeom>
        </p:spPr>
        <p:txBody>
          <a:bodyPr wrap="square" lIns="0" tIns="0" rIns="0" bIns="0" rtlCol="0" anchor="t">
            <a:spAutoFit/>
          </a:bodyPr>
          <a:lstStyle/>
          <a:p>
            <a:pPr algn="l">
              <a:lnSpc>
                <a:spcPts val="7170"/>
              </a:lnSpc>
            </a:pPr>
            <a:r>
              <a:rPr lang="en-US" sz="7099">
                <a:solidFill>
                  <a:srgbClr val="FFFFFF"/>
                </a:solidFill>
                <a:latin typeface="Canva Sans"/>
              </a:rPr>
              <a:t>FACIAL SERUM</a:t>
            </a:r>
          </a:p>
          <a:p>
            <a:pPr algn="l">
              <a:lnSpc>
                <a:spcPts val="7170"/>
              </a:lnSpc>
            </a:pPr>
            <a:r>
              <a:rPr lang="en-US" sz="7099">
                <a:solidFill>
                  <a:srgbClr val="FFFFFF"/>
                </a:solidFill>
                <a:latin typeface="Canva Sans"/>
              </a:rPr>
              <a:t>MARKET REPORT </a:t>
            </a:r>
          </a:p>
          <a:p>
            <a:pPr algn="l">
              <a:lnSpc>
                <a:spcPts val="7170"/>
              </a:lnSpc>
            </a:pPr>
            <a:r>
              <a:rPr lang="en-US" sz="7099">
                <a:solidFill>
                  <a:srgbClr val="FFFFFF"/>
                </a:solidFill>
                <a:latin typeface="Canva Sans"/>
              </a:rPr>
              <a:t>2024</a:t>
            </a:r>
          </a:p>
        </p:txBody>
      </p:sp>
      <p:sp>
        <p:nvSpPr>
          <p:cNvPr id="5" name="TextBox 5"/>
          <p:cNvSpPr txBox="1"/>
          <p:nvPr/>
        </p:nvSpPr>
        <p:spPr>
          <a:xfrm>
            <a:off x="0" y="9548834"/>
            <a:ext cx="9220200" cy="537844"/>
          </a:xfrm>
          <a:prstGeom prst="rect">
            <a:avLst/>
          </a:prstGeom>
        </p:spPr>
        <p:txBody>
          <a:bodyPr lIns="0" tIns="0" rIns="0" bIns="0" rtlCol="0" anchor="t">
            <a:spAutoFit/>
          </a:bodyPr>
          <a:lstStyle/>
          <a:p>
            <a:pPr algn="ctr">
              <a:lnSpc>
                <a:spcPts val="4480"/>
              </a:lnSpc>
            </a:pPr>
            <a:r>
              <a:rPr lang="en-US" sz="3200">
                <a:solidFill>
                  <a:srgbClr val="FFFFFF"/>
                </a:solidFill>
                <a:latin typeface="Canva Sans"/>
              </a:rPr>
              <a:t>Qualitative Analysis + Quantitative 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192723" y="1255130"/>
            <a:ext cx="16236544" cy="7749170"/>
            <a:chExt cx="4276291" cy="2040934"/>
          </a:xfrm>
        </p:grpSpPr>
        <p:sp>
          <p:nvSpPr>
            <p:cNvPr id="4" name="Freeform 4"/>
            <p:cNvSpPr/>
            <p:nvPr/>
          </p:nvSpPr>
          <p:spPr>
            <a:xfrm>
              <a:off x="0" y="0"/>
              <a:ext cx="4276291" cy="2040934"/>
            </a:xfrm>
            <a:custGeom>
              <a:rect l="l" t="t" r="r" b="b"/>
              <a:pathLst>
                <a:path w="4276291" h="2040934">
                  <a:moveTo>
                    <a:pt x="0" y="0"/>
                  </a:moveTo>
                  <a:lnTo>
                    <a:pt x="4276291" y="0"/>
                  </a:lnTo>
                  <a:lnTo>
                    <a:pt x="4276291" y="2040934"/>
                  </a:lnTo>
                  <a:lnTo>
                    <a:pt x="0" y="2040934"/>
                  </a:lnTo>
                  <a:close/>
                </a:path>
              </a:pathLst>
            </a:custGeom>
            <a:solidFill>
              <a:srgbClr val="000000">
                <a:alpha val="62745"/>
              </a:srgbClr>
            </a:solidFill>
          </p:spPr>
          <p:txBody>
            <a:bodyPr/>
            <a:lstStyle/>
            <a:p/>
          </p:txBody>
        </p:sp>
        <p:sp>
          <p:nvSpPr>
            <p:cNvPr id="5" name="TextBox 5"/>
            <p:cNvSpPr txBox="1"/>
            <p:nvPr/>
          </p:nvSpPr>
          <p:spPr>
            <a:xfrm>
              <a:off x="0" y="-47625"/>
              <a:ext cx="4276291" cy="2088559"/>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5243" b="29571"/>
          <a:stretch>
            <a:fillRect/>
          </a:stretch>
        </p:blipFill>
        <p:spPr>
          <a:xfrm>
            <a:off x="858733" y="571500"/>
            <a:ext cx="2102460" cy="1895005"/>
          </a:xfrm>
          <a:prstGeom prst="rect">
            <a:avLst/>
          </a:prstGeom>
        </p:spPr>
      </p:pic>
      <p:sp>
        <p:nvSpPr>
          <p:cNvPr id="7" name="TextBox 7"/>
          <p:cNvSpPr txBox="1"/>
          <p:nvPr/>
        </p:nvSpPr>
        <p:spPr>
          <a:xfrm>
            <a:off x="1536513" y="2713990"/>
            <a:ext cx="15548966" cy="5848350"/>
          </a:xfrm>
          <a:prstGeom prst="rect">
            <a:avLst/>
          </a:prstGeom>
        </p:spPr>
        <p:txBody>
          <a:bodyPr lIns="0" tIns="0" rIns="0" bIns="0" rtlCol="0" anchor="t">
            <a:spAutoFit/>
          </a:bodyPr>
          <a:lstStyle/>
          <a:p>
            <a:pPr algn="l">
              <a:lnSpc>
                <a:spcPts val="4200"/>
              </a:lnSpc>
              <a:spcBef>
                <a:spcPct val="0"/>
              </a:spcBef>
            </a:pPr>
            <a:r>
              <a:rPr lang="en-US" sz="3000">
                <a:solidFill>
                  <a:srgbClr val="FFFFFF"/>
                </a:solidFill>
                <a:latin typeface="Canva Sans"/>
              </a:rPr>
              <a:t>The facial serum market encompasses quite a number of skin care merchandise formulated with concentrated active components to address unique pores and skin issues. These lightweight, rapid-soaking formulations are designed to penetrate deeper layers of the skin, handing over strong advantages consisting of hydration, brightening, anti-growing old, or pimples remedy. With a focal point on efficacy and precision, facial serums cater to diverse skincare needs, providing solutions for problems like wrinkles, hyperpigmentation, or dryness. The market increase is fueled by way of growing patron cognizance of skincare substances, increasing call for personalized splendor answers, and advancements in the cosmetic era. Key gamers in the industry constantly innovate to fulfill evolving purchaser options, riding product development, and market expansion globally.</a:t>
            </a:r>
          </a:p>
        </p:txBody>
      </p:sp>
      <p:sp>
        <p:nvSpPr>
          <p:cNvPr id="8" name="TextBox 8"/>
          <p:cNvSpPr txBox="1"/>
          <p:nvPr/>
        </p:nvSpPr>
        <p:spPr>
          <a:xfrm>
            <a:off x="5247092" y="1634020"/>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296062" y="6149586"/>
            <a:ext cx="9732373" cy="2821616"/>
            <a:chExt cx="917530" cy="266011"/>
          </a:xfrm>
        </p:grpSpPr>
        <p:sp>
          <p:nvSpPr>
            <p:cNvPr id="4" name="Freeform 4"/>
            <p:cNvSpPr/>
            <p:nvPr/>
          </p:nvSpPr>
          <p:spPr>
            <a:xfrm>
              <a:off x="0" y="0"/>
              <a:ext cx="917530" cy="266011"/>
            </a:xfrm>
            <a:custGeom>
              <a:rect l="l" t="t" r="r" b="b"/>
              <a:pathLst>
                <a:path w="917530" h="266011">
                  <a:moveTo>
                    <a:pt x="0" y="0"/>
                  </a:moveTo>
                  <a:lnTo>
                    <a:pt x="917530" y="0"/>
                  </a:lnTo>
                  <a:lnTo>
                    <a:pt x="917530" y="266011"/>
                  </a:lnTo>
                  <a:lnTo>
                    <a:pt x="0" y="266011"/>
                  </a:lnTo>
                  <a:close/>
                </a:path>
              </a:pathLst>
            </a:custGeom>
            <a:solidFill>
              <a:srgbClr val="000000">
                <a:alpha val="80000"/>
              </a:srgbClr>
            </a:solidFill>
            <a:ln cap="sq">
              <a:noFill/>
              <a:prstDash val="solid"/>
              <a:miter/>
            </a:ln>
          </p:spPr>
          <p:txBody>
            <a:bodyPr/>
            <a:lstStyle/>
            <a:p/>
          </p:txBody>
        </p:sp>
        <p:sp>
          <p:nvSpPr>
            <p:cNvPr id="5" name="TextBox 5"/>
            <p:cNvSpPr txBox="1"/>
            <p:nvPr/>
          </p:nvSpPr>
          <p:spPr>
            <a:xfrm>
              <a:off x="0" y="-38100"/>
              <a:ext cx="917530" cy="304111"/>
            </a:xfrm>
            <a:prstGeom prst="rect">
              <a:avLst/>
            </a:prstGeom>
          </p:spPr>
          <p:txBody>
            <a:bodyPr lIns="61910" tIns="61910" rIns="61910" bIns="61910" rtlCol="0" anchor="ctr"/>
            <a:lstStyle/>
            <a:p>
              <a:pPr marL="0" lvl="0" indent="0" algn="ctr">
                <a:lnSpc>
                  <a:spcPts val="2659"/>
                </a:lnSpc>
                <a:spcBef>
                  <a:spcPct val="0"/>
                </a:spcBef>
              </a:pPr>
              <a:endParaRPr/>
            </a:p>
          </p:txBody>
        </p:sp>
      </p:grpSp>
      <p:sp>
        <p:nvSpPr>
          <p:cNvPr id="6" name="Freeform 6"/>
          <p:cNvSpPr/>
          <p:nvPr/>
        </p:nvSpPr>
        <p:spPr>
          <a:xfrm>
            <a:off x="678647" y="6549855"/>
            <a:ext cx="2270037" cy="2267200"/>
          </a:xfrm>
          <a:custGeom>
            <a:rect l="l" t="t" r="r" b="b"/>
            <a:pathLst>
              <a:path w="2270037" h="2267200">
                <a:moveTo>
                  <a:pt x="0" y="0"/>
                </a:moveTo>
                <a:lnTo>
                  <a:pt x="2270037" y="0"/>
                </a:lnTo>
                <a:lnTo>
                  <a:pt x="2270037" y="2267199"/>
                </a:lnTo>
                <a:lnTo>
                  <a:pt x="0" y="2267199"/>
                </a:lnTo>
                <a:lnTo>
                  <a:pt x="0" y="0"/>
                </a:lnTo>
                <a:close/>
              </a:path>
            </a:pathLst>
          </a:custGeom>
          <a:blipFill>
            <a:blip r:embed="rId3"/>
            <a:stretch>
              <a:fillRect/>
            </a:stretch>
          </a:blipFill>
        </p:spPr>
        <p:txBody>
          <a:bodyPr/>
          <a:lstStyle/>
          <a:p/>
        </p:txBody>
      </p:sp>
      <p:grpSp>
        <p:nvGrpSpPr>
          <p:cNvPr id="7" name="Group 7"/>
          <p:cNvGrpSpPr/>
          <p:nvPr/>
        </p:nvGrpSpPr>
        <p:grpSpPr>
          <a:xfrm>
            <a:off x="597936" y="6442091"/>
            <a:ext cx="2236606" cy="2236606"/>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pic>
        <p:nvPicPr>
          <p:cNvPr id="10" name="Picture 10"/>
          <p:cNvPicPr>
            <a:picLocks noChangeAspect="1"/>
          </p:cNvPicPr>
          <p:nvPr/>
        </p:nvPicPr>
        <p:blipFill>
          <a:blip r:embed="rId4"/>
          <a:srcRect l="36500" t="25150" r="38823" b="26949"/>
          <a:stretch>
            <a:fillRect/>
          </a:stretch>
        </p:blipFill>
        <p:spPr>
          <a:xfrm>
            <a:off x="17018" y="-4220"/>
            <a:ext cx="1891990" cy="2065840"/>
          </a:xfrm>
          <a:prstGeom prst="rect">
            <a:avLst/>
          </a:prstGeom>
        </p:spPr>
      </p:pic>
      <p:sp>
        <p:nvSpPr>
          <p:cNvPr id="11" name="TextBox 11"/>
          <p:cNvSpPr txBox="1"/>
          <p:nvPr/>
        </p:nvSpPr>
        <p:spPr>
          <a:xfrm>
            <a:off x="924819" y="7158271"/>
            <a:ext cx="1638411" cy="1235199"/>
          </a:xfrm>
          <a:prstGeom prst="rect">
            <a:avLst/>
          </a:prstGeom>
        </p:spPr>
        <p:txBody>
          <a:bodyPr lIns="0" tIns="0" rIns="0" bIns="0" rtlCol="0" anchor="t">
            <a:spAutoFit/>
          </a:bodyPr>
          <a:lstStyle/>
          <a:p>
            <a:pPr algn="ctr">
              <a:lnSpc>
                <a:spcPts val="3039"/>
              </a:lnSpc>
            </a:pPr>
            <a:r>
              <a:rPr lang="en-US" sz="4824">
                <a:solidFill>
                  <a:srgbClr val="1E3048"/>
                </a:solidFill>
                <a:latin typeface="Canva Sans Bold"/>
              </a:rPr>
              <a:t>2024- 2031</a:t>
            </a:r>
          </a:p>
        </p:txBody>
      </p:sp>
      <p:sp>
        <p:nvSpPr>
          <p:cNvPr id="12" name="TextBox 12"/>
          <p:cNvSpPr txBox="1"/>
          <p:nvPr/>
        </p:nvSpPr>
        <p:spPr>
          <a:xfrm>
            <a:off x="3381522" y="6841644"/>
            <a:ext cx="5491658" cy="1523224"/>
          </a:xfrm>
          <a:prstGeom prst="rect">
            <a:avLst/>
          </a:prstGeom>
        </p:spPr>
        <p:txBody>
          <a:bodyPr lIns="0" tIns="0" rIns="0" bIns="0" rtlCol="0" anchor="t">
            <a:spAutoFit/>
          </a:bodyPr>
          <a:lstStyle/>
          <a:p>
            <a:pPr algn="ctr">
              <a:lnSpc>
                <a:spcPts val="5870"/>
              </a:lnSpc>
            </a:pPr>
            <a:r>
              <a:rPr lang="en-US" sz="5699">
                <a:solidFill>
                  <a:srgbClr val="FFFFFF"/>
                </a:solidFill>
                <a:latin typeface="Canva Sans"/>
              </a:rPr>
              <a:t>CAGR</a:t>
            </a:r>
          </a:p>
          <a:p>
            <a:pPr algn="ctr">
              <a:lnSpc>
                <a:spcPts val="5870"/>
              </a:lnSpc>
            </a:pPr>
            <a:r>
              <a:rPr lang="en-US" sz="5699">
                <a:solidFill>
                  <a:srgbClr val="FFFFFF"/>
                </a:solidFill>
                <a:latin typeface="Canva Sans"/>
              </a:rPr>
              <a:t>7.00%</a:t>
            </a:r>
          </a:p>
        </p:txBody>
      </p:sp>
      <p:sp>
        <p:nvSpPr>
          <p:cNvPr id="13" name="TextBox 13"/>
          <p:cNvSpPr txBox="1"/>
          <p:nvPr/>
        </p:nvSpPr>
        <p:spPr>
          <a:xfrm>
            <a:off x="5162248" y="700088"/>
            <a:ext cx="7963503"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INSIGHTS</a:t>
            </a:r>
          </a:p>
        </p:txBody>
      </p:sp>
      <p:grpSp>
        <p:nvGrpSpPr>
          <p:cNvPr id="14" name="Group 14"/>
          <p:cNvGrpSpPr/>
          <p:nvPr/>
        </p:nvGrpSpPr>
        <p:grpSpPr>
          <a:xfrm>
            <a:off x="296062" y="2997962"/>
            <a:ext cx="9732373" cy="2821616"/>
            <a:chExt cx="917530" cy="266011"/>
          </a:xfrm>
        </p:grpSpPr>
        <p:sp>
          <p:nvSpPr>
            <p:cNvPr id="15" name="Freeform 15"/>
            <p:cNvSpPr/>
            <p:nvPr/>
          </p:nvSpPr>
          <p:spPr>
            <a:xfrm>
              <a:off x="0" y="0"/>
              <a:ext cx="917530" cy="266011"/>
            </a:xfrm>
            <a:custGeom>
              <a:rect l="l" t="t" r="r" b="b"/>
              <a:pathLst>
                <a:path w="917530" h="266011">
                  <a:moveTo>
                    <a:pt x="0" y="0"/>
                  </a:moveTo>
                  <a:lnTo>
                    <a:pt x="917530" y="0"/>
                  </a:lnTo>
                  <a:lnTo>
                    <a:pt x="917530" y="266011"/>
                  </a:lnTo>
                  <a:lnTo>
                    <a:pt x="0" y="266011"/>
                  </a:lnTo>
                  <a:close/>
                </a:path>
              </a:pathLst>
            </a:custGeom>
            <a:solidFill>
              <a:srgbClr val="000000">
                <a:alpha val="80000"/>
              </a:srgbClr>
            </a:solidFill>
            <a:ln cap="sq">
              <a:noFill/>
              <a:prstDash val="solid"/>
              <a:miter/>
            </a:ln>
          </p:spPr>
          <p:txBody>
            <a:bodyPr/>
            <a:lstStyle/>
            <a:p/>
          </p:txBody>
        </p:sp>
        <p:sp>
          <p:nvSpPr>
            <p:cNvPr id="16" name="TextBox 16"/>
            <p:cNvSpPr txBox="1"/>
            <p:nvPr/>
          </p:nvSpPr>
          <p:spPr>
            <a:xfrm>
              <a:off x="0" y="-38100"/>
              <a:ext cx="917530" cy="304111"/>
            </a:xfrm>
            <a:prstGeom prst="rect">
              <a:avLst/>
            </a:prstGeom>
          </p:spPr>
          <p:txBody>
            <a:bodyPr lIns="61910" tIns="61910" rIns="61910" bIns="61910" rtlCol="0" anchor="ctr"/>
            <a:lstStyle/>
            <a:p>
              <a:pPr marL="0" lvl="0" indent="0" algn="ctr">
                <a:lnSpc>
                  <a:spcPts val="2659"/>
                </a:lnSpc>
                <a:spcBef>
                  <a:spcPct val="0"/>
                </a:spcBef>
              </a:pPr>
              <a:endParaRPr/>
            </a:p>
          </p:txBody>
        </p:sp>
      </p:grpSp>
      <p:sp>
        <p:nvSpPr>
          <p:cNvPr id="17" name="Freeform 17"/>
          <p:cNvSpPr/>
          <p:nvPr/>
        </p:nvSpPr>
        <p:spPr>
          <a:xfrm>
            <a:off x="678647" y="3398231"/>
            <a:ext cx="2270037" cy="2267200"/>
          </a:xfrm>
          <a:custGeom>
            <a:rect l="l" t="t" r="r" b="b"/>
            <a:pathLst>
              <a:path w="2270037" h="2267200">
                <a:moveTo>
                  <a:pt x="0" y="0"/>
                </a:moveTo>
                <a:lnTo>
                  <a:pt x="2270037" y="0"/>
                </a:lnTo>
                <a:lnTo>
                  <a:pt x="2270037" y="2267200"/>
                </a:lnTo>
                <a:lnTo>
                  <a:pt x="0" y="2267200"/>
                </a:lnTo>
                <a:lnTo>
                  <a:pt x="0" y="0"/>
                </a:lnTo>
                <a:close/>
              </a:path>
            </a:pathLst>
          </a:custGeom>
          <a:blipFill>
            <a:blip r:embed="rId3"/>
            <a:stretch>
              <a:fillRect/>
            </a:stretch>
          </a:blipFill>
        </p:spPr>
        <p:txBody>
          <a:bodyPr/>
          <a:lstStyle/>
          <a:p/>
        </p:txBody>
      </p:sp>
      <p:grpSp>
        <p:nvGrpSpPr>
          <p:cNvPr id="18" name="Group 18"/>
          <p:cNvGrpSpPr/>
          <p:nvPr/>
        </p:nvGrpSpPr>
        <p:grpSpPr>
          <a:xfrm>
            <a:off x="597936" y="3290467"/>
            <a:ext cx="2236606" cy="2236606"/>
            <a:chExt cx="812800" cy="812800"/>
          </a:xfrm>
        </p:grpSpPr>
        <p:sp>
          <p:nvSpPr>
            <p:cNvPr id="19" name="Freeform 19"/>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20" name="TextBox 20"/>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1" name="TextBox 21"/>
          <p:cNvSpPr txBox="1"/>
          <p:nvPr/>
        </p:nvSpPr>
        <p:spPr>
          <a:xfrm>
            <a:off x="924819" y="4308732"/>
            <a:ext cx="1638411" cy="466775"/>
          </a:xfrm>
          <a:prstGeom prst="rect">
            <a:avLst/>
          </a:prstGeom>
        </p:spPr>
        <p:txBody>
          <a:bodyPr lIns="0" tIns="0" rIns="0" bIns="0" rtlCol="0" anchor="t">
            <a:spAutoFit/>
          </a:bodyPr>
          <a:lstStyle/>
          <a:p>
            <a:pPr algn="ctr">
              <a:lnSpc>
                <a:spcPts val="3039"/>
              </a:lnSpc>
            </a:pPr>
            <a:r>
              <a:rPr lang="en-US" sz="4824">
                <a:solidFill>
                  <a:srgbClr val="1E3048"/>
                </a:solidFill>
                <a:latin typeface="Canva Sans Bold"/>
              </a:rPr>
              <a:t>2024</a:t>
            </a:r>
          </a:p>
        </p:txBody>
      </p:sp>
      <p:sp>
        <p:nvSpPr>
          <p:cNvPr id="22" name="TextBox 22"/>
          <p:cNvSpPr txBox="1"/>
          <p:nvPr/>
        </p:nvSpPr>
        <p:spPr>
          <a:xfrm>
            <a:off x="2834541" y="3620276"/>
            <a:ext cx="7091858" cy="1523224"/>
          </a:xfrm>
          <a:prstGeom prst="rect">
            <a:avLst/>
          </a:prstGeom>
        </p:spPr>
        <p:txBody>
          <a:bodyPr lIns="0" tIns="0" rIns="0" bIns="0" rtlCol="0" anchor="t">
            <a:spAutoFit/>
          </a:bodyPr>
          <a:lstStyle/>
          <a:p>
            <a:pPr algn="ctr">
              <a:lnSpc>
                <a:spcPts val="5870"/>
              </a:lnSpc>
            </a:pPr>
            <a:r>
              <a:rPr lang="en-US" sz="5699">
                <a:solidFill>
                  <a:srgbClr val="FFFFFF"/>
                </a:solidFill>
                <a:latin typeface="Canva Sans"/>
              </a:rPr>
              <a:t>MARKET SIZE</a:t>
            </a:r>
          </a:p>
          <a:p>
            <a:pPr algn="ctr">
              <a:lnSpc>
                <a:spcPts val="5870"/>
              </a:lnSpc>
            </a:pPr>
            <a:r>
              <a:rPr lang="en-US" sz="5699">
                <a:solidFill>
                  <a:srgbClr val="FFFFFF"/>
                </a:solidFill>
                <a:latin typeface="Canva Sans"/>
              </a:rPr>
              <a:t>USD 5691.2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9506" b="-48271"/>
            </a:stretch>
          </a:blipFill>
        </p:spPr>
        <p:txBody>
          <a:bodyPr/>
          <a:lstStyle/>
          <a:p/>
        </p:txBody>
      </p:sp>
      <p:sp>
        <p:nvSpPr>
          <p:cNvPr id="3" name="TextBox 3"/>
          <p:cNvSpPr txBox="1"/>
          <p:nvPr/>
        </p:nvSpPr>
        <p:spPr>
          <a:xfrm>
            <a:off x="1292717" y="118705"/>
            <a:ext cx="17301600" cy="903607"/>
          </a:xfrm>
          <a:prstGeom prst="rect">
            <a:avLst/>
          </a:prstGeom>
        </p:spPr>
        <p:txBody>
          <a:bodyPr lIns="0" tIns="0" rIns="0" bIns="0" rtlCol="0" anchor="t">
            <a:spAutoFit/>
          </a:bodyPr>
          <a:lstStyle/>
          <a:p>
            <a:pPr algn="ctr">
              <a:lnSpc>
                <a:spcPts val="7419"/>
              </a:lnSpc>
            </a:pPr>
            <a:r>
              <a:rPr lang="en-US" sz="5299">
                <a:solidFill>
                  <a:srgbClr val="FFFFFF"/>
                </a:solidFill>
                <a:latin typeface="Canva Sans"/>
              </a:rPr>
              <a:t>REVENUE MARKET SHARE BY SEGMENTS 2024</a:t>
            </a:r>
          </a:p>
        </p:txBody>
      </p:sp>
      <p:pic>
        <p:nvPicPr>
          <p:cNvPr id="4" name="Picture 4"/>
          <p:cNvPicPr>
            <a:picLocks noChangeAspect="1"/>
          </p:cNvPicPr>
          <p:nvPr/>
        </p:nvPicPr>
        <p:blipFill>
          <a:blip r:embed="rId3"/>
          <a:srcRect l="36500" t="25150" r="35874" b="24564"/>
          <a:stretch>
            <a:fillRect/>
          </a:stretch>
        </p:blipFill>
        <p:spPr>
          <a:xfrm>
            <a:off x="-40826" y="-72756"/>
            <a:ext cx="2139052" cy="2190137"/>
          </a:xfrm>
          <a:prstGeom prst="rect">
            <a:avLst/>
          </a:prstGeom>
        </p:spPr>
      </p:pic>
      <p:grpSp>
        <p:nvGrpSpPr>
          <p:cNvPr id="5" name="Group 5"/>
          <p:cNvGrpSpPr/>
          <p:nvPr/>
        </p:nvGrpSpPr>
        <p:grpSpPr>
          <a:xfrm>
            <a:off x="2947114" y="2336354"/>
            <a:ext cx="12537785" cy="3410206"/>
            <a:chExt cx="12493965" cy="3398287"/>
          </a:xfrm>
        </p:grpSpPr>
        <p:sp>
          <p:nvSpPr>
            <p:cNvPr id="6" name="Freeform 6"/>
            <p:cNvSpPr/>
            <p:nvPr/>
          </p:nvSpPr>
          <p:spPr>
            <a:xfrm>
              <a:off x="0" y="0"/>
              <a:ext cx="12493965" cy="3398288"/>
            </a:xfrm>
            <a:custGeom>
              <a:rect l="l" t="t" r="r" b="b"/>
              <a:pathLst>
                <a:path w="12493965" h="3398288">
                  <a:moveTo>
                    <a:pt x="12369505" y="3398288"/>
                  </a:moveTo>
                  <a:lnTo>
                    <a:pt x="124460" y="3398288"/>
                  </a:lnTo>
                  <a:cubicBezTo>
                    <a:pt x="55880" y="3398288"/>
                    <a:pt x="0" y="3342408"/>
                    <a:pt x="0" y="3273827"/>
                  </a:cubicBezTo>
                  <a:lnTo>
                    <a:pt x="0" y="124460"/>
                  </a:lnTo>
                  <a:cubicBezTo>
                    <a:pt x="0" y="55880"/>
                    <a:pt x="55880" y="0"/>
                    <a:pt x="124460" y="0"/>
                  </a:cubicBezTo>
                  <a:lnTo>
                    <a:pt x="12369505" y="0"/>
                  </a:lnTo>
                  <a:cubicBezTo>
                    <a:pt x="12438085" y="0"/>
                    <a:pt x="12493965" y="55880"/>
                    <a:pt x="12493965" y="124460"/>
                  </a:cubicBezTo>
                  <a:lnTo>
                    <a:pt x="12493965" y="3273828"/>
                  </a:lnTo>
                  <a:cubicBezTo>
                    <a:pt x="12493965" y="3342408"/>
                    <a:pt x="12438085" y="3398288"/>
                    <a:pt x="12369505" y="3398288"/>
                  </a:cubicBezTo>
                  <a:close/>
                </a:path>
              </a:pathLst>
            </a:custGeom>
            <a:solidFill>
              <a:srgbClr val="000000">
                <a:alpha val="72941"/>
              </a:srgbClr>
            </a:solidFill>
          </p:spPr>
          <p:txBody>
            <a:bodyPr/>
            <a:lstStyle/>
            <a:p/>
          </p:txBody>
        </p:sp>
      </p:grpSp>
      <p:grpSp>
        <p:nvGrpSpPr>
          <p:cNvPr id="7" name="Group 7"/>
          <p:cNvGrpSpPr/>
          <p:nvPr/>
        </p:nvGrpSpPr>
        <p:grpSpPr>
          <a:xfrm rot="5400000">
            <a:off x="1531160" y="1898231"/>
            <a:ext cx="1134132" cy="4331947"/>
            <a:chExt cx="3130550" cy="11957493"/>
          </a:xfrm>
        </p:grpSpPr>
        <p:sp>
          <p:nvSpPr>
            <p:cNvPr id="8" name="Freeform 8"/>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9" name="Group 9"/>
          <p:cNvGrpSpPr/>
          <p:nvPr/>
        </p:nvGrpSpPr>
        <p:grpSpPr>
          <a:xfrm>
            <a:off x="2899533" y="6016435"/>
            <a:ext cx="12585366" cy="3461006"/>
            <a:chExt cx="12541380" cy="3448910"/>
          </a:xfrm>
        </p:grpSpPr>
        <p:sp>
          <p:nvSpPr>
            <p:cNvPr id="10" name="Freeform 10"/>
            <p:cNvSpPr/>
            <p:nvPr/>
          </p:nvSpPr>
          <p:spPr>
            <a:xfrm>
              <a:off x="0" y="0"/>
              <a:ext cx="12541379" cy="3448910"/>
            </a:xfrm>
            <a:custGeom>
              <a:rect l="l" t="t" r="r" b="b"/>
              <a:pathLst>
                <a:path w="12541379" h="3448910">
                  <a:moveTo>
                    <a:pt x="12416920" y="3448910"/>
                  </a:moveTo>
                  <a:lnTo>
                    <a:pt x="124460" y="3448910"/>
                  </a:lnTo>
                  <a:cubicBezTo>
                    <a:pt x="55880" y="3448910"/>
                    <a:pt x="0" y="3393030"/>
                    <a:pt x="0" y="3324450"/>
                  </a:cubicBezTo>
                  <a:lnTo>
                    <a:pt x="0" y="124460"/>
                  </a:lnTo>
                  <a:cubicBezTo>
                    <a:pt x="0" y="55880"/>
                    <a:pt x="55880" y="0"/>
                    <a:pt x="124460" y="0"/>
                  </a:cubicBezTo>
                  <a:lnTo>
                    <a:pt x="12416920" y="0"/>
                  </a:lnTo>
                  <a:cubicBezTo>
                    <a:pt x="12485500" y="0"/>
                    <a:pt x="12541379" y="55880"/>
                    <a:pt x="12541379" y="124460"/>
                  </a:cubicBezTo>
                  <a:lnTo>
                    <a:pt x="12541379" y="3324450"/>
                  </a:lnTo>
                  <a:cubicBezTo>
                    <a:pt x="12541379" y="3393030"/>
                    <a:pt x="12485500" y="3448910"/>
                    <a:pt x="12416920" y="3448910"/>
                  </a:cubicBezTo>
                  <a:close/>
                </a:path>
              </a:pathLst>
            </a:custGeom>
            <a:solidFill>
              <a:srgbClr val="000000">
                <a:alpha val="72941"/>
              </a:srgbClr>
            </a:solidFill>
          </p:spPr>
          <p:txBody>
            <a:bodyPr/>
            <a:lstStyle/>
            <a:p/>
          </p:txBody>
        </p:sp>
      </p:grpSp>
      <p:grpSp>
        <p:nvGrpSpPr>
          <p:cNvPr id="11" name="Group 11"/>
          <p:cNvGrpSpPr/>
          <p:nvPr/>
        </p:nvGrpSpPr>
        <p:grpSpPr>
          <a:xfrm rot="5400000">
            <a:off x="1558081" y="5507188"/>
            <a:ext cx="1134132" cy="4331947"/>
            <a:chExt cx="3130550" cy="11957493"/>
          </a:xfrm>
        </p:grpSpPr>
        <p:sp>
          <p:nvSpPr>
            <p:cNvPr id="12" name="Freeform 12"/>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13" name="TextBox 13"/>
          <p:cNvSpPr txBox="1"/>
          <p:nvPr/>
        </p:nvSpPr>
        <p:spPr>
          <a:xfrm>
            <a:off x="146308" y="3860744"/>
            <a:ext cx="3903836" cy="473594"/>
          </a:xfrm>
          <a:prstGeom prst="rect">
            <a:avLst/>
          </a:prstGeom>
        </p:spPr>
        <p:txBody>
          <a:bodyPr lIns="0" tIns="0" rIns="0" bIns="0" rtlCol="0" anchor="t">
            <a:spAutoFit/>
          </a:bodyPr>
          <a:lstStyle/>
          <a:p>
            <a:pPr algn="ctr">
              <a:lnSpc>
                <a:spcPts val="3656"/>
              </a:lnSpc>
            </a:pPr>
            <a:r>
              <a:rPr lang="en-US" sz="3620">
                <a:solidFill>
                  <a:srgbClr val="43B4BE"/>
                </a:solidFill>
                <a:latin typeface="Canva Sans"/>
              </a:rPr>
              <a:t>Type Segment</a:t>
            </a:r>
          </a:p>
        </p:txBody>
      </p:sp>
      <p:sp>
        <p:nvSpPr>
          <p:cNvPr id="14" name="TextBox 14"/>
          <p:cNvSpPr txBox="1"/>
          <p:nvPr/>
        </p:nvSpPr>
        <p:spPr>
          <a:xfrm>
            <a:off x="4050144" y="2456497"/>
            <a:ext cx="11256263" cy="3122296"/>
          </a:xfrm>
          <a:prstGeom prst="rect">
            <a:avLst/>
          </a:prstGeom>
        </p:spPr>
        <p:txBody>
          <a:bodyPr lIns="0" tIns="0" rIns="0" bIns="0" rtlCol="0" anchor="t">
            <a:spAutoFit/>
          </a:bodyPr>
          <a:lstStyle/>
          <a:p>
            <a:pPr marL="647695" lvl="1" indent="-323848" algn="l">
              <a:lnSpc>
                <a:spcPts val="4139"/>
              </a:lnSpc>
              <a:buFont typeface="Arial"/>
              <a:buChar char="•"/>
            </a:pPr>
            <a:r>
              <a:rPr lang="en-US" sz="2999">
                <a:solidFill>
                  <a:srgbClr val="FFFFFF"/>
                </a:solidFill>
                <a:latin typeface="Canva Sans"/>
              </a:rPr>
              <a:t>Face Moisturizing Serums stands out as the dominating category. The section of face moisturizing serums is experiencing a robust boom inside the facial serum marketplace.</a:t>
            </a:r>
          </a:p>
          <a:p>
            <a:pPr marL="647695" lvl="1" indent="-323848" algn="l">
              <a:lnSpc>
                <a:spcPts val="4139"/>
              </a:lnSpc>
              <a:buFont typeface="Arial"/>
              <a:buChar char="•"/>
            </a:pPr>
            <a:r>
              <a:rPr lang="en-US" sz="2999">
                <a:solidFill>
                  <a:srgbClr val="FFFFFF"/>
                </a:solidFill>
                <a:latin typeface="Canva Sans"/>
              </a:rPr>
              <a:t>Blemish and Acne Treatment Serums emerges as the fastest-growing category in the Facial Serum market.</a:t>
            </a:r>
          </a:p>
        </p:txBody>
      </p:sp>
      <p:sp>
        <p:nvSpPr>
          <p:cNvPr id="15" name="TextBox 15"/>
          <p:cNvSpPr txBox="1"/>
          <p:nvPr/>
        </p:nvSpPr>
        <p:spPr>
          <a:xfrm>
            <a:off x="173229" y="7469701"/>
            <a:ext cx="3903836" cy="473594"/>
          </a:xfrm>
          <a:prstGeom prst="rect">
            <a:avLst/>
          </a:prstGeom>
        </p:spPr>
        <p:txBody>
          <a:bodyPr lIns="0" tIns="0" rIns="0" bIns="0" rtlCol="0" anchor="t">
            <a:spAutoFit/>
          </a:bodyPr>
          <a:lstStyle/>
          <a:p>
            <a:pPr algn="ctr">
              <a:lnSpc>
                <a:spcPts val="3656"/>
              </a:lnSpc>
            </a:pPr>
            <a:r>
              <a:rPr lang="en-US" sz="3620">
                <a:solidFill>
                  <a:srgbClr val="43B4BE"/>
                </a:solidFill>
                <a:latin typeface="Canva Sans"/>
              </a:rPr>
              <a:t>Form Segment</a:t>
            </a:r>
          </a:p>
        </p:txBody>
      </p:sp>
      <p:sp>
        <p:nvSpPr>
          <p:cNvPr id="16" name="TextBox 16"/>
          <p:cNvSpPr txBox="1"/>
          <p:nvPr/>
        </p:nvSpPr>
        <p:spPr>
          <a:xfrm>
            <a:off x="4050144" y="6161978"/>
            <a:ext cx="11256263" cy="3122296"/>
          </a:xfrm>
          <a:prstGeom prst="rect">
            <a:avLst/>
          </a:prstGeom>
        </p:spPr>
        <p:txBody>
          <a:bodyPr lIns="0" tIns="0" rIns="0" bIns="0" rtlCol="0" anchor="t">
            <a:spAutoFit/>
          </a:bodyPr>
          <a:lstStyle/>
          <a:p>
            <a:pPr marL="647695" lvl="1" indent="-323848" algn="l">
              <a:lnSpc>
                <a:spcPts val="4139"/>
              </a:lnSpc>
              <a:buFont typeface="Arial"/>
              <a:buChar char="•"/>
            </a:pPr>
            <a:r>
              <a:rPr lang="en-US" sz="2999">
                <a:solidFill>
                  <a:srgbClr val="FFFFFF"/>
                </a:solidFill>
                <a:latin typeface="Canva Sans"/>
              </a:rPr>
              <a:t>The Dominating category is Oil Based. The oil-primarily based facial serum phase is experiencing a super boom inside the marketplace. </a:t>
            </a:r>
          </a:p>
          <a:p>
            <a:pPr marL="647695" lvl="1" indent="-323848" algn="l">
              <a:lnSpc>
                <a:spcPts val="4139"/>
              </a:lnSpc>
              <a:buFont typeface="Arial"/>
              <a:buChar char="•"/>
            </a:pPr>
            <a:r>
              <a:rPr lang="en-US" sz="2999">
                <a:solidFill>
                  <a:srgbClr val="FFFFFF"/>
                </a:solidFill>
                <a:latin typeface="Canva Sans"/>
              </a:rPr>
              <a:t>The fastest-growing category in the Facial Serum market is Gel Based. The gel-based facial serum segment is witnessing a large increase in the marketplace. </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9506" b="-48271"/>
            </a:stretch>
          </a:blipFill>
        </p:spPr>
        <p:txBody>
          <a:bodyPr/>
          <a:lstStyle/>
          <a:p/>
        </p:txBody>
      </p:sp>
      <p:sp>
        <p:nvSpPr>
          <p:cNvPr id="3" name="TextBox 3"/>
          <p:cNvSpPr txBox="1"/>
          <p:nvPr/>
        </p:nvSpPr>
        <p:spPr>
          <a:xfrm>
            <a:off x="1292717" y="118705"/>
            <a:ext cx="17301600" cy="903607"/>
          </a:xfrm>
          <a:prstGeom prst="rect">
            <a:avLst/>
          </a:prstGeom>
        </p:spPr>
        <p:txBody>
          <a:bodyPr lIns="0" tIns="0" rIns="0" bIns="0" rtlCol="0" anchor="t">
            <a:spAutoFit/>
          </a:bodyPr>
          <a:lstStyle/>
          <a:p>
            <a:pPr algn="ctr">
              <a:lnSpc>
                <a:spcPts val="7419"/>
              </a:lnSpc>
            </a:pPr>
            <a:r>
              <a:rPr lang="en-US" sz="5299">
                <a:solidFill>
                  <a:srgbClr val="FFFFFF"/>
                </a:solidFill>
                <a:latin typeface="Canva Sans"/>
              </a:rPr>
              <a:t>REVENUE MARKET SHARE BY SEGMENTS 2024</a:t>
            </a:r>
          </a:p>
        </p:txBody>
      </p:sp>
      <p:pic>
        <p:nvPicPr>
          <p:cNvPr id="4" name="Picture 4"/>
          <p:cNvPicPr>
            <a:picLocks noChangeAspect="1"/>
          </p:cNvPicPr>
          <p:nvPr/>
        </p:nvPicPr>
        <p:blipFill>
          <a:blip r:embed="rId3"/>
          <a:srcRect l="36500" t="25150" r="35874" b="24564"/>
          <a:stretch>
            <a:fillRect/>
          </a:stretch>
        </p:blipFill>
        <p:spPr>
          <a:xfrm>
            <a:off x="-40826" y="-72756"/>
            <a:ext cx="2139052" cy="2190137"/>
          </a:xfrm>
          <a:prstGeom prst="rect">
            <a:avLst/>
          </a:prstGeom>
        </p:spPr>
      </p:pic>
      <p:grpSp>
        <p:nvGrpSpPr>
          <p:cNvPr id="5" name="Group 5"/>
          <p:cNvGrpSpPr/>
          <p:nvPr/>
        </p:nvGrpSpPr>
        <p:grpSpPr>
          <a:xfrm>
            <a:off x="2899533" y="2641154"/>
            <a:ext cx="10142783" cy="3257806"/>
            <a:chExt cx="10107333" cy="3246420"/>
          </a:xfrm>
        </p:grpSpPr>
        <p:sp>
          <p:nvSpPr>
            <p:cNvPr id="6" name="Freeform 6"/>
            <p:cNvSpPr/>
            <p:nvPr/>
          </p:nvSpPr>
          <p:spPr>
            <a:xfrm>
              <a:off x="0" y="0"/>
              <a:ext cx="10107333" cy="3246420"/>
            </a:xfrm>
            <a:custGeom>
              <a:rect l="l" t="t" r="r" b="b"/>
              <a:pathLst>
                <a:path w="10107333" h="3246420">
                  <a:moveTo>
                    <a:pt x="9982874" y="3246420"/>
                  </a:moveTo>
                  <a:lnTo>
                    <a:pt x="124460" y="3246420"/>
                  </a:lnTo>
                  <a:cubicBezTo>
                    <a:pt x="55880" y="3246420"/>
                    <a:pt x="0" y="3190540"/>
                    <a:pt x="0" y="3121960"/>
                  </a:cubicBezTo>
                  <a:lnTo>
                    <a:pt x="0" y="124460"/>
                  </a:lnTo>
                  <a:cubicBezTo>
                    <a:pt x="0" y="55880"/>
                    <a:pt x="55880" y="0"/>
                    <a:pt x="124460" y="0"/>
                  </a:cubicBezTo>
                  <a:lnTo>
                    <a:pt x="9982874" y="0"/>
                  </a:lnTo>
                  <a:cubicBezTo>
                    <a:pt x="10051453" y="0"/>
                    <a:pt x="10107333" y="55880"/>
                    <a:pt x="10107333" y="124460"/>
                  </a:cubicBezTo>
                  <a:lnTo>
                    <a:pt x="10107333" y="3121960"/>
                  </a:lnTo>
                  <a:cubicBezTo>
                    <a:pt x="10107333" y="3190540"/>
                    <a:pt x="10051453" y="3246420"/>
                    <a:pt x="9982874" y="3246420"/>
                  </a:cubicBezTo>
                  <a:close/>
                </a:path>
              </a:pathLst>
            </a:custGeom>
            <a:solidFill>
              <a:srgbClr val="000000">
                <a:alpha val="72941"/>
              </a:srgbClr>
            </a:solidFill>
          </p:spPr>
          <p:txBody>
            <a:bodyPr/>
            <a:lstStyle/>
            <a:p/>
          </p:txBody>
        </p:sp>
      </p:grpSp>
      <p:grpSp>
        <p:nvGrpSpPr>
          <p:cNvPr id="7" name="Group 7"/>
          <p:cNvGrpSpPr/>
          <p:nvPr/>
        </p:nvGrpSpPr>
        <p:grpSpPr>
          <a:xfrm rot="5400000">
            <a:off x="1558081" y="2030306"/>
            <a:ext cx="1134132" cy="4331947"/>
            <a:chExt cx="3130550" cy="11957493"/>
          </a:xfrm>
        </p:grpSpPr>
        <p:sp>
          <p:nvSpPr>
            <p:cNvPr id="8" name="Freeform 8"/>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9" name="Group 9"/>
          <p:cNvGrpSpPr/>
          <p:nvPr/>
        </p:nvGrpSpPr>
        <p:grpSpPr>
          <a:xfrm>
            <a:off x="2851952" y="6422835"/>
            <a:ext cx="10190364" cy="3257806"/>
            <a:chExt cx="10154748" cy="3246420"/>
          </a:xfrm>
        </p:grpSpPr>
        <p:sp>
          <p:nvSpPr>
            <p:cNvPr id="10" name="Freeform 10"/>
            <p:cNvSpPr/>
            <p:nvPr/>
          </p:nvSpPr>
          <p:spPr>
            <a:xfrm>
              <a:off x="0" y="0"/>
              <a:ext cx="10154748" cy="3246420"/>
            </a:xfrm>
            <a:custGeom>
              <a:rect l="l" t="t" r="r" b="b"/>
              <a:pathLst>
                <a:path w="10154748" h="3246420">
                  <a:moveTo>
                    <a:pt x="10030288" y="3246420"/>
                  </a:moveTo>
                  <a:lnTo>
                    <a:pt x="124460" y="3246420"/>
                  </a:lnTo>
                  <a:cubicBezTo>
                    <a:pt x="55880" y="3246420"/>
                    <a:pt x="0" y="3190540"/>
                    <a:pt x="0" y="3121960"/>
                  </a:cubicBezTo>
                  <a:lnTo>
                    <a:pt x="0" y="124460"/>
                  </a:lnTo>
                  <a:cubicBezTo>
                    <a:pt x="0" y="55880"/>
                    <a:pt x="55880" y="0"/>
                    <a:pt x="124460" y="0"/>
                  </a:cubicBezTo>
                  <a:lnTo>
                    <a:pt x="10030289" y="0"/>
                  </a:lnTo>
                  <a:cubicBezTo>
                    <a:pt x="10098868" y="0"/>
                    <a:pt x="10154748" y="55880"/>
                    <a:pt x="10154748" y="124460"/>
                  </a:cubicBezTo>
                  <a:lnTo>
                    <a:pt x="10154748" y="3121960"/>
                  </a:lnTo>
                  <a:cubicBezTo>
                    <a:pt x="10154748" y="3190540"/>
                    <a:pt x="10098868" y="3246420"/>
                    <a:pt x="10030289" y="3246420"/>
                  </a:cubicBezTo>
                  <a:close/>
                </a:path>
              </a:pathLst>
            </a:custGeom>
            <a:solidFill>
              <a:srgbClr val="000000">
                <a:alpha val="72941"/>
              </a:srgbClr>
            </a:solidFill>
          </p:spPr>
          <p:txBody>
            <a:bodyPr/>
            <a:lstStyle/>
            <a:p/>
          </p:txBody>
        </p:sp>
      </p:grpSp>
      <p:grpSp>
        <p:nvGrpSpPr>
          <p:cNvPr id="11" name="Group 11"/>
          <p:cNvGrpSpPr/>
          <p:nvPr/>
        </p:nvGrpSpPr>
        <p:grpSpPr>
          <a:xfrm rot="5400000">
            <a:off x="1510500" y="5811988"/>
            <a:ext cx="1134132" cy="4331947"/>
            <a:chExt cx="3130550" cy="11957493"/>
          </a:xfrm>
        </p:grpSpPr>
        <p:sp>
          <p:nvSpPr>
            <p:cNvPr id="12" name="Freeform 12"/>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13" name="TextBox 13"/>
          <p:cNvSpPr txBox="1"/>
          <p:nvPr/>
        </p:nvSpPr>
        <p:spPr>
          <a:xfrm>
            <a:off x="125648" y="3766369"/>
            <a:ext cx="3903836" cy="926497"/>
          </a:xfrm>
          <a:prstGeom prst="rect">
            <a:avLst/>
          </a:prstGeom>
        </p:spPr>
        <p:txBody>
          <a:bodyPr lIns="0" tIns="0" rIns="0" bIns="0" rtlCol="0" anchor="t">
            <a:spAutoFit/>
          </a:bodyPr>
          <a:lstStyle/>
          <a:p>
            <a:pPr algn="ctr">
              <a:lnSpc>
                <a:spcPts val="3656"/>
              </a:lnSpc>
            </a:pPr>
            <a:r>
              <a:rPr lang="en-US" sz="3620">
                <a:solidFill>
                  <a:srgbClr val="43B4BE"/>
                </a:solidFill>
                <a:latin typeface="Canva Sans"/>
              </a:rPr>
              <a:t>Price Point Segment</a:t>
            </a:r>
          </a:p>
        </p:txBody>
      </p:sp>
      <p:sp>
        <p:nvSpPr>
          <p:cNvPr id="14" name="TextBox 14"/>
          <p:cNvSpPr txBox="1"/>
          <p:nvPr/>
        </p:nvSpPr>
        <p:spPr>
          <a:xfrm>
            <a:off x="125648" y="7548050"/>
            <a:ext cx="3903836" cy="926497"/>
          </a:xfrm>
          <a:prstGeom prst="rect">
            <a:avLst/>
          </a:prstGeom>
        </p:spPr>
        <p:txBody>
          <a:bodyPr lIns="0" tIns="0" rIns="0" bIns="0" rtlCol="0" anchor="t">
            <a:spAutoFit/>
          </a:bodyPr>
          <a:lstStyle/>
          <a:p>
            <a:pPr algn="ctr">
              <a:lnSpc>
                <a:spcPts val="3656"/>
              </a:lnSpc>
            </a:pPr>
            <a:r>
              <a:rPr lang="en-US" sz="3620">
                <a:solidFill>
                  <a:srgbClr val="43B4BE"/>
                </a:solidFill>
                <a:latin typeface="Canva Sans"/>
              </a:rPr>
              <a:t>Distributional Channel </a:t>
            </a:r>
          </a:p>
        </p:txBody>
      </p:sp>
      <p:sp>
        <p:nvSpPr>
          <p:cNvPr id="15" name="TextBox 15"/>
          <p:cNvSpPr txBox="1"/>
          <p:nvPr/>
        </p:nvSpPr>
        <p:spPr>
          <a:xfrm>
            <a:off x="4859454" y="3340300"/>
            <a:ext cx="5084063" cy="1731010"/>
          </a:xfrm>
          <a:prstGeom prst="rect">
            <a:avLst/>
          </a:prstGeom>
        </p:spPr>
        <p:txBody>
          <a:bodyPr lIns="0" tIns="0" rIns="0" bIns="0" rtlCol="0" anchor="t">
            <a:spAutoFit/>
          </a:bodyPr>
          <a:lstStyle/>
          <a:p>
            <a:pPr marL="863590" lvl="1" indent="-431795" algn="l">
              <a:lnSpc>
                <a:spcPts val="4519"/>
              </a:lnSpc>
              <a:buFont typeface="Arial"/>
              <a:buChar char="•"/>
            </a:pPr>
            <a:r>
              <a:rPr lang="en-US" sz="3999">
                <a:solidFill>
                  <a:srgbClr val="FFFFFF"/>
                </a:solidFill>
                <a:latin typeface="Canva Sans"/>
              </a:rPr>
              <a:t>Mass-Market</a:t>
            </a:r>
          </a:p>
          <a:p>
            <a:pPr marL="863590" lvl="1" indent="-431795" algn="l">
              <a:lnSpc>
                <a:spcPts val="4519"/>
              </a:lnSpc>
              <a:buFont typeface="Arial"/>
              <a:buChar char="•"/>
            </a:pPr>
            <a:r>
              <a:rPr lang="en-US" sz="3999">
                <a:solidFill>
                  <a:srgbClr val="FFFFFF"/>
                </a:solidFill>
                <a:latin typeface="Canva Sans"/>
              </a:rPr>
              <a:t>Premium</a:t>
            </a:r>
          </a:p>
          <a:p>
            <a:pPr marL="863590" lvl="1" indent="-431795" algn="l">
              <a:lnSpc>
                <a:spcPts val="4519"/>
              </a:lnSpc>
              <a:buFont typeface="Arial"/>
              <a:buChar char="•"/>
            </a:pPr>
            <a:r>
              <a:rPr lang="en-US" sz="3999">
                <a:solidFill>
                  <a:srgbClr val="FFFFFF"/>
                </a:solidFill>
                <a:latin typeface="Canva Sans"/>
              </a:rPr>
              <a:t>Luxury</a:t>
            </a:r>
          </a:p>
        </p:txBody>
      </p:sp>
      <p:sp>
        <p:nvSpPr>
          <p:cNvPr id="16" name="TextBox 16"/>
          <p:cNvSpPr txBox="1"/>
          <p:nvPr/>
        </p:nvSpPr>
        <p:spPr>
          <a:xfrm>
            <a:off x="4291121" y="6910008"/>
            <a:ext cx="8487663" cy="2302510"/>
          </a:xfrm>
          <a:prstGeom prst="rect">
            <a:avLst/>
          </a:prstGeom>
        </p:spPr>
        <p:txBody>
          <a:bodyPr lIns="0" tIns="0" rIns="0" bIns="0" rtlCol="0" anchor="t">
            <a:spAutoFit/>
          </a:bodyPr>
          <a:lstStyle/>
          <a:p>
            <a:pPr marL="863590" lvl="1" indent="-431795" algn="l">
              <a:lnSpc>
                <a:spcPts val="4519"/>
              </a:lnSpc>
              <a:buFont typeface="Arial"/>
              <a:buChar char="•"/>
            </a:pPr>
            <a:r>
              <a:rPr lang="en-US" sz="3999">
                <a:solidFill>
                  <a:srgbClr val="FFFFFF"/>
                </a:solidFill>
                <a:latin typeface="Canva Sans"/>
              </a:rPr>
              <a:t>Supermarkets &amp; Hypermarkets</a:t>
            </a:r>
          </a:p>
          <a:p>
            <a:pPr marL="863590" lvl="1" indent="-431795" algn="l">
              <a:lnSpc>
                <a:spcPts val="4519"/>
              </a:lnSpc>
              <a:buFont typeface="Arial"/>
              <a:buChar char="•"/>
            </a:pPr>
            <a:r>
              <a:rPr lang="en-US" sz="3999">
                <a:solidFill>
                  <a:srgbClr val="FFFFFF"/>
                </a:solidFill>
                <a:latin typeface="Canva Sans"/>
              </a:rPr>
              <a:t>Drugstores &amp; Pharmacies</a:t>
            </a:r>
          </a:p>
          <a:p>
            <a:pPr marL="863590" lvl="1" indent="-431795" algn="l">
              <a:lnSpc>
                <a:spcPts val="4519"/>
              </a:lnSpc>
              <a:buFont typeface="Arial"/>
              <a:buChar char="•"/>
            </a:pPr>
            <a:r>
              <a:rPr lang="en-US" sz="3999">
                <a:solidFill>
                  <a:srgbClr val="FFFFFF"/>
                </a:solidFill>
                <a:latin typeface="Canva Sans"/>
              </a:rPr>
              <a:t>Specialty Beauty Stores</a:t>
            </a:r>
          </a:p>
          <a:p>
            <a:pPr marL="863590" lvl="1" indent="-431795" algn="l">
              <a:lnSpc>
                <a:spcPts val="4519"/>
              </a:lnSpc>
              <a:buFont typeface="Arial"/>
              <a:buChar char="•"/>
            </a:pPr>
            <a:r>
              <a:rPr lang="en-US" sz="3999">
                <a:solidFill>
                  <a:srgbClr val="FFFFFF"/>
                </a:solidFill>
                <a:latin typeface="Canva Sans"/>
              </a:rPr>
              <a:t>Online Retailers</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rgbClr val="F8F8F8"/>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36500" t="25150" r="38480" b="21038"/>
          <a:stretch>
            <a:fillRect/>
          </a:stretch>
        </p:blipFill>
        <p:spPr>
          <a:xfrm>
            <a:off x="0" y="0"/>
            <a:ext cx="1542502" cy="1866155"/>
          </a:xfrm>
          <a:prstGeom prst="rect">
            <a:avLst/>
          </a:prstGeom>
        </p:spPr>
      </p:pic>
      <p:sp>
        <p:nvSpPr>
          <p:cNvPr id="3" name="Freeform 3"/>
          <p:cNvSpPr/>
          <p:nvPr/>
        </p:nvSpPr>
        <p:spPr>
          <a:xfrm>
            <a:off x="497069" y="2363759"/>
            <a:ext cx="9753165" cy="6382706"/>
          </a:xfrm>
          <a:custGeom>
            <a:rect l="l" t="t" r="r" b="b"/>
            <a:pathLst>
              <a:path w="9753165" h="6382706">
                <a:moveTo>
                  <a:pt x="0" y="0"/>
                </a:moveTo>
                <a:lnTo>
                  <a:pt x="9753165" y="0"/>
                </a:lnTo>
                <a:lnTo>
                  <a:pt x="9753165" y="6382706"/>
                </a:lnTo>
                <a:lnTo>
                  <a:pt x="0" y="6382706"/>
                </a:lnTo>
                <a:lnTo>
                  <a:pt x="0" y="0"/>
                </a:lnTo>
                <a:close/>
              </a:path>
            </a:pathLst>
          </a:custGeom>
          <a:blipFill>
            <a:blip r:embed="rId3"/>
            <a:stretch>
              <a:fillRect/>
            </a:stretch>
          </a:blipFill>
        </p:spPr>
        <p:txBody>
          <a:bodyPr/>
          <a:lstStyle/>
          <a:p/>
        </p:txBody>
      </p:sp>
      <p:sp>
        <p:nvSpPr>
          <p:cNvPr id="4" name="TextBox 4"/>
          <p:cNvSpPr txBox="1"/>
          <p:nvPr/>
        </p:nvSpPr>
        <p:spPr>
          <a:xfrm>
            <a:off x="4940705" y="574301"/>
            <a:ext cx="8711390" cy="927103"/>
          </a:xfrm>
          <a:prstGeom prst="rect">
            <a:avLst/>
          </a:prstGeom>
        </p:spPr>
        <p:txBody>
          <a:bodyPr lIns="0" tIns="0" rIns="0" bIns="0" rtlCol="0" anchor="t">
            <a:spAutoFit/>
          </a:bodyPr>
          <a:lstStyle/>
          <a:p>
            <a:pPr algn="ctr">
              <a:lnSpc>
                <a:spcPts val="7699"/>
              </a:lnSpc>
            </a:pPr>
            <a:r>
              <a:rPr lang="en-US" sz="5499">
                <a:solidFill>
                  <a:srgbClr val="000000"/>
                </a:solidFill>
                <a:latin typeface="Canva Sans"/>
              </a:rPr>
              <a:t>REGION ANALYSIS</a:t>
            </a:r>
          </a:p>
        </p:txBody>
      </p:sp>
      <p:graphicFrame>
        <p:nvGraphicFramePr>
          <p:cNvPr id="5" name="Table 5"/>
          <p:cNvGraphicFramePr>
            <a:graphicFrameLocks noGrp="1"/>
          </p:cNvGraphicFramePr>
          <p:nvPr/>
        </p:nvGraphicFramePr>
        <p:xfrm>
          <a:off x="10502248" y="2512603"/>
          <a:ext cx="7201094" cy="6085018"/>
        </p:xfrm>
        <a:graphic>
          <a:graphicData uri="http://schemas.openxmlformats.org/drawingml/2006/table">
            <a:tbl>
              <a:tblPr/>
              <a:tblGrid>
                <a:gridCol w="3749225">
                  <a:extLst>
                    <a:ext uri="{9D8B030D-6E8A-4147-A177-3AD203B41FA5}">
                      <a16:colId xmlns:a16="http://schemas.microsoft.com/office/drawing/2014/main" val="20000"/>
                    </a:ext>
                  </a:extLst>
                </a:gridCol>
                <a:gridCol w="3451869">
                  <a:extLst>
                    <a:ext uri="{9D8B030D-6E8A-4147-A177-3AD203B41FA5}">
                      <a16:colId xmlns:a16="http://schemas.microsoft.com/office/drawing/2014/main" val="20001"/>
                    </a:ext>
                  </a:extLst>
                </a:gridCol>
              </a:tblGrid>
              <a:tr h="1233058">
                <a:tc>
                  <a:txBody>
                    <a:bodyPr/>
                    <a:lstStyle/>
                    <a:p>
                      <a:pPr algn="just">
                        <a:lnSpc>
                          <a:spcPts val="4199"/>
                        </a:lnSpc>
                        <a:defRPr/>
                      </a:pPr>
                      <a:r>
                        <a:rPr lang="en-US" sz="2999">
                          <a:solidFill>
                            <a:srgbClr val="000000"/>
                          </a:solidFill>
                          <a:latin typeface="Canva Sans"/>
                        </a:rPr>
                        <a:t>NORTH AMERICA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004844">
                <a:tc>
                  <a:txBody>
                    <a:bodyPr/>
                    <a:lstStyle/>
                    <a:p>
                      <a:pPr algn="l">
                        <a:lnSpc>
                          <a:spcPts val="4199"/>
                        </a:lnSpc>
                        <a:defRPr/>
                      </a:pPr>
                      <a:r>
                        <a:rPr lang="en-US" sz="2999">
                          <a:solidFill>
                            <a:srgbClr val="000000"/>
                          </a:solidFill>
                          <a:latin typeface="Canva Sans"/>
                        </a:rPr>
                        <a:t>Europe</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004844">
                <a:tc>
                  <a:txBody>
                    <a:bodyPr/>
                    <a:lstStyle/>
                    <a:p>
                      <a:pPr algn="l">
                        <a:lnSpc>
                          <a:spcPts val="4199"/>
                        </a:lnSpc>
                        <a:defRPr/>
                      </a:pPr>
                      <a:r>
                        <a:rPr lang="en-US" sz="2999">
                          <a:solidFill>
                            <a:srgbClr val="000000"/>
                          </a:solidFill>
                          <a:latin typeface="Canva Sans"/>
                        </a:rPr>
                        <a:t>Asia Pacific</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157963">
                <a:tc>
                  <a:txBody>
                    <a:bodyPr/>
                    <a:lstStyle/>
                    <a:p>
                      <a:pPr algn="l">
                        <a:lnSpc>
                          <a:spcPts val="4199"/>
                        </a:lnSpc>
                        <a:defRPr/>
                      </a:pPr>
                      <a:r>
                        <a:rPr lang="en-US" sz="2999">
                          <a:solidFill>
                            <a:srgbClr val="000000"/>
                          </a:solidFill>
                          <a:latin typeface="Poppins"/>
                        </a:rPr>
                        <a:t>Latin America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684309">
                <a:tc>
                  <a:txBody>
                    <a:bodyPr/>
                    <a:lstStyle/>
                    <a:p>
                      <a:pPr algn="l">
                        <a:lnSpc>
                          <a:spcPts val="4199"/>
                        </a:lnSpc>
                        <a:defRPr/>
                      </a:pPr>
                      <a:r>
                        <a:rPr lang="en-US" sz="2999">
                          <a:solidFill>
                            <a:srgbClr val="000000"/>
                          </a:solidFill>
                          <a:latin typeface="Canva Sans"/>
                        </a:rPr>
                        <a:t>MIDDLE EAST AFRICA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TextBox 6"/>
          <p:cNvSpPr txBox="1"/>
          <p:nvPr/>
        </p:nvSpPr>
        <p:spPr>
          <a:xfrm>
            <a:off x="14255707" y="2818891"/>
            <a:ext cx="3535225" cy="788035"/>
          </a:xfrm>
          <a:prstGeom prst="rect">
            <a:avLst/>
          </a:prstGeom>
        </p:spPr>
        <p:txBody>
          <a:bodyPr lIns="0" tIns="0" rIns="0" bIns="0" rtlCol="0" anchor="t">
            <a:spAutoFit/>
          </a:bodyPr>
          <a:lstStyle/>
          <a:p>
            <a:pPr algn="ctr">
              <a:lnSpc>
                <a:spcPts val="3080"/>
              </a:lnSpc>
            </a:pPr>
            <a:r>
              <a:rPr lang="en-US" sz="2800" spc="280">
                <a:solidFill>
                  <a:srgbClr val="000000"/>
                </a:solidFill>
                <a:latin typeface="Canva Sans Bold"/>
              </a:rPr>
              <a:t>USD 2276.48 million</a:t>
            </a:r>
          </a:p>
        </p:txBody>
      </p:sp>
      <p:sp>
        <p:nvSpPr>
          <p:cNvPr id="7" name="TextBox 7"/>
          <p:cNvSpPr txBox="1"/>
          <p:nvPr/>
        </p:nvSpPr>
        <p:spPr>
          <a:xfrm>
            <a:off x="14255707" y="3943317"/>
            <a:ext cx="3408225" cy="788035"/>
          </a:xfrm>
          <a:prstGeom prst="rect">
            <a:avLst/>
          </a:prstGeom>
        </p:spPr>
        <p:txBody>
          <a:bodyPr lIns="0" tIns="0" rIns="0" bIns="0" rtlCol="0" anchor="t">
            <a:spAutoFit/>
          </a:bodyPr>
          <a:lstStyle/>
          <a:p>
            <a:pPr algn="ctr">
              <a:lnSpc>
                <a:spcPts val="3080"/>
              </a:lnSpc>
            </a:pPr>
            <a:r>
              <a:rPr lang="en-US" sz="2800" spc="280">
                <a:solidFill>
                  <a:srgbClr val="000000"/>
                </a:solidFill>
                <a:latin typeface="Canva Sans Bold"/>
              </a:rPr>
              <a:t>USD 1707.36 million</a:t>
            </a:r>
          </a:p>
        </p:txBody>
      </p:sp>
      <p:sp>
        <p:nvSpPr>
          <p:cNvPr id="8" name="TextBox 8"/>
          <p:cNvSpPr txBox="1"/>
          <p:nvPr/>
        </p:nvSpPr>
        <p:spPr>
          <a:xfrm>
            <a:off x="14255707" y="4916170"/>
            <a:ext cx="3433625" cy="788035"/>
          </a:xfrm>
          <a:prstGeom prst="rect">
            <a:avLst/>
          </a:prstGeom>
        </p:spPr>
        <p:txBody>
          <a:bodyPr lIns="0" tIns="0" rIns="0" bIns="0" rtlCol="0" anchor="t">
            <a:spAutoFit/>
          </a:bodyPr>
          <a:lstStyle/>
          <a:p>
            <a:pPr algn="ctr">
              <a:lnSpc>
                <a:spcPts val="3080"/>
              </a:lnSpc>
            </a:pPr>
            <a:r>
              <a:rPr lang="en-US" sz="2800" spc="280">
                <a:solidFill>
                  <a:srgbClr val="000000"/>
                </a:solidFill>
                <a:latin typeface="Canva Sans Bold"/>
              </a:rPr>
              <a:t>USD 1308.98 million</a:t>
            </a:r>
          </a:p>
        </p:txBody>
      </p:sp>
      <p:sp>
        <p:nvSpPr>
          <p:cNvPr id="9" name="TextBox 9"/>
          <p:cNvSpPr txBox="1"/>
          <p:nvPr/>
        </p:nvSpPr>
        <p:spPr>
          <a:xfrm>
            <a:off x="14433507" y="6037580"/>
            <a:ext cx="3052625" cy="788035"/>
          </a:xfrm>
          <a:prstGeom prst="rect">
            <a:avLst/>
          </a:prstGeom>
        </p:spPr>
        <p:txBody>
          <a:bodyPr lIns="0" tIns="0" rIns="0" bIns="0" rtlCol="0" anchor="t">
            <a:spAutoFit/>
          </a:bodyPr>
          <a:lstStyle/>
          <a:p>
            <a:pPr algn="ctr">
              <a:lnSpc>
                <a:spcPts val="3080"/>
              </a:lnSpc>
            </a:pPr>
            <a:r>
              <a:rPr lang="en-US" sz="2800" spc="280">
                <a:solidFill>
                  <a:srgbClr val="000000"/>
                </a:solidFill>
                <a:latin typeface="Canva Sans Bold"/>
              </a:rPr>
              <a:t>USD 284.56 million</a:t>
            </a:r>
          </a:p>
        </p:txBody>
      </p:sp>
      <p:sp>
        <p:nvSpPr>
          <p:cNvPr id="10" name="TextBox 10"/>
          <p:cNvSpPr txBox="1"/>
          <p:nvPr/>
        </p:nvSpPr>
        <p:spPr>
          <a:xfrm>
            <a:off x="14458907" y="7412798"/>
            <a:ext cx="3052625" cy="788035"/>
          </a:xfrm>
          <a:prstGeom prst="rect">
            <a:avLst/>
          </a:prstGeom>
        </p:spPr>
        <p:txBody>
          <a:bodyPr lIns="0" tIns="0" rIns="0" bIns="0" rtlCol="0" anchor="t">
            <a:spAutoFit/>
          </a:bodyPr>
          <a:lstStyle/>
          <a:p>
            <a:pPr algn="ctr">
              <a:lnSpc>
                <a:spcPts val="3080"/>
              </a:lnSpc>
            </a:pPr>
            <a:r>
              <a:rPr lang="en-US" sz="2800" spc="280">
                <a:solidFill>
                  <a:srgbClr val="000000"/>
                </a:solidFill>
                <a:latin typeface="Canva Sans Bold"/>
              </a:rPr>
              <a:t>USD 113.82 million</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7851" b="-25629"/>
            </a:stretch>
          </a:blipFill>
        </p:spPr>
        <p:txBody>
          <a:bodyPr/>
          <a:lstStyle/>
          <a:p/>
        </p:txBody>
      </p:sp>
      <p:grpSp>
        <p:nvGrpSpPr>
          <p:cNvPr id="3" name="Group 3"/>
          <p:cNvGrpSpPr/>
          <p:nvPr/>
        </p:nvGrpSpPr>
        <p:grpSpPr>
          <a:xfrm>
            <a:off x="4598226" y="5329913"/>
            <a:ext cx="10234965" cy="3548818"/>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602A0B">
                <a:alpha val="85882"/>
              </a:srgbClr>
            </a:solidFill>
          </p:spPr>
          <p:txBody>
            <a:bodyPr/>
            <a:lstStyle/>
            <a:p/>
          </p:txBody>
        </p:sp>
      </p:grpSp>
      <p:grpSp>
        <p:nvGrpSpPr>
          <p:cNvPr id="5" name="Group 5"/>
          <p:cNvGrpSpPr/>
          <p:nvPr/>
        </p:nvGrpSpPr>
        <p:grpSpPr>
          <a:xfrm>
            <a:off x="4598226" y="1408269"/>
            <a:ext cx="10234965" cy="3563033"/>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alpha val="62745"/>
              </a:srgbClr>
            </a:solidFill>
          </p:spPr>
          <p:txBody>
            <a:bodyPr/>
            <a:lstStyle/>
            <a:p/>
          </p:txBody>
        </p:sp>
      </p:grpSp>
      <p:grpSp>
        <p:nvGrpSpPr>
          <p:cNvPr id="7" name="Group 7"/>
          <p:cNvGrpSpPr/>
          <p:nvPr/>
        </p:nvGrpSpPr>
        <p:grpSpPr>
          <a:xfrm>
            <a:off x="2981455" y="2004764"/>
            <a:ext cx="2931436" cy="2382731"/>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02A0B">
                <a:alpha val="85882"/>
              </a:srgbClr>
            </a:solidFill>
          </p:spPr>
          <p:txBody>
            <a:bodyPr/>
            <a:lstStyle/>
            <a:p/>
          </p:txBody>
        </p:sp>
      </p:grpSp>
      <p:grpSp>
        <p:nvGrpSpPr>
          <p:cNvPr id="9" name="Group 9"/>
          <p:cNvGrpSpPr/>
          <p:nvPr/>
        </p:nvGrpSpPr>
        <p:grpSpPr>
          <a:xfrm>
            <a:off x="2981455" y="5942906"/>
            <a:ext cx="2931436" cy="2382731"/>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alpha val="62745"/>
              </a:srgbClr>
            </a:solidFill>
          </p:spPr>
          <p:txBody>
            <a:bodyPr/>
            <a:lstStyle/>
            <a:p/>
          </p:txBody>
        </p:sp>
      </p:grpSp>
      <p:grpSp>
        <p:nvGrpSpPr>
          <p:cNvPr id="11" name="Group 11"/>
          <p:cNvGrpSpPr>
            <a:grpSpLocks noChangeAspect="1"/>
          </p:cNvGrpSpPr>
          <p:nvPr/>
        </p:nvGrpSpPr>
        <p:grpSpPr>
          <a:xfrm rot="5400000">
            <a:off x="5774088" y="2851302"/>
            <a:ext cx="796371" cy="689657"/>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02A0B">
                <a:alpha val="85882"/>
              </a:srgbClr>
            </a:solidFill>
          </p:spPr>
          <p:txBody>
            <a:bodyPr/>
            <a:lstStyle/>
            <a:p/>
          </p:txBody>
        </p:sp>
      </p:grpSp>
      <p:grpSp>
        <p:nvGrpSpPr>
          <p:cNvPr id="13" name="Group 13"/>
          <p:cNvGrpSpPr>
            <a:grpSpLocks noChangeAspect="1"/>
          </p:cNvGrpSpPr>
          <p:nvPr/>
        </p:nvGrpSpPr>
        <p:grpSpPr>
          <a:xfrm rot="5400000">
            <a:off x="5774088" y="6789443"/>
            <a:ext cx="796371" cy="689657"/>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alpha val="62745"/>
              </a:srgbClr>
            </a:solidFill>
          </p:spPr>
          <p:txBody>
            <a:bodyPr/>
            <a:lstStyle/>
            <a:p/>
          </p:txBody>
        </p:sp>
      </p:grpSp>
      <p:pic>
        <p:nvPicPr>
          <p:cNvPr id="15" name="Picture 15"/>
          <p:cNvPicPr>
            <a:picLocks noChangeAspect="1"/>
          </p:cNvPicPr>
          <p:nvPr/>
        </p:nvPicPr>
        <p:blipFill>
          <a:blip r:embed="rId3"/>
          <a:srcRect l="36500" t="25150" r="38480" b="21038"/>
          <a:stretch>
            <a:fillRect/>
          </a:stretch>
        </p:blipFill>
        <p:spPr>
          <a:xfrm>
            <a:off x="0" y="-24686"/>
            <a:ext cx="1716481" cy="2076639"/>
          </a:xfrm>
          <a:prstGeom prst="rect">
            <a:avLst/>
          </a:prstGeom>
        </p:spPr>
      </p:pic>
      <p:sp>
        <p:nvSpPr>
          <p:cNvPr id="16" name="TextBox 16"/>
          <p:cNvSpPr txBox="1"/>
          <p:nvPr/>
        </p:nvSpPr>
        <p:spPr>
          <a:xfrm>
            <a:off x="3198114" y="2995546"/>
            <a:ext cx="2629331" cy="622992"/>
          </a:xfrm>
          <a:prstGeom prst="rect">
            <a:avLst/>
          </a:prstGeom>
        </p:spPr>
        <p:txBody>
          <a:bodyPr lIns="0" tIns="0" rIns="0" bIns="0" rtlCol="0" anchor="t">
            <a:spAutoFit/>
          </a:bodyPr>
          <a:lstStyle/>
          <a:p>
            <a:pPr algn="ctr">
              <a:lnSpc>
                <a:spcPts val="5107"/>
              </a:lnSpc>
              <a:spcBef>
                <a:spcPct val="0"/>
              </a:spcBef>
            </a:pPr>
            <a:r>
              <a:rPr lang="en-US" sz="3648" spc="116">
                <a:solidFill>
                  <a:srgbClr val="FFFFFF"/>
                </a:solidFill>
                <a:latin typeface="Canva Sans Bold"/>
              </a:rPr>
              <a:t>Drivers</a:t>
            </a:r>
          </a:p>
        </p:txBody>
      </p:sp>
      <p:sp>
        <p:nvSpPr>
          <p:cNvPr id="17" name="TextBox 17"/>
          <p:cNvSpPr txBox="1"/>
          <p:nvPr/>
        </p:nvSpPr>
        <p:spPr>
          <a:xfrm>
            <a:off x="2896009" y="6750574"/>
            <a:ext cx="3233542" cy="622992"/>
          </a:xfrm>
          <a:prstGeom prst="rect">
            <a:avLst/>
          </a:prstGeom>
        </p:spPr>
        <p:txBody>
          <a:bodyPr lIns="0" tIns="0" rIns="0" bIns="0" rtlCol="0" anchor="t">
            <a:spAutoFit/>
          </a:bodyPr>
          <a:lstStyle/>
          <a:p>
            <a:pPr algn="ctr">
              <a:lnSpc>
                <a:spcPts val="5107"/>
              </a:lnSpc>
              <a:spcBef>
                <a:spcPct val="0"/>
              </a:spcBef>
            </a:pPr>
            <a:r>
              <a:rPr lang="en-US" sz="3648" spc="116">
                <a:solidFill>
                  <a:srgbClr val="FFFFFF"/>
                </a:solidFill>
                <a:latin typeface="Canva Sans Bold"/>
              </a:rPr>
              <a:t>Restraints</a:t>
            </a:r>
          </a:p>
        </p:txBody>
      </p:sp>
      <p:sp>
        <p:nvSpPr>
          <p:cNvPr id="18" name="TextBox 18"/>
          <p:cNvSpPr txBox="1"/>
          <p:nvPr/>
        </p:nvSpPr>
        <p:spPr>
          <a:xfrm>
            <a:off x="6129551" y="1631808"/>
            <a:ext cx="8490211" cy="3138170"/>
          </a:xfrm>
          <a:prstGeom prst="rect">
            <a:avLst/>
          </a:prstGeom>
        </p:spPr>
        <p:txBody>
          <a:bodyPr lIns="0" tIns="0" rIns="0" bIns="0" rtlCol="0" anchor="t">
            <a:spAutoFit/>
          </a:bodyPr>
          <a:lstStyle/>
          <a:p>
            <a:pPr marL="755651" lvl="1" indent="-377825" algn="l">
              <a:lnSpc>
                <a:spcPts val="4165"/>
              </a:lnSpc>
              <a:buFont typeface="Arial"/>
              <a:buChar char="•"/>
            </a:pPr>
            <a:r>
              <a:rPr lang="en-US" sz="3500" spc="112">
                <a:solidFill>
                  <a:srgbClr val="FFFFFF"/>
                </a:solidFill>
                <a:latin typeface="Canva Sans"/>
              </a:rPr>
              <a:t>Rising demand for anti-aging solutions to Increase the Demand Globally</a:t>
            </a:r>
          </a:p>
          <a:p>
            <a:pPr marL="755651" lvl="1" indent="-377825" algn="l">
              <a:lnSpc>
                <a:spcPts val="4165"/>
              </a:lnSpc>
              <a:buFont typeface="Arial"/>
              <a:buChar char="•"/>
            </a:pPr>
            <a:r>
              <a:rPr lang="en-US" sz="3500" spc="112">
                <a:solidFill>
                  <a:srgbClr val="FFFFFF"/>
                </a:solidFill>
                <a:latin typeface="Canva Sans"/>
              </a:rPr>
              <a:t>Growing awareness of skincare ingredients to Propel Market Growth</a:t>
            </a:r>
          </a:p>
        </p:txBody>
      </p:sp>
      <p:sp>
        <p:nvSpPr>
          <p:cNvPr id="19" name="TextBox 19"/>
          <p:cNvSpPr txBox="1"/>
          <p:nvPr/>
        </p:nvSpPr>
        <p:spPr>
          <a:xfrm>
            <a:off x="6839265" y="6489787"/>
            <a:ext cx="7626611" cy="1042670"/>
          </a:xfrm>
          <a:prstGeom prst="rect">
            <a:avLst/>
          </a:prstGeom>
        </p:spPr>
        <p:txBody>
          <a:bodyPr lIns="0" tIns="0" rIns="0" bIns="0" rtlCol="0" anchor="t">
            <a:spAutoFit/>
          </a:bodyPr>
          <a:lstStyle/>
          <a:p>
            <a:pPr algn="l">
              <a:lnSpc>
                <a:spcPts val="4165"/>
              </a:lnSpc>
            </a:pPr>
            <a:r>
              <a:rPr lang="en-US" sz="3500" spc="112">
                <a:solidFill>
                  <a:srgbClr val="FFFFFF"/>
                </a:solidFill>
                <a:latin typeface="Canva Sans"/>
              </a:rPr>
              <a:t>High Initial Investment Cost to Limit the Sales</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957219" y="1743718"/>
            <a:ext cx="16624300" cy="7514582"/>
            <a:chExt cx="4378416" cy="1979149"/>
          </a:xfrm>
        </p:grpSpPr>
        <p:sp>
          <p:nvSpPr>
            <p:cNvPr id="4" name="Freeform 4"/>
            <p:cNvSpPr/>
            <p:nvPr/>
          </p:nvSpPr>
          <p:spPr>
            <a:xfrm>
              <a:off x="0" y="0"/>
              <a:ext cx="4378416" cy="1979149"/>
            </a:xfrm>
            <a:custGeom>
              <a:rect l="l" t="t" r="r" b="b"/>
              <a:pathLst>
                <a:path w="4378416" h="1979149">
                  <a:moveTo>
                    <a:pt x="0" y="0"/>
                  </a:moveTo>
                  <a:lnTo>
                    <a:pt x="4378416" y="0"/>
                  </a:lnTo>
                  <a:lnTo>
                    <a:pt x="4378416" y="1979149"/>
                  </a:lnTo>
                  <a:lnTo>
                    <a:pt x="0" y="1979149"/>
                  </a:lnTo>
                  <a:close/>
                </a:path>
              </a:pathLst>
            </a:custGeom>
            <a:solidFill>
              <a:srgbClr val="000000">
                <a:alpha val="58824"/>
              </a:srgbClr>
            </a:solidFill>
          </p:spPr>
          <p:txBody>
            <a:bodyPr/>
            <a:lstStyle/>
            <a:p/>
          </p:txBody>
        </p:sp>
        <p:sp>
          <p:nvSpPr>
            <p:cNvPr id="5" name="TextBox 5"/>
            <p:cNvSpPr txBox="1"/>
            <p:nvPr/>
          </p:nvSpPr>
          <p:spPr>
            <a:xfrm>
              <a:off x="0" y="-38100"/>
              <a:ext cx="4378416" cy="2017249"/>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a:srcRect l="36500" t="25150" r="39942" b="24794"/>
          <a:stretch>
            <a:fillRect/>
          </a:stretch>
        </p:blipFill>
        <p:spPr>
          <a:xfrm>
            <a:off x="630281" y="768350"/>
            <a:ext cx="1632124" cy="1950735"/>
          </a:xfrm>
          <a:prstGeom prst="rect">
            <a:avLst/>
          </a:prstGeom>
        </p:spPr>
      </p:pic>
      <p:sp>
        <p:nvSpPr>
          <p:cNvPr id="7" name="TextBox 7"/>
          <p:cNvSpPr txBox="1"/>
          <p:nvPr/>
        </p:nvSpPr>
        <p:spPr>
          <a:xfrm>
            <a:off x="4210957" y="2028404"/>
            <a:ext cx="10129252" cy="800337"/>
          </a:xfrm>
          <a:prstGeom prst="rect">
            <a:avLst/>
          </a:prstGeom>
        </p:spPr>
        <p:txBody>
          <a:bodyPr lIns="0" tIns="0" rIns="0" bIns="0" rtlCol="0" anchor="t">
            <a:spAutoFit/>
          </a:bodyPr>
          <a:lstStyle/>
          <a:p>
            <a:pPr algn="ctr">
              <a:lnSpc>
                <a:spcPts val="6119"/>
              </a:lnSpc>
            </a:pPr>
            <a:r>
              <a:rPr lang="en-US" sz="5719">
                <a:solidFill>
                  <a:srgbClr val="FFFFFF"/>
                </a:solidFill>
                <a:latin typeface="Canva Sans"/>
              </a:rPr>
              <a:t>AUTHOR'S PERSPECTIVE</a:t>
            </a:r>
          </a:p>
        </p:txBody>
      </p:sp>
      <p:sp>
        <p:nvSpPr>
          <p:cNvPr id="8" name="TextBox 8"/>
          <p:cNvSpPr txBox="1"/>
          <p:nvPr/>
        </p:nvSpPr>
        <p:spPr>
          <a:xfrm>
            <a:off x="1234722" y="3089918"/>
            <a:ext cx="16039221" cy="5718810"/>
          </a:xfrm>
          <a:prstGeom prst="rect">
            <a:avLst/>
          </a:prstGeom>
        </p:spPr>
        <p:txBody>
          <a:bodyPr lIns="0" tIns="0" rIns="0" bIns="0" rtlCol="0" anchor="t">
            <a:spAutoFit/>
          </a:bodyPr>
          <a:lstStyle/>
          <a:p>
            <a:pPr marL="777240" lvl="1" indent="-388620" algn="l">
              <a:lnSpc>
                <a:spcPts val="5040"/>
              </a:lnSpc>
              <a:buFont typeface="Arial"/>
              <a:buChar char="•"/>
            </a:pPr>
            <a:r>
              <a:rPr lang="en-US" sz="3600">
                <a:solidFill>
                  <a:srgbClr val="FFFFFF"/>
                </a:solidFill>
                <a:latin typeface="Canva Sans"/>
              </a:rPr>
              <a:t>The global Facial Serum market will expand significantly by 7.00% CAGR between 2024 to 2031.</a:t>
            </a:r>
          </a:p>
          <a:p>
            <a:pPr marL="777240" lvl="1" indent="-388620" algn="l">
              <a:lnSpc>
                <a:spcPts val="5040"/>
              </a:lnSpc>
              <a:buFont typeface="Arial"/>
              <a:buChar char="•"/>
            </a:pPr>
            <a:r>
              <a:rPr lang="en-US" sz="3600">
                <a:solidFill>
                  <a:srgbClr val="FFFFFF"/>
                </a:solidFill>
                <a:latin typeface="Canva Sans"/>
              </a:rPr>
              <a:t>There is a shift toward preventative skincare regimes. </a:t>
            </a:r>
          </a:p>
          <a:p>
            <a:pPr marL="777240" lvl="1" indent="-388620" algn="l">
              <a:lnSpc>
                <a:spcPts val="5040"/>
              </a:lnSpc>
              <a:buFont typeface="Arial"/>
              <a:buChar char="•"/>
            </a:pPr>
            <a:r>
              <a:rPr lang="en-US" sz="3600">
                <a:solidFill>
                  <a:srgbClr val="FFFFFF"/>
                </a:solidFill>
                <a:latin typeface="Canva Sans"/>
              </a:rPr>
              <a:t>Facial serums, with their light textures and capacity to penetrate deeper layers of the skin, are regarded as useful instruments for maintaining healthy, youthful skin.</a:t>
            </a:r>
          </a:p>
          <a:p>
            <a:pPr marL="777240" lvl="1" indent="-388620" algn="l">
              <a:lnSpc>
                <a:spcPts val="5040"/>
              </a:lnSpc>
              <a:buFont typeface="Arial"/>
              <a:buChar char="•"/>
            </a:pPr>
            <a:r>
              <a:rPr lang="en-US" sz="3600">
                <a:solidFill>
                  <a:srgbClr val="FFFFFF"/>
                </a:solidFill>
                <a:latin typeface="Canva Sans"/>
              </a:rPr>
              <a:t>Rising disposable incomes enable customers, particularly in developing nations, to invest in high-end skincare products such as face serums.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18" b="0"/>
            </a:stretch>
          </a:blipFill>
        </p:spPr>
        <p:txBody>
          <a:bodyPr/>
          <a:lstStyle/>
          <a:p/>
        </p:txBody>
      </p:sp>
      <p:pic>
        <p:nvPicPr>
          <p:cNvPr id="3" name="Picture 3"/>
          <p:cNvPicPr>
            <a:picLocks noChangeAspect="1"/>
          </p:cNvPicPr>
          <p:nvPr/>
        </p:nvPicPr>
        <p:blipFill>
          <a:blip r:embed="rId3"/>
          <a:srcRect l="36500" t="25150" r="38480" b="26795"/>
          <a:stretch>
            <a:fillRect/>
          </a:stretch>
        </p:blipFill>
        <p:spPr>
          <a:xfrm>
            <a:off x="0" y="0"/>
            <a:ext cx="1837067" cy="1984756"/>
          </a:xfrm>
          <a:prstGeom prst="rect">
            <a:avLst/>
          </a:prstGeom>
        </p:spPr>
      </p:pic>
      <p:sp>
        <p:nvSpPr>
          <p:cNvPr id="4" name="Freeform 4"/>
          <p:cNvSpPr/>
          <p:nvPr/>
        </p:nvSpPr>
        <p:spPr>
          <a:xfrm>
            <a:off x="182894" y="2496485"/>
            <a:ext cx="3511546" cy="1030826"/>
          </a:xfrm>
          <a:custGeom>
            <a:rect l="l" t="t" r="r" b="b"/>
            <a:pathLst>
              <a:path w="3511546" h="1030826">
                <a:moveTo>
                  <a:pt x="0" y="0"/>
                </a:moveTo>
                <a:lnTo>
                  <a:pt x="3511546" y="0"/>
                </a:lnTo>
                <a:lnTo>
                  <a:pt x="3511546" y="1030827"/>
                </a:lnTo>
                <a:lnTo>
                  <a:pt x="0" y="1030827"/>
                </a:lnTo>
                <a:lnTo>
                  <a:pt x="0" y="0"/>
                </a:lnTo>
                <a:close/>
              </a:path>
            </a:pathLst>
          </a:custGeom>
          <a:blipFill>
            <a:blip r:embed="rId4"/>
            <a:stretch>
              <a:fillRect l="-9778" t="-59272" r="-8111" b="-58029"/>
            </a:stretch>
          </a:blipFill>
        </p:spPr>
        <p:txBody>
          <a:bodyPr/>
          <a:lstStyle/>
          <a:p/>
        </p:txBody>
      </p:sp>
      <p:sp>
        <p:nvSpPr>
          <p:cNvPr id="5" name="Freeform 5"/>
          <p:cNvSpPr/>
          <p:nvPr/>
        </p:nvSpPr>
        <p:spPr>
          <a:xfrm>
            <a:off x="3972762" y="1739403"/>
            <a:ext cx="2289813" cy="2289813"/>
          </a:xfrm>
          <a:custGeom>
            <a:rect l="l" t="t" r="r" b="b"/>
            <a:pathLst>
              <a:path w="2289813" h="2289813">
                <a:moveTo>
                  <a:pt x="0" y="0"/>
                </a:moveTo>
                <a:lnTo>
                  <a:pt x="2289813" y="0"/>
                </a:lnTo>
                <a:lnTo>
                  <a:pt x="2289813" y="2289814"/>
                </a:lnTo>
                <a:lnTo>
                  <a:pt x="0" y="2289814"/>
                </a:lnTo>
                <a:lnTo>
                  <a:pt x="0" y="0"/>
                </a:lnTo>
                <a:close/>
              </a:path>
            </a:pathLst>
          </a:custGeom>
          <a:blipFill>
            <a:blip r:embed="rId5"/>
            <a:stretch>
              <a:fillRect/>
            </a:stretch>
          </a:blipFill>
        </p:spPr>
        <p:txBody>
          <a:bodyPr/>
          <a:lstStyle/>
          <a:p/>
        </p:txBody>
      </p:sp>
      <p:sp>
        <p:nvSpPr>
          <p:cNvPr id="6" name="Freeform 6"/>
          <p:cNvSpPr/>
          <p:nvPr/>
        </p:nvSpPr>
        <p:spPr>
          <a:xfrm>
            <a:off x="6540898" y="2496485"/>
            <a:ext cx="4748872" cy="775649"/>
          </a:xfrm>
          <a:custGeom>
            <a:rect l="l" t="t" r="r" b="b"/>
            <a:pathLst>
              <a:path w="4748872" h="775649">
                <a:moveTo>
                  <a:pt x="0" y="0"/>
                </a:moveTo>
                <a:lnTo>
                  <a:pt x="4748872" y="0"/>
                </a:lnTo>
                <a:lnTo>
                  <a:pt x="4748872" y="775649"/>
                </a:lnTo>
                <a:lnTo>
                  <a:pt x="0" y="775649"/>
                </a:lnTo>
                <a:lnTo>
                  <a:pt x="0" y="0"/>
                </a:lnTo>
                <a:close/>
              </a:path>
            </a:pathLst>
          </a:custGeom>
          <a:blipFill>
            <a:blip r:embed="rId6"/>
            <a:stretch>
              <a:fillRect/>
            </a:stretch>
          </a:blipFill>
        </p:spPr>
        <p:txBody>
          <a:bodyPr/>
          <a:lstStyle/>
          <a:p/>
        </p:txBody>
      </p:sp>
      <p:sp>
        <p:nvSpPr>
          <p:cNvPr id="7" name="Freeform 7"/>
          <p:cNvSpPr/>
          <p:nvPr/>
        </p:nvSpPr>
        <p:spPr>
          <a:xfrm>
            <a:off x="516674" y="3806839"/>
            <a:ext cx="3456088" cy="1809960"/>
          </a:xfrm>
          <a:custGeom>
            <a:rect l="l" t="t" r="r" b="b"/>
            <a:pathLst>
              <a:path w="3456088" h="1809959">
                <a:moveTo>
                  <a:pt x="0" y="0"/>
                </a:moveTo>
                <a:lnTo>
                  <a:pt x="3456088" y="0"/>
                </a:lnTo>
                <a:lnTo>
                  <a:pt x="3456088" y="1809961"/>
                </a:lnTo>
                <a:lnTo>
                  <a:pt x="0" y="1809961"/>
                </a:lnTo>
                <a:lnTo>
                  <a:pt x="0" y="0"/>
                </a:lnTo>
                <a:close/>
              </a:path>
            </a:pathLst>
          </a:custGeom>
          <a:blipFill>
            <a:blip r:embed="rId7"/>
            <a:stretch>
              <a:fillRect/>
            </a:stretch>
          </a:blipFill>
        </p:spPr>
        <p:txBody>
          <a:bodyPr/>
          <a:lstStyle/>
          <a:p/>
        </p:txBody>
      </p:sp>
      <p:sp>
        <p:nvSpPr>
          <p:cNvPr id="8" name="Freeform 8"/>
          <p:cNvSpPr/>
          <p:nvPr/>
        </p:nvSpPr>
        <p:spPr>
          <a:xfrm>
            <a:off x="4204812" y="4257817"/>
            <a:ext cx="4115527" cy="1110940"/>
          </a:xfrm>
          <a:custGeom>
            <a:rect l="l" t="t" r="r" b="b"/>
            <a:pathLst>
              <a:path w="4115526" h="1110940">
                <a:moveTo>
                  <a:pt x="0" y="0"/>
                </a:moveTo>
                <a:lnTo>
                  <a:pt x="4115527" y="0"/>
                </a:lnTo>
                <a:lnTo>
                  <a:pt x="4115527" y="1110939"/>
                </a:lnTo>
                <a:lnTo>
                  <a:pt x="0" y="1110939"/>
                </a:lnTo>
                <a:lnTo>
                  <a:pt x="0" y="0"/>
                </a:lnTo>
                <a:close/>
              </a:path>
            </a:pathLst>
          </a:custGeom>
          <a:blipFill>
            <a:blip r:embed="rId8"/>
            <a:stretch>
              <a:fillRect/>
            </a:stretch>
          </a:blipFill>
        </p:spPr>
        <p:txBody>
          <a:bodyPr/>
          <a:lstStyle/>
          <a:p/>
        </p:txBody>
      </p:sp>
      <p:sp>
        <p:nvSpPr>
          <p:cNvPr id="9" name="Freeform 9"/>
          <p:cNvSpPr/>
          <p:nvPr/>
        </p:nvSpPr>
        <p:spPr>
          <a:xfrm>
            <a:off x="360694" y="5845400"/>
            <a:ext cx="5901881" cy="1067257"/>
          </a:xfrm>
          <a:custGeom>
            <a:rect l="l" t="t" r="r" b="b"/>
            <a:pathLst>
              <a:path w="5901881" h="1067257">
                <a:moveTo>
                  <a:pt x="0" y="0"/>
                </a:moveTo>
                <a:lnTo>
                  <a:pt x="5901881" y="0"/>
                </a:lnTo>
                <a:lnTo>
                  <a:pt x="5901881" y="1067256"/>
                </a:lnTo>
                <a:lnTo>
                  <a:pt x="0" y="1067256"/>
                </a:lnTo>
                <a:lnTo>
                  <a:pt x="0" y="0"/>
                </a:lnTo>
                <a:close/>
              </a:path>
            </a:pathLst>
          </a:custGeom>
          <a:blipFill>
            <a:blip r:embed="rId9"/>
            <a:stretch>
              <a:fillRect/>
            </a:stretch>
          </a:blipFill>
        </p:spPr>
        <p:txBody>
          <a:bodyPr/>
          <a:lstStyle/>
          <a:p/>
        </p:txBody>
      </p:sp>
      <p:sp>
        <p:nvSpPr>
          <p:cNvPr id="10" name="Freeform 10"/>
          <p:cNvSpPr/>
          <p:nvPr/>
        </p:nvSpPr>
        <p:spPr>
          <a:xfrm>
            <a:off x="271819" y="7239809"/>
            <a:ext cx="3932993" cy="1147682"/>
          </a:xfrm>
          <a:custGeom>
            <a:rect l="l" t="t" r="r" b="b"/>
            <a:pathLst>
              <a:path w="3932993" h="1147682">
                <a:moveTo>
                  <a:pt x="0" y="0"/>
                </a:moveTo>
                <a:lnTo>
                  <a:pt x="3932993" y="0"/>
                </a:lnTo>
                <a:lnTo>
                  <a:pt x="3932993" y="1147682"/>
                </a:lnTo>
                <a:lnTo>
                  <a:pt x="0" y="1147682"/>
                </a:lnTo>
                <a:lnTo>
                  <a:pt x="0" y="0"/>
                </a:lnTo>
                <a:close/>
              </a:path>
            </a:pathLst>
          </a:custGeom>
          <a:blipFill>
            <a:blip r:embed="rId10"/>
            <a:stretch>
              <a:fillRect/>
            </a:stretch>
          </a:blipFill>
        </p:spPr>
        <p:txBody>
          <a:bodyPr/>
          <a:lstStyle/>
          <a:p/>
        </p:txBody>
      </p:sp>
      <p:sp>
        <p:nvSpPr>
          <p:cNvPr id="11" name="Freeform 11"/>
          <p:cNvSpPr/>
          <p:nvPr/>
        </p:nvSpPr>
        <p:spPr>
          <a:xfrm>
            <a:off x="3605515" y="9188556"/>
            <a:ext cx="3839138" cy="957253"/>
          </a:xfrm>
          <a:custGeom>
            <a:rect l="l" t="t" r="r" b="b"/>
            <a:pathLst>
              <a:path w="3839137" h="957253">
                <a:moveTo>
                  <a:pt x="0" y="0"/>
                </a:moveTo>
                <a:lnTo>
                  <a:pt x="3839137" y="0"/>
                </a:lnTo>
                <a:lnTo>
                  <a:pt x="3839137" y="957253"/>
                </a:lnTo>
                <a:lnTo>
                  <a:pt x="0" y="957253"/>
                </a:lnTo>
                <a:lnTo>
                  <a:pt x="0" y="0"/>
                </a:lnTo>
                <a:close/>
              </a:path>
            </a:pathLst>
          </a:custGeom>
          <a:blipFill>
            <a:blip r:embed="rId11"/>
            <a:stretch>
              <a:fillRect t="-59351" b="-66243"/>
            </a:stretch>
          </a:blipFill>
        </p:spPr>
        <p:txBody>
          <a:bodyPr/>
          <a:lstStyle/>
          <a:p/>
        </p:txBody>
      </p:sp>
      <p:sp>
        <p:nvSpPr>
          <p:cNvPr id="12" name="Freeform 12"/>
          <p:cNvSpPr/>
          <p:nvPr/>
        </p:nvSpPr>
        <p:spPr>
          <a:xfrm>
            <a:off x="0" y="8536461"/>
            <a:ext cx="2848405" cy="1609349"/>
          </a:xfrm>
          <a:custGeom>
            <a:rect l="l" t="t" r="r" b="b"/>
            <a:pathLst>
              <a:path w="2848405" h="1609349">
                <a:moveTo>
                  <a:pt x="0" y="0"/>
                </a:moveTo>
                <a:lnTo>
                  <a:pt x="2848405" y="0"/>
                </a:lnTo>
                <a:lnTo>
                  <a:pt x="2848405" y="1609348"/>
                </a:lnTo>
                <a:lnTo>
                  <a:pt x="0" y="1609348"/>
                </a:lnTo>
                <a:lnTo>
                  <a:pt x="0" y="0"/>
                </a:lnTo>
                <a:close/>
              </a:path>
            </a:pathLst>
          </a:custGeom>
          <a:blipFill>
            <a:blip r:embed="rId12"/>
            <a:stretch>
              <a:fillRect/>
            </a:stretch>
          </a:blipFill>
        </p:spPr>
        <p:txBody>
          <a:bodyPr/>
          <a:lstStyle/>
          <a:p/>
        </p:txBody>
      </p:sp>
      <p:sp>
        <p:nvSpPr>
          <p:cNvPr id="13" name="Freeform 13"/>
          <p:cNvSpPr/>
          <p:nvPr/>
        </p:nvSpPr>
        <p:spPr>
          <a:xfrm>
            <a:off x="4761783" y="6847021"/>
            <a:ext cx="1975070" cy="2185744"/>
          </a:xfrm>
          <a:custGeom>
            <a:rect l="l" t="t" r="r" b="b"/>
            <a:pathLst>
              <a:path w="1975070" h="2185744">
                <a:moveTo>
                  <a:pt x="0" y="0"/>
                </a:moveTo>
                <a:lnTo>
                  <a:pt x="1975070" y="0"/>
                </a:lnTo>
                <a:lnTo>
                  <a:pt x="1975070" y="2185745"/>
                </a:lnTo>
                <a:lnTo>
                  <a:pt x="0" y="2185745"/>
                </a:lnTo>
                <a:lnTo>
                  <a:pt x="0" y="0"/>
                </a:lnTo>
                <a:close/>
              </a:path>
            </a:pathLst>
          </a:custGeom>
          <a:blipFill>
            <a:blip r:embed="rId13"/>
            <a:stretch>
              <a:fillRect/>
            </a:stretch>
          </a:blipFill>
        </p:spPr>
        <p:txBody>
          <a:bodyPr/>
          <a:lstStyle/>
          <a:p/>
        </p:txBody>
      </p:sp>
      <p:sp>
        <p:nvSpPr>
          <p:cNvPr id="14" name="TextBox 14"/>
          <p:cNvSpPr txBox="1"/>
          <p:nvPr/>
        </p:nvSpPr>
        <p:spPr>
          <a:xfrm>
            <a:off x="5018166" y="660908"/>
            <a:ext cx="6856334" cy="853440"/>
          </a:xfrm>
          <a:prstGeom prst="rect">
            <a:avLst/>
          </a:prstGeom>
        </p:spPr>
        <p:txBody>
          <a:bodyPr lIns="0" tIns="0" rIns="0" bIns="0" rtlCol="0" anchor="t">
            <a:spAutoFit/>
          </a:bodyPr>
          <a:lstStyle/>
          <a:p>
            <a:pPr algn="ctr">
              <a:lnSpc>
                <a:spcPts val="6210"/>
              </a:lnSpc>
            </a:pPr>
            <a:r>
              <a:rPr lang="en-US" sz="6900">
                <a:solidFill>
                  <a:srgbClr val="000000"/>
                </a:solidFill>
                <a:latin typeface="Canva Sans"/>
              </a:rPr>
              <a:t>KEY PLAYERS</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61621"/>
            <a:ext cx="7777133" cy="432791"/>
          </a:xfrm>
          <a:prstGeom prst="rect">
            <a:avLst/>
          </a:prstGeom>
        </p:spPr>
        <p:txBody>
          <a:bodyPr lIns="0" tIns="0" rIns="0" bIns="0" rtlCol="0" anchor="t">
            <a:spAutoFit/>
          </a:bodyPr>
          <a:lstStyle/>
          <a:p>
            <a:pPr algn="ctr">
              <a:lnSpc>
                <a:spcPts val="3259"/>
              </a:lnSpc>
            </a:pPr>
            <a:r>
              <a:rPr lang="en-US" sz="3431">
                <a:solidFill>
                  <a:srgbClr val="000000"/>
                </a:solidFill>
                <a:latin typeface="Canva Sans Bold"/>
              </a:rPr>
              <a:t>For Full Report</a:t>
            </a:r>
          </a:p>
        </p:txBody>
      </p:sp>
      <p:sp>
        <p:nvSpPr>
          <p:cNvPr id="4" name="TextBox 4"/>
          <p:cNvSpPr txBox="1"/>
          <p:nvPr/>
        </p:nvSpPr>
        <p:spPr>
          <a:xfrm>
            <a:off x="3871407" y="804909"/>
            <a:ext cx="10545186" cy="1542478"/>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31637"/>
            <a:ext cx="18630712" cy="1119857"/>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Canva Sans Bold"/>
              </a:rPr>
              <a:t>COGNITIVE MARKET RESEARCH</a:t>
            </a:r>
          </a:p>
        </p:txBody>
      </p:sp>
      <p:sp>
        <p:nvSpPr>
          <p:cNvPr id="7" name="TextBox 7"/>
          <p:cNvSpPr txBox="1"/>
          <p:nvPr/>
        </p:nvSpPr>
        <p:spPr>
          <a:xfrm>
            <a:off x="3508930" y="5750991"/>
            <a:ext cx="10989009" cy="1215513"/>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Canva Sans"/>
              </a:rPr>
              <a:t>Tel: +1 312-376-8303 | +44 020-8123-0732</a:t>
            </a:r>
          </a:p>
          <a:p>
            <a:pPr algn="ctr">
              <a:lnSpc>
                <a:spcPts val="4928"/>
              </a:lnSpc>
              <a:spcBef>
                <a:spcPct val="0"/>
              </a:spcBef>
            </a:pPr>
            <a:r>
              <a:rPr lang="en-US" sz="3520" spc="352">
                <a:solidFill>
                  <a:srgbClr val="000000"/>
                </a:solidFill>
                <a:latin typeface="Canva Sans"/>
              </a:rPr>
              <a:t>India: (+91) 983-496-8611</a:t>
            </a:r>
          </a:p>
        </p:txBody>
      </p:sp>
      <p:sp>
        <p:nvSpPr>
          <p:cNvPr id="8" name="TextBox 8"/>
          <p:cNvSpPr txBox="1"/>
          <p:nvPr/>
        </p:nvSpPr>
        <p:spPr>
          <a:xfrm>
            <a:off x="2441627" y="7167046"/>
            <a:ext cx="13404748" cy="596489"/>
          </a:xfrm>
          <a:prstGeom prst="rect">
            <a:avLst/>
          </a:prstGeom>
        </p:spPr>
        <p:txBody>
          <a:bodyPr lIns="0" tIns="0" rIns="0" bIns="0" rtlCol="0" anchor="t">
            <a:spAutoFit/>
          </a:bodyPr>
          <a:lstStyle/>
          <a:p>
            <a:pPr algn="ctr">
              <a:lnSpc>
                <a:spcPts val="4922"/>
              </a:lnSpc>
            </a:pPr>
            <a:r>
              <a:rPr lang="en-US" sz="3516" spc="358">
                <a:solidFill>
                  <a:srgbClr val="000000"/>
                </a:solidFill>
                <a:latin typeface="Canva Sans"/>
              </a:rPr>
              <a:t>sales@cognitivemarketresearch.com</a:t>
            </a:r>
          </a:p>
        </p:txBody>
      </p:sp>
      <p:sp>
        <p:nvSpPr>
          <p:cNvPr id="9" name="TextBox 9"/>
          <p:cNvSpPr txBox="1"/>
          <p:nvPr/>
        </p:nvSpPr>
        <p:spPr>
          <a:xfrm>
            <a:off x="1192290" y="7963560"/>
            <a:ext cx="16671502" cy="69518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Canva Sans"/>
              </a:rPr>
              <a:t>Access the Full Report : </a:t>
            </a:r>
            <a:r>
              <a:rPr lang="en-US" sz="4130" u="sng" spc="413">
                <a:solidFill>
                  <a:srgbClr val="000000"/>
                </a:solidFill>
                <a:latin typeface="Canva Sans"/>
                <a:hlinkClick r:id="rId4" tooltip="https://tinyurl.com/48w2ztp5"/>
              </a:rPr>
              <a:t>https://tinyurl.com/48w2ztp5</a:t>
            </a:r>
          </a:p>
        </p:txBody>
      </p:sp>
      <p:sp>
        <p:nvSpPr>
          <p:cNvPr id="10" name="TextBox 10"/>
          <p:cNvSpPr txBox="1"/>
          <p:nvPr/>
        </p:nvSpPr>
        <p:spPr>
          <a:xfrm>
            <a:off x="3390439" y="9305925"/>
            <a:ext cx="11507121" cy="871214"/>
          </a:xfrm>
          <a:prstGeom prst="rect">
            <a:avLst/>
          </a:prstGeom>
        </p:spPr>
        <p:txBody>
          <a:bodyPr lIns="0" tIns="0" rIns="0" bIns="0" rtlCol="0" anchor="t">
            <a:spAutoFit/>
          </a:bodyPr>
          <a:lstStyle/>
          <a:p>
            <a:pPr algn="ctr">
              <a:lnSpc>
                <a:spcPts val="3394"/>
              </a:lnSpc>
            </a:pPr>
            <a:r>
              <a:rPr lang="en-US" sz="3233" spc="323">
                <a:solidFill>
                  <a:srgbClr val="000000"/>
                </a:solidFill>
                <a:latin typeface="Canva Sans"/>
              </a:rPr>
              <a:t>Please visit our website:</a:t>
            </a:r>
          </a:p>
          <a:p>
            <a:pPr algn="ctr">
              <a:lnSpc>
                <a:spcPts val="3394"/>
              </a:lnSpc>
            </a:pPr>
            <a:r>
              <a:rPr lang="en-US" sz="3233" u="sng" spc="323">
                <a:solidFill>
                  <a:srgbClr val="000000"/>
                </a:solidFill>
                <a:latin typeface="Canva Sans"/>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56</Paragraphs>
  <Slides>10</Slides>
  <Notes>0</Notes>
  <HiddenSlides>0</HiddenSlides>
  <MMClips>0</MMClips>
  <ScaleCrop>0</ScaleCrop>
  <HeadingPairs>
    <vt:vector baseType="variant" size="4">
      <vt:variant>
        <vt:lpstr>Theme</vt:lpstr>
      </vt:variant>
      <vt:variant>
        <vt:i4>1</vt:i4>
      </vt:variant>
      <vt:variant>
        <vt:lpstr>Slide Titles</vt:lpstr>
      </vt:variant>
      <vt:variant>
        <vt:i4>10</vt:i4>
      </vt:variant>
    </vt:vector>
  </HeadingPairs>
  <TitlesOfParts>
    <vt:vector baseType="lpstr" size="11">
      <vt:lpstr>Office Theme</vt:lpstr>
      <vt:lpstr>Slide 1</vt:lpstr>
      <vt:lpstr>Slide 2</vt:lpstr>
      <vt:lpstr>Slide 3</vt:lpstr>
      <vt:lpstr>Slide 4</vt:lpstr>
      <vt:lpstr>Slide 5</vt:lpstr>
      <vt:lpstr>Slide 6</vt:lpstr>
      <vt:lpstr>Slide 7</vt:lpstr>
      <vt:lpstr>Slide 8</vt:lpstr>
      <vt:lpstr>Slide 9</vt:lpstr>
      <vt:lpstr>Slide 10</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Facial Serum Market Report 2024</dc:title>
  <cp:lastModifiedBy>decipher market</cp:lastModifiedBy>
  <cp:revision>2</cp:revision>
  <dcterms:created xsi:type="dcterms:W3CDTF">2006-08-16T00:00:00Z</dcterms:created>
  <dcterms:modified xsi:type="dcterms:W3CDTF">2024-06-03T09:01:36Z</dcterms:modified>
</cp:coreProperties>
</file>