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4/16/2024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hyperlink" Target="https://tinyurl.com/yhmtw2um"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6408" b="-16924"/>
            </a:stretch>
          </a:blipFill>
        </p:spPr>
        <p:txBody>
          <a:bodyPr/>
          <a:lstStyle/>
          <a:p/>
        </p:txBody>
      </p:sp>
      <p:grpSp>
        <p:nvGrpSpPr>
          <p:cNvPr id="3" name="Group 3"/>
          <p:cNvGrpSpPr/>
          <p:nvPr/>
        </p:nvGrpSpPr>
        <p:grpSpPr>
          <a:xfrm>
            <a:off x="0" y="0"/>
            <a:ext cx="8651517" cy="10287000"/>
            <a:chExt cx="2278589" cy="2709333"/>
          </a:xfrm>
        </p:grpSpPr>
        <p:sp>
          <p:nvSpPr>
            <p:cNvPr id="4" name="Freeform 4"/>
            <p:cNvSpPr/>
            <p:nvPr/>
          </p:nvSpPr>
          <p:spPr>
            <a:xfrm>
              <a:off x="0" y="0"/>
              <a:ext cx="2278589" cy="2709333"/>
            </a:xfrm>
            <a:custGeom>
              <a:rect l="l" t="t" r="r" b="b"/>
              <a:pathLst>
                <a:path w="2278589" h="2709333">
                  <a:moveTo>
                    <a:pt x="0" y="0"/>
                  </a:moveTo>
                  <a:lnTo>
                    <a:pt x="2278589" y="0"/>
                  </a:lnTo>
                  <a:lnTo>
                    <a:pt x="2278589" y="2709333"/>
                  </a:lnTo>
                  <a:lnTo>
                    <a:pt x="0" y="2709333"/>
                  </a:lnTo>
                  <a:close/>
                </a:path>
              </a:pathLst>
            </a:custGeom>
            <a:solidFill>
              <a:srgbClr val="000000">
                <a:alpha val="60000"/>
              </a:srgbClr>
            </a:solidFill>
          </p:spPr>
          <p:txBody>
            <a:bodyPr/>
            <a:lstStyle/>
            <a:p/>
          </p:txBody>
        </p:sp>
        <p:sp>
          <p:nvSpPr>
            <p:cNvPr id="5" name="TextBox 5"/>
            <p:cNvSpPr txBox="1"/>
            <p:nvPr/>
          </p:nvSpPr>
          <p:spPr>
            <a:xfrm>
              <a:off x="0" y="-38100"/>
              <a:ext cx="2278589"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36412" y="9331653"/>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236412" y="3555379"/>
            <a:ext cx="8221788" cy="4103688"/>
          </a:xfrm>
          <a:prstGeom prst="rect">
            <a:avLst/>
          </a:prstGeom>
        </p:spPr>
        <p:txBody>
          <a:bodyPr wrap="square" lIns="0" tIns="0" rIns="0" bIns="0" rtlCol="0" anchor="t">
            <a:spAutoFit/>
          </a:bodyPr>
          <a:lstStyle/>
          <a:p>
            <a:pPr>
              <a:lnSpc>
                <a:spcPts val="7979"/>
              </a:lnSpc>
            </a:pPr>
            <a:r>
              <a:rPr lang="en-US" sz="7599">
                <a:solidFill>
                  <a:srgbClr val="FFFFFF"/>
                </a:solidFill>
                <a:latin typeface="Canva Sans"/>
              </a:rPr>
              <a:t>GLOBAL </a:t>
            </a:r>
          </a:p>
          <a:p>
            <a:pPr>
              <a:lnSpc>
                <a:spcPts val="7979"/>
              </a:lnSpc>
            </a:pPr>
            <a:r>
              <a:rPr lang="en-US" sz="7599">
                <a:solidFill>
                  <a:srgbClr val="FFFFFF"/>
                </a:solidFill>
                <a:latin typeface="Canva Sans"/>
              </a:rPr>
              <a:t>ENERGY </a:t>
            </a:r>
            <a:r>
              <a:rPr lang="en-US" sz="8000">
                <a:solidFill>
                  <a:srgbClr val="FFFFFF"/>
                </a:solidFill>
                <a:latin typeface="Canva Sans"/>
              </a:rPr>
              <a:t>DRINKS</a:t>
            </a:r>
            <a:r>
              <a:rPr lang="en-US" sz="7599">
                <a:solidFill>
                  <a:srgbClr val="FFFFFF"/>
                </a:solidFill>
                <a:latin typeface="Canva Sans"/>
              </a:rPr>
              <a:t> </a:t>
            </a:r>
          </a:p>
          <a:p>
            <a:pPr>
              <a:lnSpc>
                <a:spcPts val="7979"/>
              </a:lnSpc>
            </a:pPr>
            <a:r>
              <a:rPr lang="en-US" sz="7599">
                <a:solidFill>
                  <a:srgbClr val="FFFFFF"/>
                </a:solidFill>
                <a:latin typeface="Canva Sans"/>
              </a:rPr>
              <a:t>MARKET REPORT </a:t>
            </a:r>
          </a:p>
          <a:p>
            <a:pPr>
              <a:lnSpc>
                <a:spcPts val="7979"/>
              </a:lnSpc>
            </a:pPr>
            <a:r>
              <a:rPr lang="en-US" sz="7599">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022756" y="1271801"/>
            <a:ext cx="16236544" cy="8463733"/>
            <a:chExt cx="4276291" cy="2229131"/>
          </a:xfrm>
        </p:grpSpPr>
        <p:sp>
          <p:nvSpPr>
            <p:cNvPr id="4" name="Freeform 4"/>
            <p:cNvSpPr/>
            <p:nvPr/>
          </p:nvSpPr>
          <p:spPr>
            <a:xfrm>
              <a:off x="0" y="0"/>
              <a:ext cx="4276291" cy="2229131"/>
            </a:xfrm>
            <a:custGeom>
              <a:rect l="l" t="t" r="r" b="b"/>
              <a:pathLst>
                <a:path w="4276291" h="2229131">
                  <a:moveTo>
                    <a:pt x="0" y="0"/>
                  </a:moveTo>
                  <a:lnTo>
                    <a:pt x="4276291" y="0"/>
                  </a:lnTo>
                  <a:lnTo>
                    <a:pt x="4276291" y="2229131"/>
                  </a:lnTo>
                  <a:lnTo>
                    <a:pt x="0" y="2229131"/>
                  </a:lnTo>
                  <a:close/>
                </a:path>
              </a:pathLst>
            </a:custGeom>
            <a:solidFill>
              <a:srgbClr val="000000">
                <a:alpha val="60000"/>
              </a:srgbClr>
            </a:solidFill>
          </p:spPr>
          <p:txBody>
            <a:bodyPr/>
            <a:lstStyle/>
            <a:p/>
          </p:txBody>
        </p:sp>
        <p:sp>
          <p:nvSpPr>
            <p:cNvPr id="5" name="TextBox 5"/>
            <p:cNvSpPr txBox="1"/>
            <p:nvPr/>
          </p:nvSpPr>
          <p:spPr>
            <a:xfrm>
              <a:off x="0" y="-47625"/>
              <a:ext cx="4276291" cy="2276756"/>
            </a:xfrm>
            <a:prstGeom prst="rect">
              <a:avLst/>
            </a:prstGeom>
          </p:spPr>
          <p:txBody>
            <a:bodyPr lIns="50800" tIns="50800" rIns="50800" bIns="50800" rtlCol="0" anchor="ctr"/>
            <a:lstStyle/>
            <a:p>
              <a:pPr algn="ctr">
                <a:lnSpc>
                  <a:spcPts val="3500"/>
                </a:lnSpc>
              </a:pPr>
              <a:endParaRPr/>
            </a:p>
          </p:txBody>
        </p:sp>
      </p:grpSp>
      <p:sp>
        <p:nvSpPr>
          <p:cNvPr id="6" name="TextBox 6"/>
          <p:cNvSpPr txBox="1"/>
          <p:nvPr/>
        </p:nvSpPr>
        <p:spPr>
          <a:xfrm>
            <a:off x="1427079" y="2464393"/>
            <a:ext cx="15421953" cy="6915150"/>
          </a:xfrm>
          <a:prstGeom prst="rect">
            <a:avLst/>
          </a:prstGeom>
        </p:spPr>
        <p:txBody>
          <a:bodyPr lIns="0" tIns="0" rIns="0" bIns="0" rtlCol="0" anchor="t">
            <a:spAutoFit/>
          </a:bodyPr>
          <a:lstStyle/>
          <a:p>
            <a:pPr>
              <a:lnSpc>
                <a:spcPts val="4200"/>
              </a:lnSpc>
              <a:spcBef>
                <a:spcPct val="0"/>
              </a:spcBef>
            </a:pPr>
            <a:r>
              <a:rPr lang="en-US" sz="3000">
                <a:solidFill>
                  <a:srgbClr val="FFFFFF"/>
                </a:solidFill>
                <a:latin typeface="Montserrat"/>
              </a:rPr>
              <a:t>The energy drinks market encompasses beverages designed to provide a quick boost of energy, typically through the inclusion of stimulants such as caffeine, taurine, and B vitamins. These drinks are marketed to consumers seeking enhanced alertness, concentration, and physical performance. Energy drinks often come in various flavours and formulations, including carbonated and non-carbonated options, and are widely available in supermarkets, convenience stores, gyms, and other retail outlets. Two key drivers fueling the growth of the energy drinks market are lifestyle changes and marketing strategies. As consumers lead increasingly hectic lives, there is a growing demand for beverages that offer a quick and convenient energy boost to help them stay alert and focused throughout the day. Additionally, aggressive marketing campaigns by energy drink companies targeting young adults, athletes, and students have contributed to raising awareness and driving consumption.</a:t>
            </a:r>
          </a:p>
        </p:txBody>
      </p:sp>
      <p:sp>
        <p:nvSpPr>
          <p:cNvPr id="7" name="TextBox 7"/>
          <p:cNvSpPr txBox="1"/>
          <p:nvPr/>
        </p:nvSpPr>
        <p:spPr>
          <a:xfrm>
            <a:off x="4862048" y="1529980"/>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27587" y="0"/>
            <a:ext cx="18415588" cy="1372965"/>
            <a:chExt cx="4850196" cy="361604"/>
          </a:xfrm>
        </p:grpSpPr>
        <p:sp>
          <p:nvSpPr>
            <p:cNvPr id="4" name="Freeform 4"/>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5" name="TextBox 5"/>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75898" y="6351094"/>
            <a:ext cx="8868102" cy="2684810"/>
            <a:chExt cx="860407" cy="260488"/>
          </a:xfrm>
        </p:grpSpPr>
        <p:sp>
          <p:nvSpPr>
            <p:cNvPr id="7" name="Freeform 7"/>
            <p:cNvSpPr/>
            <p:nvPr/>
          </p:nvSpPr>
          <p:spPr>
            <a:xfrm>
              <a:off x="0" y="0"/>
              <a:ext cx="860407" cy="260488"/>
            </a:xfrm>
            <a:custGeom>
              <a:rect l="l" t="t" r="r" b="b"/>
              <a:pathLst>
                <a:path w="860407" h="260488">
                  <a:moveTo>
                    <a:pt x="87301" y="0"/>
                  </a:moveTo>
                  <a:lnTo>
                    <a:pt x="773107" y="0"/>
                  </a:lnTo>
                  <a:cubicBezTo>
                    <a:pt x="821321" y="0"/>
                    <a:pt x="860407" y="39086"/>
                    <a:pt x="860407" y="87301"/>
                  </a:cubicBezTo>
                  <a:lnTo>
                    <a:pt x="860407" y="173187"/>
                  </a:lnTo>
                  <a:cubicBezTo>
                    <a:pt x="860407" y="221402"/>
                    <a:pt x="821321" y="260488"/>
                    <a:pt x="773107" y="260488"/>
                  </a:cubicBezTo>
                  <a:lnTo>
                    <a:pt x="87301" y="260488"/>
                  </a:lnTo>
                  <a:cubicBezTo>
                    <a:pt x="39086" y="260488"/>
                    <a:pt x="0" y="221402"/>
                    <a:pt x="0" y="173187"/>
                  </a:cubicBezTo>
                  <a:lnTo>
                    <a:pt x="0" y="87301"/>
                  </a:lnTo>
                  <a:cubicBezTo>
                    <a:pt x="0" y="39086"/>
                    <a:pt x="39086" y="0"/>
                    <a:pt x="87301" y="0"/>
                  </a:cubicBezTo>
                  <a:close/>
                </a:path>
              </a:pathLst>
            </a:custGeom>
            <a:solidFill>
              <a:srgbClr val="854C43"/>
            </a:solidFill>
          </p:spPr>
          <p:txBody>
            <a:bodyPr/>
            <a:lstStyle/>
            <a:p/>
          </p:txBody>
        </p:sp>
        <p:sp>
          <p:nvSpPr>
            <p:cNvPr id="8" name="TextBox 8"/>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9" name="Freeform 9"/>
          <p:cNvSpPr/>
          <p:nvPr/>
        </p:nvSpPr>
        <p:spPr>
          <a:xfrm>
            <a:off x="640958" y="6680969"/>
            <a:ext cx="2166053" cy="2163345"/>
          </a:xfrm>
          <a:custGeom>
            <a:rect l="l" t="t" r="r" b="b"/>
            <a:pathLst>
              <a:path w="2166053" h="2163345">
                <a:moveTo>
                  <a:pt x="0" y="0"/>
                </a:moveTo>
                <a:lnTo>
                  <a:pt x="2166053" y="0"/>
                </a:lnTo>
                <a:lnTo>
                  <a:pt x="2166053" y="2163346"/>
                </a:lnTo>
                <a:lnTo>
                  <a:pt x="0" y="2163346"/>
                </a:lnTo>
                <a:lnTo>
                  <a:pt x="0" y="0"/>
                </a:lnTo>
                <a:close/>
              </a:path>
            </a:pathLst>
          </a:custGeom>
          <a:blipFill>
            <a:blip r:embed="rId3"/>
            <a:stretch>
              <a:fillRect/>
            </a:stretch>
          </a:blipFill>
        </p:spPr>
        <p:txBody>
          <a:bodyPr/>
          <a:lstStyle/>
          <a:p/>
        </p:txBody>
      </p:sp>
      <p:grpSp>
        <p:nvGrpSpPr>
          <p:cNvPr id="10" name="Group 10"/>
          <p:cNvGrpSpPr/>
          <p:nvPr/>
        </p:nvGrpSpPr>
        <p:grpSpPr>
          <a:xfrm>
            <a:off x="590457" y="6594397"/>
            <a:ext cx="2134153" cy="2134153"/>
            <a:chExt cx="812800" cy="812800"/>
          </a:xfrm>
        </p:grpSpPr>
        <p:sp>
          <p:nvSpPr>
            <p:cNvPr id="11" name="Freeform 11"/>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2" name="TextBox 12"/>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3" name="Group 13"/>
          <p:cNvGrpSpPr/>
          <p:nvPr/>
        </p:nvGrpSpPr>
        <p:grpSpPr>
          <a:xfrm>
            <a:off x="275898" y="3319197"/>
            <a:ext cx="8868102" cy="2684810"/>
            <a:chExt cx="860407" cy="260488"/>
          </a:xfrm>
        </p:grpSpPr>
        <p:sp>
          <p:nvSpPr>
            <p:cNvPr id="14" name="Freeform 14"/>
            <p:cNvSpPr/>
            <p:nvPr/>
          </p:nvSpPr>
          <p:spPr>
            <a:xfrm>
              <a:off x="0" y="0"/>
              <a:ext cx="860407" cy="260488"/>
            </a:xfrm>
            <a:custGeom>
              <a:rect l="l" t="t" r="r" b="b"/>
              <a:pathLst>
                <a:path w="860407" h="260488">
                  <a:moveTo>
                    <a:pt x="87301" y="0"/>
                  </a:moveTo>
                  <a:lnTo>
                    <a:pt x="773107" y="0"/>
                  </a:lnTo>
                  <a:cubicBezTo>
                    <a:pt x="821321" y="0"/>
                    <a:pt x="860407" y="39086"/>
                    <a:pt x="860407" y="87301"/>
                  </a:cubicBezTo>
                  <a:lnTo>
                    <a:pt x="860407" y="173187"/>
                  </a:lnTo>
                  <a:cubicBezTo>
                    <a:pt x="860407" y="221402"/>
                    <a:pt x="821321" y="260488"/>
                    <a:pt x="773107" y="260488"/>
                  </a:cubicBezTo>
                  <a:lnTo>
                    <a:pt x="87301" y="260488"/>
                  </a:lnTo>
                  <a:cubicBezTo>
                    <a:pt x="39086" y="260488"/>
                    <a:pt x="0" y="221402"/>
                    <a:pt x="0" y="173187"/>
                  </a:cubicBezTo>
                  <a:lnTo>
                    <a:pt x="0" y="87301"/>
                  </a:lnTo>
                  <a:cubicBezTo>
                    <a:pt x="0" y="39086"/>
                    <a:pt x="39086" y="0"/>
                    <a:pt x="87301" y="0"/>
                  </a:cubicBezTo>
                  <a:close/>
                </a:path>
              </a:pathLst>
            </a:custGeom>
            <a:solidFill>
              <a:srgbClr val="854C43"/>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640958" y="3649072"/>
            <a:ext cx="2166053" cy="2163345"/>
          </a:xfrm>
          <a:custGeom>
            <a:rect l="l" t="t" r="r" b="b"/>
            <a:pathLst>
              <a:path w="2166053" h="2163345">
                <a:moveTo>
                  <a:pt x="0" y="0"/>
                </a:moveTo>
                <a:lnTo>
                  <a:pt x="2166053" y="0"/>
                </a:lnTo>
                <a:lnTo>
                  <a:pt x="2166053" y="2163346"/>
                </a:lnTo>
                <a:lnTo>
                  <a:pt x="0" y="2163346"/>
                </a:lnTo>
                <a:lnTo>
                  <a:pt x="0" y="0"/>
                </a:lnTo>
                <a:close/>
              </a:path>
            </a:pathLst>
          </a:custGeom>
          <a:blipFill>
            <a:blip r:embed="rId3"/>
            <a:stretch>
              <a:fillRect/>
            </a:stretch>
          </a:blipFill>
        </p:spPr>
        <p:txBody>
          <a:bodyPr/>
          <a:lstStyle/>
          <a:p/>
        </p:txBody>
      </p:sp>
      <p:grpSp>
        <p:nvGrpSpPr>
          <p:cNvPr id="17" name="Group 17"/>
          <p:cNvGrpSpPr/>
          <p:nvPr/>
        </p:nvGrpSpPr>
        <p:grpSpPr>
          <a:xfrm>
            <a:off x="590457" y="3562499"/>
            <a:ext cx="2134153" cy="2134153"/>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1" name="TextBox 21"/>
          <p:cNvSpPr txBox="1"/>
          <p:nvPr/>
        </p:nvSpPr>
        <p:spPr>
          <a:xfrm>
            <a:off x="875853" y="7150712"/>
            <a:ext cx="1563360" cy="1303268"/>
          </a:xfrm>
          <a:prstGeom prst="rect">
            <a:avLst/>
          </a:prstGeom>
        </p:spPr>
        <p:txBody>
          <a:bodyPr lIns="0" tIns="0" rIns="0" bIns="0" rtlCol="0" anchor="t">
            <a:spAutoFit/>
          </a:bodyPr>
          <a:lstStyle/>
          <a:p>
            <a:pPr algn="ctr">
              <a:lnSpc>
                <a:spcPts val="3130"/>
              </a:lnSpc>
            </a:pPr>
            <a:r>
              <a:rPr lang="en-US" sz="4603">
                <a:solidFill>
                  <a:srgbClr val="1E3048"/>
                </a:solidFill>
                <a:latin typeface="Poppins Bold"/>
              </a:rPr>
              <a:t>2024- 2031</a:t>
            </a:r>
          </a:p>
        </p:txBody>
      </p:sp>
      <p:sp>
        <p:nvSpPr>
          <p:cNvPr id="22" name="TextBox 22"/>
          <p:cNvSpPr txBox="1"/>
          <p:nvPr/>
        </p:nvSpPr>
        <p:spPr>
          <a:xfrm>
            <a:off x="2724610" y="6752613"/>
            <a:ext cx="5958417" cy="1766092"/>
          </a:xfrm>
          <a:prstGeom prst="rect">
            <a:avLst/>
          </a:prstGeom>
        </p:spPr>
        <p:txBody>
          <a:bodyPr lIns="0" tIns="0" rIns="0" bIns="0" rtlCol="0" anchor="t">
            <a:spAutoFit/>
          </a:bodyPr>
          <a:lstStyle/>
          <a:p>
            <a:pPr algn="ctr">
              <a:lnSpc>
                <a:spcPts val="6908"/>
              </a:lnSpc>
            </a:pPr>
            <a:r>
              <a:rPr lang="en-US" sz="4934">
                <a:solidFill>
                  <a:srgbClr val="FFFFFF"/>
                </a:solidFill>
                <a:latin typeface="Poppins"/>
              </a:rPr>
              <a:t>CAGR</a:t>
            </a:r>
          </a:p>
          <a:p>
            <a:pPr algn="ctr">
              <a:lnSpc>
                <a:spcPts val="6908"/>
              </a:lnSpc>
              <a:spcBef>
                <a:spcPct val="0"/>
              </a:spcBef>
            </a:pPr>
            <a:r>
              <a:rPr lang="en-US" sz="4934">
                <a:solidFill>
                  <a:srgbClr val="FFFFFF"/>
                </a:solidFill>
                <a:latin typeface="Poppins"/>
              </a:rPr>
              <a:t>8.80%</a:t>
            </a:r>
          </a:p>
        </p:txBody>
      </p:sp>
      <p:sp>
        <p:nvSpPr>
          <p:cNvPr id="23" name="TextBox 23"/>
          <p:cNvSpPr txBox="1"/>
          <p:nvPr/>
        </p:nvSpPr>
        <p:spPr>
          <a:xfrm>
            <a:off x="875853" y="4501798"/>
            <a:ext cx="1563360" cy="510110"/>
          </a:xfrm>
          <a:prstGeom prst="rect">
            <a:avLst/>
          </a:prstGeom>
        </p:spPr>
        <p:txBody>
          <a:bodyPr lIns="0" tIns="0" rIns="0" bIns="0" rtlCol="0" anchor="t">
            <a:spAutoFit/>
          </a:bodyPr>
          <a:lstStyle/>
          <a:p>
            <a:pPr algn="ctr">
              <a:lnSpc>
                <a:spcPts val="3130"/>
              </a:lnSpc>
            </a:pPr>
            <a:r>
              <a:rPr lang="en-US" sz="4603">
                <a:solidFill>
                  <a:srgbClr val="1E3048"/>
                </a:solidFill>
                <a:latin typeface="Poppins Bold"/>
              </a:rPr>
              <a:t>2024</a:t>
            </a:r>
          </a:p>
        </p:txBody>
      </p:sp>
      <p:sp>
        <p:nvSpPr>
          <p:cNvPr id="24" name="TextBox 24"/>
          <p:cNvSpPr txBox="1"/>
          <p:nvPr/>
        </p:nvSpPr>
        <p:spPr>
          <a:xfrm>
            <a:off x="2807011" y="3707119"/>
            <a:ext cx="5958417" cy="1766092"/>
          </a:xfrm>
          <a:prstGeom prst="rect">
            <a:avLst/>
          </a:prstGeom>
        </p:spPr>
        <p:txBody>
          <a:bodyPr lIns="0" tIns="0" rIns="0" bIns="0" rtlCol="0" anchor="t">
            <a:spAutoFit/>
          </a:bodyPr>
          <a:lstStyle/>
          <a:p>
            <a:pPr algn="ctr">
              <a:lnSpc>
                <a:spcPts val="6908"/>
              </a:lnSpc>
            </a:pPr>
            <a:r>
              <a:rPr lang="en-US" sz="4934">
                <a:solidFill>
                  <a:srgbClr val="FFFFFF"/>
                </a:solidFill>
                <a:latin typeface="Poppins"/>
              </a:rPr>
              <a:t>MARKET SIZE</a:t>
            </a:r>
          </a:p>
          <a:p>
            <a:pPr algn="ctr">
              <a:lnSpc>
                <a:spcPts val="6908"/>
              </a:lnSpc>
              <a:spcBef>
                <a:spcPct val="0"/>
              </a:spcBef>
            </a:pPr>
            <a:r>
              <a:rPr lang="en-US" sz="4934">
                <a:solidFill>
                  <a:srgbClr val="FFFFFF"/>
                </a:solidFill>
                <a:latin typeface="Poppins"/>
              </a:rPr>
              <a:t>USD 61512.2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111" b="-9111"/>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1841951" y="2461269"/>
            <a:ext cx="6775955" cy="2909265"/>
            <a:chExt cx="8564178" cy="3677041"/>
          </a:xfrm>
        </p:grpSpPr>
        <p:sp>
          <p:nvSpPr>
            <p:cNvPr id="7" name="Freeform 7"/>
            <p:cNvSpPr/>
            <p:nvPr/>
          </p:nvSpPr>
          <p:spPr>
            <a:xfrm>
              <a:off x="0" y="0"/>
              <a:ext cx="8564179" cy="3677041"/>
            </a:xfrm>
            <a:custGeom>
              <a:rect l="l" t="t" r="r" b="b"/>
              <a:pathLst>
                <a:path w="8564179" h="3677041">
                  <a:moveTo>
                    <a:pt x="8439718" y="3677041"/>
                  </a:moveTo>
                  <a:lnTo>
                    <a:pt x="124460" y="3677041"/>
                  </a:lnTo>
                  <a:cubicBezTo>
                    <a:pt x="55880" y="3677041"/>
                    <a:pt x="0" y="3621161"/>
                    <a:pt x="0" y="3552581"/>
                  </a:cubicBezTo>
                  <a:lnTo>
                    <a:pt x="0" y="124460"/>
                  </a:lnTo>
                  <a:cubicBezTo>
                    <a:pt x="0" y="55880"/>
                    <a:pt x="55880" y="0"/>
                    <a:pt x="124460" y="0"/>
                  </a:cubicBezTo>
                  <a:lnTo>
                    <a:pt x="8439719" y="0"/>
                  </a:lnTo>
                  <a:cubicBezTo>
                    <a:pt x="8508298" y="0"/>
                    <a:pt x="8564179" y="55880"/>
                    <a:pt x="8564179" y="124460"/>
                  </a:cubicBezTo>
                  <a:lnTo>
                    <a:pt x="8564179" y="3552581"/>
                  </a:lnTo>
                  <a:cubicBezTo>
                    <a:pt x="8564179" y="3621161"/>
                    <a:pt x="8508298" y="3677041"/>
                    <a:pt x="8439719" y="3677041"/>
                  </a:cubicBezTo>
                  <a:close/>
                </a:path>
              </a:pathLst>
            </a:custGeom>
            <a:solidFill>
              <a:srgbClr val="000000"/>
            </a:solidFill>
          </p:spPr>
          <p:txBody>
            <a:bodyPr/>
            <a:lstStyle/>
            <a:p/>
          </p:txBody>
        </p:sp>
      </p:grpSp>
      <p:grpSp>
        <p:nvGrpSpPr>
          <p:cNvPr id="8" name="Group 8"/>
          <p:cNvGrpSpPr/>
          <p:nvPr/>
        </p:nvGrpSpPr>
        <p:grpSpPr>
          <a:xfrm rot="5400000">
            <a:off x="963196" y="2118096"/>
            <a:ext cx="813826" cy="3470831"/>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1803561" y="5854399"/>
            <a:ext cx="6814345" cy="2909265"/>
            <a:chExt cx="8612700" cy="3677041"/>
          </a:xfrm>
        </p:grpSpPr>
        <p:sp>
          <p:nvSpPr>
            <p:cNvPr id="11" name="Freeform 11"/>
            <p:cNvSpPr/>
            <p:nvPr/>
          </p:nvSpPr>
          <p:spPr>
            <a:xfrm>
              <a:off x="0" y="0"/>
              <a:ext cx="8612700" cy="3677041"/>
            </a:xfrm>
            <a:custGeom>
              <a:rect l="l" t="t" r="r" b="b"/>
              <a:pathLst>
                <a:path w="8612700" h="3677041">
                  <a:moveTo>
                    <a:pt x="8488240" y="3677041"/>
                  </a:moveTo>
                  <a:lnTo>
                    <a:pt x="124460" y="3677041"/>
                  </a:lnTo>
                  <a:cubicBezTo>
                    <a:pt x="55880" y="3677041"/>
                    <a:pt x="0" y="3621161"/>
                    <a:pt x="0" y="3552581"/>
                  </a:cubicBezTo>
                  <a:lnTo>
                    <a:pt x="0" y="124460"/>
                  </a:lnTo>
                  <a:cubicBezTo>
                    <a:pt x="0" y="55880"/>
                    <a:pt x="55880" y="0"/>
                    <a:pt x="124460" y="0"/>
                  </a:cubicBezTo>
                  <a:lnTo>
                    <a:pt x="8488240" y="0"/>
                  </a:lnTo>
                  <a:cubicBezTo>
                    <a:pt x="8556820" y="0"/>
                    <a:pt x="8612700" y="55880"/>
                    <a:pt x="8612700" y="124460"/>
                  </a:cubicBezTo>
                  <a:lnTo>
                    <a:pt x="8612700" y="3552581"/>
                  </a:lnTo>
                  <a:cubicBezTo>
                    <a:pt x="8612700" y="3621161"/>
                    <a:pt x="8556820" y="3677041"/>
                    <a:pt x="8488240" y="3677041"/>
                  </a:cubicBezTo>
                  <a:close/>
                </a:path>
              </a:pathLst>
            </a:custGeom>
            <a:solidFill>
              <a:srgbClr val="69562C"/>
            </a:solidFill>
          </p:spPr>
          <p:txBody>
            <a:bodyPr/>
            <a:lstStyle/>
            <a:p/>
          </p:txBody>
        </p:sp>
      </p:grpSp>
      <p:grpSp>
        <p:nvGrpSpPr>
          <p:cNvPr id="12" name="Group 12"/>
          <p:cNvGrpSpPr/>
          <p:nvPr/>
        </p:nvGrpSpPr>
        <p:grpSpPr>
          <a:xfrm rot="5400000">
            <a:off x="990828" y="5404759"/>
            <a:ext cx="854270" cy="3643320"/>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3105524" y="3041517"/>
            <a:ext cx="5158083" cy="1566839"/>
          </a:xfrm>
          <a:prstGeom prst="rect">
            <a:avLst/>
          </a:prstGeom>
        </p:spPr>
        <p:txBody>
          <a:bodyPr lIns="0" tIns="0" rIns="0" bIns="0" rtlCol="0" anchor="t">
            <a:spAutoFit/>
          </a:bodyPr>
          <a:lstStyle/>
          <a:p>
            <a:pPr marL="653873" lvl="1" indent="-326936">
              <a:lnSpc>
                <a:spcPts val="4240"/>
              </a:lnSpc>
              <a:buFont typeface="Arial"/>
              <a:buChar char="•"/>
            </a:pPr>
            <a:r>
              <a:rPr lang="en-US" sz="3028">
                <a:solidFill>
                  <a:srgbClr val="FFFFFF"/>
                </a:solidFill>
                <a:latin typeface="Montserrat"/>
              </a:rPr>
              <a:t>Caffeinated Beverage</a:t>
            </a:r>
          </a:p>
          <a:p>
            <a:pPr marL="653873" lvl="1" indent="-326936">
              <a:lnSpc>
                <a:spcPts val="4240"/>
              </a:lnSpc>
              <a:buFont typeface="Arial"/>
              <a:buChar char="•"/>
            </a:pPr>
            <a:r>
              <a:rPr lang="en-US" sz="3028">
                <a:solidFill>
                  <a:srgbClr val="FFFFFF"/>
                </a:solidFill>
                <a:latin typeface="Montserrat"/>
              </a:rPr>
              <a:t>De-caffeinated Beverage</a:t>
            </a:r>
          </a:p>
        </p:txBody>
      </p:sp>
      <p:sp>
        <p:nvSpPr>
          <p:cNvPr id="16" name="TextBox 16"/>
          <p:cNvSpPr txBox="1"/>
          <p:nvPr/>
        </p:nvSpPr>
        <p:spPr>
          <a:xfrm>
            <a:off x="-21696" y="3694188"/>
            <a:ext cx="2977886" cy="366271"/>
          </a:xfrm>
          <a:prstGeom prst="rect">
            <a:avLst/>
          </a:prstGeom>
        </p:spPr>
        <p:txBody>
          <a:bodyPr lIns="0" tIns="0" rIns="0" bIns="0" rtlCol="0" anchor="t">
            <a:spAutoFit/>
          </a:bodyPr>
          <a:lstStyle/>
          <a:p>
            <a:pPr algn="ctr">
              <a:lnSpc>
                <a:spcPts val="2789"/>
              </a:lnSpc>
            </a:pPr>
            <a:r>
              <a:rPr lang="en-US" sz="2761">
                <a:solidFill>
                  <a:srgbClr val="43B4BE"/>
                </a:solidFill>
                <a:latin typeface="Montserrat Classic"/>
              </a:rPr>
              <a:t> Type Segment </a:t>
            </a:r>
          </a:p>
        </p:txBody>
      </p:sp>
      <p:sp>
        <p:nvSpPr>
          <p:cNvPr id="17" name="TextBox 17"/>
          <p:cNvSpPr txBox="1"/>
          <p:nvPr/>
        </p:nvSpPr>
        <p:spPr>
          <a:xfrm>
            <a:off x="91413" y="7087318"/>
            <a:ext cx="2977886" cy="366271"/>
          </a:xfrm>
          <a:prstGeom prst="rect">
            <a:avLst/>
          </a:prstGeom>
        </p:spPr>
        <p:txBody>
          <a:bodyPr lIns="0" tIns="0" rIns="0" bIns="0" rtlCol="0" anchor="t">
            <a:spAutoFit/>
          </a:bodyPr>
          <a:lstStyle/>
          <a:p>
            <a:pPr algn="ctr">
              <a:lnSpc>
                <a:spcPts val="2789"/>
              </a:lnSpc>
            </a:pPr>
            <a:r>
              <a:rPr lang="en-US" sz="2761">
                <a:solidFill>
                  <a:srgbClr val="43B4BE"/>
                </a:solidFill>
                <a:latin typeface="Montserrat Classic"/>
              </a:rPr>
              <a:t>Format Segment</a:t>
            </a:r>
          </a:p>
        </p:txBody>
      </p:sp>
      <p:sp>
        <p:nvSpPr>
          <p:cNvPr id="18" name="TextBox 18"/>
          <p:cNvSpPr txBox="1"/>
          <p:nvPr/>
        </p:nvSpPr>
        <p:spPr>
          <a:xfrm>
            <a:off x="3459823" y="6434647"/>
            <a:ext cx="5158083" cy="1566839"/>
          </a:xfrm>
          <a:prstGeom prst="rect">
            <a:avLst/>
          </a:prstGeom>
        </p:spPr>
        <p:txBody>
          <a:bodyPr lIns="0" tIns="0" rIns="0" bIns="0" rtlCol="0" anchor="t">
            <a:spAutoFit/>
          </a:bodyPr>
          <a:lstStyle/>
          <a:p>
            <a:pPr marL="653873" lvl="1" indent="-326936">
              <a:lnSpc>
                <a:spcPts val="4240"/>
              </a:lnSpc>
              <a:buFont typeface="Arial"/>
              <a:buChar char="•"/>
            </a:pPr>
            <a:r>
              <a:rPr lang="en-US" sz="3028">
                <a:solidFill>
                  <a:srgbClr val="FFFFFF"/>
                </a:solidFill>
                <a:latin typeface="Montserrat"/>
              </a:rPr>
              <a:t>Shots</a:t>
            </a:r>
          </a:p>
          <a:p>
            <a:pPr marL="653873" lvl="1" indent="-326936">
              <a:lnSpc>
                <a:spcPts val="4240"/>
              </a:lnSpc>
              <a:buFont typeface="Arial"/>
              <a:buChar char="•"/>
            </a:pPr>
            <a:r>
              <a:rPr lang="en-US" sz="3028">
                <a:solidFill>
                  <a:srgbClr val="FFFFFF"/>
                </a:solidFill>
                <a:latin typeface="Montserrat"/>
              </a:rPr>
              <a:t>powder</a:t>
            </a:r>
          </a:p>
          <a:p>
            <a:pPr marL="653873" lvl="1" indent="-326936">
              <a:lnSpc>
                <a:spcPts val="4240"/>
              </a:lnSpc>
              <a:buFont typeface="Arial"/>
              <a:buChar char="•"/>
            </a:pPr>
            <a:r>
              <a:rPr lang="en-US" sz="3028">
                <a:solidFill>
                  <a:srgbClr val="FFFFFF"/>
                </a:solidFill>
                <a:latin typeface="Montserrat"/>
              </a:rPr>
              <a:t>Ready-To-Drink (RTD)</a:t>
            </a:r>
          </a:p>
        </p:txBody>
      </p:sp>
      <p:grpSp>
        <p:nvGrpSpPr>
          <p:cNvPr id="19" name="Group 19"/>
          <p:cNvGrpSpPr/>
          <p:nvPr/>
        </p:nvGrpSpPr>
        <p:grpSpPr>
          <a:xfrm>
            <a:off x="11512045" y="2461269"/>
            <a:ext cx="6775955" cy="2909265"/>
            <a:chExt cx="8564178" cy="3677041"/>
          </a:xfrm>
        </p:grpSpPr>
        <p:sp>
          <p:nvSpPr>
            <p:cNvPr id="20" name="Freeform 20"/>
            <p:cNvSpPr/>
            <p:nvPr/>
          </p:nvSpPr>
          <p:spPr>
            <a:xfrm>
              <a:off x="0" y="0"/>
              <a:ext cx="8564179" cy="3677041"/>
            </a:xfrm>
            <a:custGeom>
              <a:rect l="l" t="t" r="r" b="b"/>
              <a:pathLst>
                <a:path w="8564179" h="3677041">
                  <a:moveTo>
                    <a:pt x="8439718" y="3677041"/>
                  </a:moveTo>
                  <a:lnTo>
                    <a:pt x="124460" y="3677041"/>
                  </a:lnTo>
                  <a:cubicBezTo>
                    <a:pt x="55880" y="3677041"/>
                    <a:pt x="0" y="3621161"/>
                    <a:pt x="0" y="3552581"/>
                  </a:cubicBezTo>
                  <a:lnTo>
                    <a:pt x="0" y="124460"/>
                  </a:lnTo>
                  <a:cubicBezTo>
                    <a:pt x="0" y="55880"/>
                    <a:pt x="55880" y="0"/>
                    <a:pt x="124460" y="0"/>
                  </a:cubicBezTo>
                  <a:lnTo>
                    <a:pt x="8439719" y="0"/>
                  </a:lnTo>
                  <a:cubicBezTo>
                    <a:pt x="8508298" y="0"/>
                    <a:pt x="8564179" y="55880"/>
                    <a:pt x="8564179" y="124460"/>
                  </a:cubicBezTo>
                  <a:lnTo>
                    <a:pt x="8564179" y="3552581"/>
                  </a:lnTo>
                  <a:cubicBezTo>
                    <a:pt x="8564179" y="3621161"/>
                    <a:pt x="8508298" y="3677041"/>
                    <a:pt x="8439719" y="3677041"/>
                  </a:cubicBezTo>
                  <a:close/>
                </a:path>
              </a:pathLst>
            </a:custGeom>
            <a:solidFill>
              <a:srgbClr val="2B2A6C"/>
            </a:solidFill>
          </p:spPr>
          <p:txBody>
            <a:bodyPr/>
            <a:lstStyle/>
            <a:p/>
          </p:txBody>
        </p:sp>
      </p:grpSp>
      <p:grpSp>
        <p:nvGrpSpPr>
          <p:cNvPr id="21" name="Group 21"/>
          <p:cNvGrpSpPr/>
          <p:nvPr/>
        </p:nvGrpSpPr>
        <p:grpSpPr>
          <a:xfrm rot="5400000">
            <a:off x="10633290" y="2118096"/>
            <a:ext cx="813826" cy="3470831"/>
            <a:chExt cx="3130550" cy="13351270"/>
          </a:xfrm>
        </p:grpSpPr>
        <p:sp>
          <p:nvSpPr>
            <p:cNvPr id="22" name="Freeform 22"/>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23" name="Group 23"/>
          <p:cNvGrpSpPr/>
          <p:nvPr/>
        </p:nvGrpSpPr>
        <p:grpSpPr>
          <a:xfrm>
            <a:off x="11473655" y="5854399"/>
            <a:ext cx="6814345" cy="2909265"/>
            <a:chExt cx="8612700" cy="3677041"/>
          </a:xfrm>
        </p:grpSpPr>
        <p:sp>
          <p:nvSpPr>
            <p:cNvPr id="24" name="Freeform 24"/>
            <p:cNvSpPr/>
            <p:nvPr/>
          </p:nvSpPr>
          <p:spPr>
            <a:xfrm>
              <a:off x="0" y="0"/>
              <a:ext cx="8612700" cy="3677041"/>
            </a:xfrm>
            <a:custGeom>
              <a:rect l="l" t="t" r="r" b="b"/>
              <a:pathLst>
                <a:path w="8612700" h="3677041">
                  <a:moveTo>
                    <a:pt x="8488240" y="3677041"/>
                  </a:moveTo>
                  <a:lnTo>
                    <a:pt x="124460" y="3677041"/>
                  </a:lnTo>
                  <a:cubicBezTo>
                    <a:pt x="55880" y="3677041"/>
                    <a:pt x="0" y="3621161"/>
                    <a:pt x="0" y="3552581"/>
                  </a:cubicBezTo>
                  <a:lnTo>
                    <a:pt x="0" y="124460"/>
                  </a:lnTo>
                  <a:cubicBezTo>
                    <a:pt x="0" y="55880"/>
                    <a:pt x="55880" y="0"/>
                    <a:pt x="124460" y="0"/>
                  </a:cubicBezTo>
                  <a:lnTo>
                    <a:pt x="8488240" y="0"/>
                  </a:lnTo>
                  <a:cubicBezTo>
                    <a:pt x="8556820" y="0"/>
                    <a:pt x="8612700" y="55880"/>
                    <a:pt x="8612700" y="124460"/>
                  </a:cubicBezTo>
                  <a:lnTo>
                    <a:pt x="8612700" y="3552581"/>
                  </a:lnTo>
                  <a:cubicBezTo>
                    <a:pt x="8612700" y="3621161"/>
                    <a:pt x="8556820" y="3677041"/>
                    <a:pt x="8488240" y="3677041"/>
                  </a:cubicBezTo>
                  <a:close/>
                </a:path>
              </a:pathLst>
            </a:custGeom>
            <a:solidFill>
              <a:srgbClr val="5D2408"/>
            </a:solidFill>
          </p:spPr>
          <p:txBody>
            <a:bodyPr/>
            <a:lstStyle/>
            <a:p/>
          </p:txBody>
        </p:sp>
      </p:grpSp>
      <p:grpSp>
        <p:nvGrpSpPr>
          <p:cNvPr id="25" name="Group 25"/>
          <p:cNvGrpSpPr/>
          <p:nvPr/>
        </p:nvGrpSpPr>
        <p:grpSpPr>
          <a:xfrm rot="5400000">
            <a:off x="10594900" y="5511226"/>
            <a:ext cx="813826" cy="3470831"/>
            <a:chExt cx="3130550" cy="13351270"/>
          </a:xfrm>
        </p:grpSpPr>
        <p:sp>
          <p:nvSpPr>
            <p:cNvPr id="26" name="Freeform 26"/>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7" name="TextBox 27"/>
          <p:cNvSpPr txBox="1"/>
          <p:nvPr/>
        </p:nvSpPr>
        <p:spPr>
          <a:xfrm>
            <a:off x="13129916" y="3041517"/>
            <a:ext cx="5158083" cy="1037967"/>
          </a:xfrm>
          <a:prstGeom prst="rect">
            <a:avLst/>
          </a:prstGeom>
        </p:spPr>
        <p:txBody>
          <a:bodyPr lIns="0" tIns="0" rIns="0" bIns="0" rtlCol="0" anchor="t">
            <a:spAutoFit/>
          </a:bodyPr>
          <a:lstStyle/>
          <a:p>
            <a:pPr marL="653873" lvl="1" indent="-326936">
              <a:lnSpc>
                <a:spcPts val="4240"/>
              </a:lnSpc>
              <a:buFont typeface="Arial"/>
              <a:buChar char="•"/>
            </a:pPr>
            <a:r>
              <a:rPr lang="en-US" sz="3028">
                <a:solidFill>
                  <a:srgbClr val="FFFFFF"/>
                </a:solidFill>
                <a:latin typeface="Montserrat"/>
              </a:rPr>
              <a:t>Unflavored</a:t>
            </a:r>
          </a:p>
          <a:p>
            <a:pPr marL="653873" lvl="1" indent="-326936">
              <a:lnSpc>
                <a:spcPts val="4240"/>
              </a:lnSpc>
              <a:buFont typeface="Arial"/>
              <a:buChar char="•"/>
            </a:pPr>
            <a:r>
              <a:rPr lang="en-US" sz="3028">
                <a:solidFill>
                  <a:srgbClr val="FFFFFF"/>
                </a:solidFill>
                <a:latin typeface="Montserrat"/>
              </a:rPr>
              <a:t>Flavored</a:t>
            </a:r>
          </a:p>
        </p:txBody>
      </p:sp>
      <p:sp>
        <p:nvSpPr>
          <p:cNvPr id="28" name="TextBox 28"/>
          <p:cNvSpPr txBox="1"/>
          <p:nvPr/>
        </p:nvSpPr>
        <p:spPr>
          <a:xfrm>
            <a:off x="9512870" y="3694188"/>
            <a:ext cx="2977886" cy="366271"/>
          </a:xfrm>
          <a:prstGeom prst="rect">
            <a:avLst/>
          </a:prstGeom>
        </p:spPr>
        <p:txBody>
          <a:bodyPr lIns="0" tIns="0" rIns="0" bIns="0" rtlCol="0" anchor="t">
            <a:spAutoFit/>
          </a:bodyPr>
          <a:lstStyle/>
          <a:p>
            <a:pPr algn="ctr">
              <a:lnSpc>
                <a:spcPts val="2789"/>
              </a:lnSpc>
            </a:pPr>
            <a:r>
              <a:rPr lang="en-US" sz="2761">
                <a:solidFill>
                  <a:srgbClr val="43B4BE"/>
                </a:solidFill>
                <a:latin typeface="Montserrat Classic"/>
              </a:rPr>
              <a:t>Flavor Segment</a:t>
            </a:r>
          </a:p>
        </p:txBody>
      </p:sp>
      <p:sp>
        <p:nvSpPr>
          <p:cNvPr id="29" name="TextBox 29"/>
          <p:cNvSpPr txBox="1"/>
          <p:nvPr/>
        </p:nvSpPr>
        <p:spPr>
          <a:xfrm>
            <a:off x="9551260" y="6913692"/>
            <a:ext cx="2977886" cy="713523"/>
          </a:xfrm>
          <a:prstGeom prst="rect">
            <a:avLst/>
          </a:prstGeom>
        </p:spPr>
        <p:txBody>
          <a:bodyPr lIns="0" tIns="0" rIns="0" bIns="0" rtlCol="0" anchor="t">
            <a:spAutoFit/>
          </a:bodyPr>
          <a:lstStyle/>
          <a:p>
            <a:pPr algn="ctr">
              <a:lnSpc>
                <a:spcPts val="2789"/>
              </a:lnSpc>
            </a:pPr>
            <a:r>
              <a:rPr lang="en-US" sz="2761">
                <a:solidFill>
                  <a:srgbClr val="43B4BE"/>
                </a:solidFill>
                <a:latin typeface="Montserrat Classic"/>
              </a:rPr>
              <a:t>Categories Segment </a:t>
            </a:r>
          </a:p>
        </p:txBody>
      </p:sp>
      <p:sp>
        <p:nvSpPr>
          <p:cNvPr id="30" name="TextBox 30"/>
          <p:cNvSpPr txBox="1"/>
          <p:nvPr/>
        </p:nvSpPr>
        <p:spPr>
          <a:xfrm>
            <a:off x="12775618" y="5867312"/>
            <a:ext cx="5158083" cy="2845344"/>
          </a:xfrm>
          <a:prstGeom prst="rect">
            <a:avLst/>
          </a:prstGeom>
        </p:spPr>
        <p:txBody>
          <a:bodyPr lIns="0" tIns="0" rIns="0" bIns="0" rtlCol="0" anchor="t">
            <a:spAutoFit/>
          </a:bodyPr>
          <a:lstStyle/>
          <a:p>
            <a:pPr marL="589104" lvl="1" indent="-294552">
              <a:lnSpc>
                <a:spcPts val="3820"/>
              </a:lnSpc>
              <a:buFont typeface="Arial"/>
              <a:buChar char="•"/>
            </a:pPr>
            <a:r>
              <a:rPr lang="en-US" sz="2728">
                <a:solidFill>
                  <a:srgbClr val="FFFFFF"/>
                </a:solidFill>
                <a:latin typeface="Montserrat"/>
              </a:rPr>
              <a:t>Natural Energy Drink</a:t>
            </a:r>
          </a:p>
          <a:p>
            <a:pPr marL="589104" lvl="1" indent="-294552">
              <a:lnSpc>
                <a:spcPts val="3820"/>
              </a:lnSpc>
              <a:buFont typeface="Arial"/>
              <a:buChar char="•"/>
            </a:pPr>
            <a:r>
              <a:rPr lang="en-US" sz="2728">
                <a:solidFill>
                  <a:srgbClr val="FFFFFF"/>
                </a:solidFill>
                <a:latin typeface="Montserrat"/>
              </a:rPr>
              <a:t>Sports Drink</a:t>
            </a:r>
          </a:p>
          <a:p>
            <a:pPr marL="589104" lvl="1" indent="-294552">
              <a:lnSpc>
                <a:spcPts val="3820"/>
              </a:lnSpc>
              <a:buFont typeface="Arial"/>
              <a:buChar char="•"/>
            </a:pPr>
            <a:r>
              <a:rPr lang="en-US" sz="2728">
                <a:solidFill>
                  <a:srgbClr val="FFFFFF"/>
                </a:solidFill>
                <a:latin typeface="Montserrat"/>
              </a:rPr>
              <a:t>Non-Alcoholic Beverage</a:t>
            </a:r>
          </a:p>
          <a:p>
            <a:pPr marL="589104" lvl="1" indent="-294552">
              <a:lnSpc>
                <a:spcPts val="3820"/>
              </a:lnSpc>
              <a:buFont typeface="Arial"/>
              <a:buChar char="•"/>
            </a:pPr>
            <a:r>
              <a:rPr lang="en-US" sz="2728">
                <a:solidFill>
                  <a:srgbClr val="FFFFFF"/>
                </a:solidFill>
                <a:latin typeface="Montserrat"/>
              </a:rPr>
              <a:t>Functional beverages</a:t>
            </a:r>
          </a:p>
          <a:p>
            <a:pPr marL="589104" lvl="1" indent="-294552">
              <a:lnSpc>
                <a:spcPts val="3820"/>
              </a:lnSpc>
              <a:buFont typeface="Arial"/>
              <a:buChar char="•"/>
            </a:pPr>
            <a:r>
              <a:rPr lang="en-US" sz="2728">
                <a:solidFill>
                  <a:srgbClr val="FFFFFF"/>
                </a:solidFill>
                <a:latin typeface="Montserrat"/>
              </a:rPr>
              <a:t>Non-carbonated packaged drinks</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319966"/>
            <a:ext cx="10852689" cy="8967034"/>
          </a:xfrm>
          <a:custGeom>
            <a:rect l="l" t="t" r="r" b="b"/>
            <a:pathLst>
              <a:path w="10852689" h="8967034">
                <a:moveTo>
                  <a:pt x="0" y="0"/>
                </a:moveTo>
                <a:lnTo>
                  <a:pt x="10852689" y="0"/>
                </a:lnTo>
                <a:lnTo>
                  <a:pt x="10852689" y="8967034"/>
                </a:lnTo>
                <a:lnTo>
                  <a:pt x="0" y="896703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9961488" y="5363560"/>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a:t>
            </a:r>
          </a:p>
        </p:txBody>
      </p:sp>
      <p:sp>
        <p:nvSpPr>
          <p:cNvPr id="4" name="TextBox 4"/>
          <p:cNvSpPr txBox="1"/>
          <p:nvPr/>
        </p:nvSpPr>
        <p:spPr>
          <a:xfrm>
            <a:off x="135983" y="280669"/>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000000"/>
                </a:solidFill>
                <a:latin typeface="Canva Sans"/>
              </a:rPr>
              <a:t>Global Energy Drinks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4836601" y="5354498"/>
            <a:ext cx="9584840" cy="3323397"/>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5D2408"/>
            </a:solidFill>
          </p:spPr>
          <p:txBody>
            <a:bodyPr/>
            <a:lstStyle/>
            <a:p/>
          </p:txBody>
        </p:sp>
      </p:grpSp>
      <p:grpSp>
        <p:nvGrpSpPr>
          <p:cNvPr id="5" name="Group 5"/>
          <p:cNvGrpSpPr/>
          <p:nvPr/>
        </p:nvGrpSpPr>
        <p:grpSpPr>
          <a:xfrm>
            <a:off x="4836601" y="1655912"/>
            <a:ext cx="9584840" cy="3336709"/>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solidFill>
          </p:spPr>
          <p:txBody>
            <a:bodyPr/>
            <a:lstStyle/>
            <a:p/>
          </p:txBody>
        </p:sp>
      </p:grpSp>
      <p:grpSp>
        <p:nvGrpSpPr>
          <p:cNvPr id="7" name="Group 7"/>
          <p:cNvGrpSpPr/>
          <p:nvPr/>
        </p:nvGrpSpPr>
        <p:grpSpPr>
          <a:xfrm>
            <a:off x="3322527" y="2214518"/>
            <a:ext cx="2745231" cy="2231380"/>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5D2408"/>
            </a:solidFill>
          </p:spPr>
          <p:txBody>
            <a:bodyPr/>
            <a:lstStyle/>
            <a:p/>
          </p:txBody>
        </p:sp>
      </p:grpSp>
      <p:grpSp>
        <p:nvGrpSpPr>
          <p:cNvPr id="9" name="Group 9"/>
          <p:cNvGrpSpPr/>
          <p:nvPr/>
        </p:nvGrpSpPr>
        <p:grpSpPr>
          <a:xfrm>
            <a:off x="3322527" y="5928554"/>
            <a:ext cx="2745231" cy="2231380"/>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solidFill>
          </p:spPr>
          <p:txBody>
            <a:bodyPr/>
            <a:lstStyle/>
            <a:p/>
          </p:txBody>
        </p:sp>
      </p:grpSp>
      <p:grpSp>
        <p:nvGrpSpPr>
          <p:cNvPr id="11" name="Group 11"/>
          <p:cNvGrpSpPr>
            <a:grpSpLocks noChangeAspect="1"/>
          </p:cNvGrpSpPr>
          <p:nvPr/>
        </p:nvGrpSpPr>
        <p:grpSpPr>
          <a:xfrm rot="5400000">
            <a:off x="5937772" y="3007283"/>
            <a:ext cx="745786" cy="645850"/>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5D2408"/>
            </a:solidFill>
          </p:spPr>
          <p:txBody>
            <a:bodyPr/>
            <a:lstStyle/>
            <a:p/>
          </p:txBody>
        </p:sp>
      </p:grpSp>
      <p:grpSp>
        <p:nvGrpSpPr>
          <p:cNvPr id="13" name="Group 13"/>
          <p:cNvGrpSpPr>
            <a:grpSpLocks noChangeAspect="1"/>
          </p:cNvGrpSpPr>
          <p:nvPr/>
        </p:nvGrpSpPr>
        <p:grpSpPr>
          <a:xfrm rot="5400000">
            <a:off x="5937772" y="6721319"/>
            <a:ext cx="745786" cy="645850"/>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solidFill>
          </p:spPr>
          <p:txBody>
            <a:bodyPr/>
            <a:lstStyle/>
            <a:p/>
          </p:txBody>
        </p:sp>
      </p:grpSp>
      <p:sp>
        <p:nvSpPr>
          <p:cNvPr id="15" name="TextBox 15"/>
          <p:cNvSpPr txBox="1"/>
          <p:nvPr/>
        </p:nvSpPr>
        <p:spPr>
          <a:xfrm>
            <a:off x="3525425" y="3147050"/>
            <a:ext cx="2462316"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Drivers</a:t>
            </a:r>
          </a:p>
        </p:txBody>
      </p:sp>
      <p:sp>
        <p:nvSpPr>
          <p:cNvPr id="16" name="TextBox 16"/>
          <p:cNvSpPr txBox="1"/>
          <p:nvPr/>
        </p:nvSpPr>
        <p:spPr>
          <a:xfrm>
            <a:off x="3322527" y="6768037"/>
            <a:ext cx="3028147"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Restraints</a:t>
            </a:r>
          </a:p>
        </p:txBody>
      </p:sp>
      <p:sp>
        <p:nvSpPr>
          <p:cNvPr id="17" name="TextBox 17"/>
          <p:cNvSpPr txBox="1"/>
          <p:nvPr/>
        </p:nvSpPr>
        <p:spPr>
          <a:xfrm>
            <a:off x="6633590" y="1908439"/>
            <a:ext cx="7362650" cy="2712720"/>
          </a:xfrm>
          <a:prstGeom prst="rect">
            <a:avLst/>
          </a:prstGeom>
        </p:spPr>
        <p:txBody>
          <a:bodyPr lIns="0" tIns="0" rIns="0" bIns="0" rtlCol="0" anchor="t">
            <a:spAutoFit/>
          </a:bodyPr>
          <a:lstStyle/>
          <a:p>
            <a:pPr marL="734061" lvl="1" indent="-367031">
              <a:lnSpc>
                <a:spcPts val="3570"/>
              </a:lnSpc>
              <a:buFont typeface="Arial"/>
              <a:buChar char="•"/>
            </a:pPr>
            <a:r>
              <a:rPr lang="en-US" sz="3400" spc="108">
                <a:solidFill>
                  <a:srgbClr val="FFFFFF"/>
                </a:solidFill>
                <a:latin typeface="Barlow"/>
              </a:rPr>
              <a:t>Rising Health Consciousness and Active Lifestyles to Increase the Demand Globally</a:t>
            </a:r>
          </a:p>
          <a:p>
            <a:pPr marL="734061" lvl="1" indent="-367031">
              <a:lnSpc>
                <a:spcPts val="3570"/>
              </a:lnSpc>
              <a:buFont typeface="Arial"/>
              <a:buChar char="•"/>
            </a:pPr>
            <a:r>
              <a:rPr lang="en-US" sz="3400" spc="108">
                <a:solidFill>
                  <a:srgbClr val="FFFFFF"/>
                </a:solidFill>
                <a:latin typeface="Barlow"/>
              </a:rPr>
              <a:t>Innovative Product Offerings and Marketing Strategies to Propel Market Growth</a:t>
            </a:r>
          </a:p>
        </p:txBody>
      </p:sp>
      <p:sp>
        <p:nvSpPr>
          <p:cNvPr id="18" name="TextBox 18"/>
          <p:cNvSpPr txBox="1"/>
          <p:nvPr/>
        </p:nvSpPr>
        <p:spPr>
          <a:xfrm>
            <a:off x="6925233" y="6216097"/>
            <a:ext cx="7071007" cy="1638300"/>
          </a:xfrm>
          <a:prstGeom prst="rect">
            <a:avLst/>
          </a:prstGeom>
        </p:spPr>
        <p:txBody>
          <a:bodyPr lIns="0" tIns="0" rIns="0" bIns="0" rtlCol="0" anchor="t">
            <a:spAutoFit/>
          </a:bodyPr>
          <a:lstStyle/>
          <a:p>
            <a:pPr>
              <a:lnSpc>
                <a:spcPts val="4200"/>
              </a:lnSpc>
            </a:pPr>
            <a:r>
              <a:rPr lang="en-US" sz="4000" spc="128">
                <a:solidFill>
                  <a:srgbClr val="FFFFFF"/>
                </a:solidFill>
                <a:latin typeface="Barlow"/>
              </a:rPr>
              <a:t>Health Concerns and Regulatory Scrutiny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028700" y="1055203"/>
            <a:ext cx="16230600" cy="8203097"/>
            <a:chExt cx="4274726" cy="2160487"/>
          </a:xfrm>
        </p:grpSpPr>
        <p:sp>
          <p:nvSpPr>
            <p:cNvPr id="4" name="Freeform 4"/>
            <p:cNvSpPr/>
            <p:nvPr/>
          </p:nvSpPr>
          <p:spPr>
            <a:xfrm>
              <a:off x="0" y="0"/>
              <a:ext cx="4274726" cy="2160487"/>
            </a:xfrm>
            <a:custGeom>
              <a:rect l="l" t="t" r="r" b="b"/>
              <a:pathLst>
                <a:path w="4274726" h="2160487">
                  <a:moveTo>
                    <a:pt x="0" y="0"/>
                  </a:moveTo>
                  <a:lnTo>
                    <a:pt x="4274726" y="0"/>
                  </a:lnTo>
                  <a:lnTo>
                    <a:pt x="4274726" y="2160487"/>
                  </a:lnTo>
                  <a:lnTo>
                    <a:pt x="0" y="2160487"/>
                  </a:lnTo>
                  <a:close/>
                </a:path>
              </a:pathLst>
            </a:custGeom>
            <a:solidFill>
              <a:srgbClr val="000000">
                <a:alpha val="60000"/>
              </a:srgbClr>
            </a:solidFill>
          </p:spPr>
          <p:txBody>
            <a:bodyPr/>
            <a:lstStyle/>
            <a:p/>
          </p:txBody>
        </p:sp>
        <p:sp>
          <p:nvSpPr>
            <p:cNvPr id="5" name="TextBox 5"/>
            <p:cNvSpPr txBox="1"/>
            <p:nvPr/>
          </p:nvSpPr>
          <p:spPr>
            <a:xfrm>
              <a:off x="0" y="-38100"/>
              <a:ext cx="4274726" cy="2198587"/>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199548" y="2347595"/>
            <a:ext cx="15888903" cy="6910705"/>
          </a:xfrm>
          <a:prstGeom prst="rect">
            <a:avLst/>
          </a:prstGeom>
        </p:spPr>
        <p:txBody>
          <a:bodyPr lIns="0" tIns="0" rIns="0" bIns="0" rtlCol="0" anchor="t">
            <a:spAutoFit/>
          </a:bodyPr>
          <a:lstStyle/>
          <a:p>
            <a:pPr marL="604521" lvl="1" indent="-302261">
              <a:lnSpc>
                <a:spcPts val="3920"/>
              </a:lnSpc>
              <a:buFont typeface="Arial"/>
              <a:buChar char="•"/>
            </a:pPr>
            <a:r>
              <a:rPr lang="en-US" sz="2800">
                <a:solidFill>
                  <a:srgbClr val="FFFFFF"/>
                </a:solidFill>
                <a:latin typeface="Montserrat"/>
              </a:rPr>
              <a:t>The global Energy Drinks market will expand significantly by 8.80% CAGR between 2024 to 2031.</a:t>
            </a:r>
          </a:p>
          <a:p>
            <a:pPr marL="604521" lvl="1" indent="-302261">
              <a:lnSpc>
                <a:spcPts val="3920"/>
              </a:lnSpc>
              <a:buFont typeface="Arial"/>
              <a:buChar char="•"/>
            </a:pPr>
            <a:r>
              <a:rPr lang="en-US" sz="2800">
                <a:solidFill>
                  <a:srgbClr val="FFFFFF"/>
                </a:solidFill>
                <a:latin typeface="Montserrat"/>
              </a:rPr>
              <a:t>The dominating category is caffeinated beverages. Caffeinated energy drinks contain ingredients like caffeine, taurine, vitamins, and other stimulants that provide consumers with a quick energy boost. These beverages are popular among individuals seeking increased alertness, improved focus, and enhanced physical performance.</a:t>
            </a:r>
          </a:p>
          <a:p>
            <a:pPr marL="604521" lvl="1" indent="-302261">
              <a:lnSpc>
                <a:spcPts val="3920"/>
              </a:lnSpc>
              <a:buFont typeface="Arial"/>
              <a:buChar char="•"/>
            </a:pPr>
            <a:r>
              <a:rPr lang="en-US" sz="2800">
                <a:solidFill>
                  <a:srgbClr val="FFFFFF"/>
                </a:solidFill>
                <a:latin typeface="Montserrat"/>
              </a:rPr>
              <a:t>The dominating category is Ready-To-Drink (RTD) beverages. RTD energy drinks are pre-formulated and packaged for immediate consumption, providing convenience and accessibility to consumers on-the-go. These beverages are already mixed and ready to consume, eliminating the need for preparation, thereby appealing to busy individuals seeking a quick energy boost. RTD energy drinks have a strong presence in convenience stores, supermarkets, and vending machines, making them easily accessible to consumers in various locations.</a:t>
            </a:r>
          </a:p>
        </p:txBody>
      </p:sp>
      <p:sp>
        <p:nvSpPr>
          <p:cNvPr id="7" name="TextBox 7"/>
          <p:cNvSpPr txBox="1"/>
          <p:nvPr/>
        </p:nvSpPr>
        <p:spPr>
          <a:xfrm>
            <a:off x="4522848" y="1366408"/>
            <a:ext cx="9242305" cy="832485"/>
          </a:xfrm>
          <a:prstGeom prst="rect">
            <a:avLst/>
          </a:prstGeom>
        </p:spPr>
        <p:txBody>
          <a:bodyPr lIns="0" tIns="0" rIns="0" bIns="0" rtlCol="0" anchor="t">
            <a:spAutoFit/>
          </a:bodyPr>
          <a:lstStyle/>
          <a:p>
            <a:pPr algn="ctr">
              <a:lnSpc>
                <a:spcPts val="6419"/>
              </a:lnSpc>
            </a:pPr>
            <a:r>
              <a:rPr lang="en-US" sz="5999">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212104" y="4586918"/>
            <a:ext cx="10334217" cy="5700082"/>
          </a:xfrm>
          <a:custGeom>
            <a:rect l="l" t="t" r="r" b="b"/>
            <a:pathLst>
              <a:path w="10334217" h="5700082">
                <a:moveTo>
                  <a:pt x="0" y="0"/>
                </a:moveTo>
                <a:lnTo>
                  <a:pt x="10334217" y="0"/>
                </a:lnTo>
                <a:lnTo>
                  <a:pt x="10334217" y="5700082"/>
                </a:lnTo>
                <a:lnTo>
                  <a:pt x="0" y="5700082"/>
                </a:lnTo>
                <a:lnTo>
                  <a:pt x="0" y="0"/>
                </a:lnTo>
                <a:close/>
              </a:path>
            </a:pathLst>
          </a:custGeom>
          <a:blipFill>
            <a:blip r:embed="rId2"/>
            <a:stretch>
              <a:fillRect l="-3406" t="-6157" r="-5094" b="-8796"/>
            </a:stretch>
          </a:blipFill>
        </p:spPr>
        <p:txBody>
          <a:bodyPr/>
          <a:lstStyle/>
          <a:p/>
        </p:txBody>
      </p:sp>
      <p:sp>
        <p:nvSpPr>
          <p:cNvPr id="3" name="Freeform 3"/>
          <p:cNvSpPr/>
          <p:nvPr/>
        </p:nvSpPr>
        <p:spPr>
          <a:xfrm>
            <a:off x="535759" y="1740592"/>
            <a:ext cx="3256045" cy="2846326"/>
          </a:xfrm>
          <a:custGeom>
            <a:rect l="l" t="t" r="r" b="b"/>
            <a:pathLst>
              <a:path w="3256045" h="2846326">
                <a:moveTo>
                  <a:pt x="0" y="0"/>
                </a:moveTo>
                <a:lnTo>
                  <a:pt x="3256044" y="0"/>
                </a:lnTo>
                <a:lnTo>
                  <a:pt x="3256044" y="2846326"/>
                </a:lnTo>
                <a:lnTo>
                  <a:pt x="0" y="2846326"/>
                </a:lnTo>
                <a:lnTo>
                  <a:pt x="0" y="0"/>
                </a:lnTo>
                <a:close/>
              </a:path>
            </a:pathLst>
          </a:custGeom>
          <a:blipFill>
            <a:blip r:embed="rId3"/>
            <a:stretch>
              <a:fillRect/>
            </a:stretch>
          </a:blipFill>
        </p:spPr>
        <p:txBody>
          <a:bodyPr/>
          <a:lstStyle/>
          <a:p/>
        </p:txBody>
      </p:sp>
      <p:sp>
        <p:nvSpPr>
          <p:cNvPr id="4" name="Freeform 4"/>
          <p:cNvSpPr/>
          <p:nvPr/>
        </p:nvSpPr>
        <p:spPr>
          <a:xfrm>
            <a:off x="4233344" y="2204646"/>
            <a:ext cx="5069734" cy="1406851"/>
          </a:xfrm>
          <a:custGeom>
            <a:rect l="l" t="t" r="r" b="b"/>
            <a:pathLst>
              <a:path w="5069734" h="1406851">
                <a:moveTo>
                  <a:pt x="0" y="0"/>
                </a:moveTo>
                <a:lnTo>
                  <a:pt x="5069734" y="0"/>
                </a:lnTo>
                <a:lnTo>
                  <a:pt x="5069734" y="1406851"/>
                </a:lnTo>
                <a:lnTo>
                  <a:pt x="0" y="1406851"/>
                </a:lnTo>
                <a:lnTo>
                  <a:pt x="0" y="0"/>
                </a:lnTo>
                <a:close/>
              </a:path>
            </a:pathLst>
          </a:custGeom>
          <a:blipFill>
            <a:blip r:embed="rId4"/>
            <a:stretch>
              <a:fillRect/>
            </a:stretch>
          </a:blipFill>
        </p:spPr>
        <p:txBody>
          <a:bodyPr/>
          <a:lstStyle/>
          <a:p/>
        </p:txBody>
      </p:sp>
      <p:sp>
        <p:nvSpPr>
          <p:cNvPr id="5" name="Freeform 5"/>
          <p:cNvSpPr/>
          <p:nvPr/>
        </p:nvSpPr>
        <p:spPr>
          <a:xfrm>
            <a:off x="9741228" y="1885450"/>
            <a:ext cx="3192281" cy="2701468"/>
          </a:xfrm>
          <a:custGeom>
            <a:rect l="l" t="t" r="r" b="b"/>
            <a:pathLst>
              <a:path w="3192281" h="2701468">
                <a:moveTo>
                  <a:pt x="0" y="0"/>
                </a:moveTo>
                <a:lnTo>
                  <a:pt x="3192281" y="0"/>
                </a:lnTo>
                <a:lnTo>
                  <a:pt x="3192281" y="2701468"/>
                </a:lnTo>
                <a:lnTo>
                  <a:pt x="0" y="2701468"/>
                </a:lnTo>
                <a:lnTo>
                  <a:pt x="0" y="0"/>
                </a:lnTo>
                <a:close/>
              </a:path>
            </a:pathLst>
          </a:custGeom>
          <a:blipFill>
            <a:blip r:embed="rId5"/>
            <a:stretch>
              <a:fillRect/>
            </a:stretch>
          </a:blipFill>
        </p:spPr>
        <p:txBody>
          <a:bodyPr/>
          <a:lstStyle/>
          <a:p/>
        </p:txBody>
      </p:sp>
      <p:sp>
        <p:nvSpPr>
          <p:cNvPr id="6" name="Freeform 6"/>
          <p:cNvSpPr/>
          <p:nvPr/>
        </p:nvSpPr>
        <p:spPr>
          <a:xfrm>
            <a:off x="8613740" y="4910768"/>
            <a:ext cx="4155045" cy="1274214"/>
          </a:xfrm>
          <a:custGeom>
            <a:rect l="l" t="t" r="r" b="b"/>
            <a:pathLst>
              <a:path w="4155045" h="1274214">
                <a:moveTo>
                  <a:pt x="0" y="0"/>
                </a:moveTo>
                <a:lnTo>
                  <a:pt x="4155045" y="0"/>
                </a:lnTo>
                <a:lnTo>
                  <a:pt x="4155045" y="1274214"/>
                </a:lnTo>
                <a:lnTo>
                  <a:pt x="0" y="1274214"/>
                </a:lnTo>
                <a:lnTo>
                  <a:pt x="0" y="0"/>
                </a:lnTo>
                <a:close/>
              </a:path>
            </a:pathLst>
          </a:custGeom>
          <a:blipFill>
            <a:blip r:embed="rId6"/>
            <a:stretch>
              <a:fillRect/>
            </a:stretch>
          </a:blipFill>
        </p:spPr>
        <p:txBody>
          <a:bodyPr/>
          <a:lstStyle/>
          <a:p/>
        </p:txBody>
      </p:sp>
      <p:sp>
        <p:nvSpPr>
          <p:cNvPr id="7" name="Freeform 7"/>
          <p:cNvSpPr/>
          <p:nvPr/>
        </p:nvSpPr>
        <p:spPr>
          <a:xfrm>
            <a:off x="13926320" y="2092980"/>
            <a:ext cx="3910959" cy="2286407"/>
          </a:xfrm>
          <a:custGeom>
            <a:rect l="l" t="t" r="r" b="b"/>
            <a:pathLst>
              <a:path w="3910959" h="2286407">
                <a:moveTo>
                  <a:pt x="0" y="0"/>
                </a:moveTo>
                <a:lnTo>
                  <a:pt x="3910959" y="0"/>
                </a:lnTo>
                <a:lnTo>
                  <a:pt x="3910959" y="2286407"/>
                </a:lnTo>
                <a:lnTo>
                  <a:pt x="0" y="2286407"/>
                </a:lnTo>
                <a:lnTo>
                  <a:pt x="0" y="0"/>
                </a:lnTo>
                <a:close/>
              </a:path>
            </a:pathLst>
          </a:custGeom>
          <a:blipFill>
            <a:blip r:embed="rId7"/>
            <a:stretch>
              <a:fillRect/>
            </a:stretch>
          </a:blipFill>
        </p:spPr>
        <p:txBody>
          <a:bodyPr/>
          <a:lstStyle/>
          <a:p/>
        </p:txBody>
      </p:sp>
      <p:sp>
        <p:nvSpPr>
          <p:cNvPr id="8" name="Freeform 8"/>
          <p:cNvSpPr/>
          <p:nvPr/>
        </p:nvSpPr>
        <p:spPr>
          <a:xfrm>
            <a:off x="13737003" y="4867768"/>
            <a:ext cx="4100276" cy="1317214"/>
          </a:xfrm>
          <a:custGeom>
            <a:rect l="l" t="t" r="r" b="b"/>
            <a:pathLst>
              <a:path w="4100276" h="1317214">
                <a:moveTo>
                  <a:pt x="0" y="0"/>
                </a:moveTo>
                <a:lnTo>
                  <a:pt x="4100276" y="0"/>
                </a:lnTo>
                <a:lnTo>
                  <a:pt x="4100276" y="1317214"/>
                </a:lnTo>
                <a:lnTo>
                  <a:pt x="0" y="1317214"/>
                </a:lnTo>
                <a:lnTo>
                  <a:pt x="0" y="0"/>
                </a:lnTo>
                <a:close/>
              </a:path>
            </a:pathLst>
          </a:custGeom>
          <a:blipFill>
            <a:blip r:embed="rId8"/>
            <a:stretch>
              <a:fillRect/>
            </a:stretch>
          </a:blipFill>
        </p:spPr>
        <p:txBody>
          <a:bodyPr/>
          <a:lstStyle/>
          <a:p/>
        </p:txBody>
      </p:sp>
      <p:sp>
        <p:nvSpPr>
          <p:cNvPr id="9" name="Freeform 9"/>
          <p:cNvSpPr/>
          <p:nvPr/>
        </p:nvSpPr>
        <p:spPr>
          <a:xfrm>
            <a:off x="9960202" y="6718382"/>
            <a:ext cx="4721347" cy="1136621"/>
          </a:xfrm>
          <a:custGeom>
            <a:rect l="l" t="t" r="r" b="b"/>
            <a:pathLst>
              <a:path w="4721347" h="1136621">
                <a:moveTo>
                  <a:pt x="0" y="0"/>
                </a:moveTo>
                <a:lnTo>
                  <a:pt x="4721347" y="0"/>
                </a:lnTo>
                <a:lnTo>
                  <a:pt x="4721347" y="1136620"/>
                </a:lnTo>
                <a:lnTo>
                  <a:pt x="0" y="1136620"/>
                </a:lnTo>
                <a:lnTo>
                  <a:pt x="0" y="0"/>
                </a:lnTo>
                <a:close/>
              </a:path>
            </a:pathLst>
          </a:custGeom>
          <a:blipFill>
            <a:blip r:embed="rId9"/>
            <a:stretch>
              <a:fillRect/>
            </a:stretch>
          </a:blipFill>
        </p:spPr>
        <p:txBody>
          <a:bodyPr/>
          <a:lstStyle/>
          <a:p/>
        </p:txBody>
      </p:sp>
      <p:sp>
        <p:nvSpPr>
          <p:cNvPr id="10" name="Freeform 10"/>
          <p:cNvSpPr/>
          <p:nvPr/>
        </p:nvSpPr>
        <p:spPr>
          <a:xfrm>
            <a:off x="15099478" y="6525932"/>
            <a:ext cx="2737800" cy="2732368"/>
          </a:xfrm>
          <a:custGeom>
            <a:rect l="l" t="t" r="r" b="b"/>
            <a:pathLst>
              <a:path w="2737800" h="2732368">
                <a:moveTo>
                  <a:pt x="0" y="0"/>
                </a:moveTo>
                <a:lnTo>
                  <a:pt x="2737800" y="0"/>
                </a:lnTo>
                <a:lnTo>
                  <a:pt x="2737800" y="2732368"/>
                </a:lnTo>
                <a:lnTo>
                  <a:pt x="0" y="2732368"/>
                </a:lnTo>
                <a:lnTo>
                  <a:pt x="0" y="0"/>
                </a:lnTo>
                <a:close/>
              </a:path>
            </a:pathLst>
          </a:custGeom>
          <a:blipFill>
            <a:blip r:embed="rId10"/>
            <a:stretch>
              <a:fillRect/>
            </a:stretch>
          </a:blipFill>
        </p:spPr>
        <p:txBody>
          <a:bodyPr/>
          <a:lstStyle/>
          <a:p/>
        </p:txBody>
      </p:sp>
      <p:sp>
        <p:nvSpPr>
          <p:cNvPr id="11" name="Freeform 11"/>
          <p:cNvSpPr/>
          <p:nvPr/>
        </p:nvSpPr>
        <p:spPr>
          <a:xfrm>
            <a:off x="10993869" y="8329119"/>
            <a:ext cx="2932451" cy="1703265"/>
          </a:xfrm>
          <a:custGeom>
            <a:rect l="l" t="t" r="r" b="b"/>
            <a:pathLst>
              <a:path w="2932451" h="1703265">
                <a:moveTo>
                  <a:pt x="0" y="0"/>
                </a:moveTo>
                <a:lnTo>
                  <a:pt x="2932451" y="0"/>
                </a:lnTo>
                <a:lnTo>
                  <a:pt x="2932451" y="1703266"/>
                </a:lnTo>
                <a:lnTo>
                  <a:pt x="0" y="1703266"/>
                </a:lnTo>
                <a:lnTo>
                  <a:pt x="0" y="0"/>
                </a:lnTo>
                <a:close/>
              </a:path>
            </a:pathLst>
          </a:custGeom>
          <a:blipFill>
            <a:blip r:embed="rId11"/>
            <a:stretch>
              <a:fillRect/>
            </a:stretch>
          </a:blipFill>
        </p:spPr>
        <p:txBody>
          <a:bodyPr/>
          <a:lstStyle/>
          <a:p/>
        </p:txBody>
      </p:sp>
      <p:sp>
        <p:nvSpPr>
          <p:cNvPr id="12" name="TextBox 12"/>
          <p:cNvSpPr txBox="1"/>
          <p:nvPr/>
        </p:nvSpPr>
        <p:spPr>
          <a:xfrm>
            <a:off x="5464541"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yhmtw2um"/>
              </a:rPr>
              <a:t>https://tinyurl.com/yhmtw2um</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53</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Energy Drinks Market Report 2024</dc:title>
  <cp:lastModifiedBy>decipher market</cp:lastModifiedBy>
  <cp:revision>2</cp:revision>
  <dcterms:created xsi:type="dcterms:W3CDTF">2006-08-16T00:00:00Z</dcterms:created>
  <dcterms:modified xsi:type="dcterms:W3CDTF">2024-04-17T09:38:14Z</dcterms:modified>
</cp:coreProperties>
</file>