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Bold" panose="020B0604020202020204" charset="0"/>
      <p:regular r:id="rId14"/>
    </p:embeddedFont>
    <p:embeddedFont>
      <p:font typeface="Garet" panose="020B0604020202020204"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Helios Extende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6.jpeg" /><Relationship Id="rId4"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www.cognitivemarketresearch.com/endoscopy-irrigation-pumps-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7019" b="-79646"/>
            </a:stretch>
          </a:blipFill>
        </p:spPr>
        <p:txBody>
          <a:bodyPr/>
          <a:lstStyle/>
          <a:p/>
        </p:txBody>
      </p:sp>
      <p:grpSp>
        <p:nvGrpSpPr>
          <p:cNvPr id="3" name="Group 3"/>
          <p:cNvGrpSpPr/>
          <p:nvPr/>
        </p:nvGrpSpPr>
        <p:grpSpPr>
          <a:xfrm>
            <a:off x="2690829" y="3086100"/>
            <a:ext cx="12906341" cy="4114800"/>
            <a:chExt cx="3399201" cy="1083733"/>
          </a:xfrm>
        </p:grpSpPr>
        <p:sp>
          <p:nvSpPr>
            <p:cNvPr id="4" name="Freeform 4"/>
            <p:cNvSpPr/>
            <p:nvPr/>
          </p:nvSpPr>
          <p:spPr>
            <a:xfrm>
              <a:off x="0" y="0"/>
              <a:ext cx="3399201" cy="1083733"/>
            </a:xfrm>
            <a:custGeom>
              <a:rect l="l" t="t" r="r" b="b"/>
              <a:pathLst>
                <a:path w="3399201" h="1083733">
                  <a:moveTo>
                    <a:pt x="0" y="0"/>
                  </a:moveTo>
                  <a:lnTo>
                    <a:pt x="3399201" y="0"/>
                  </a:lnTo>
                  <a:lnTo>
                    <a:pt x="3399201" y="1083733"/>
                  </a:lnTo>
                  <a:lnTo>
                    <a:pt x="0" y="1083733"/>
                  </a:lnTo>
                  <a:close/>
                </a:path>
              </a:pathLst>
            </a:custGeom>
            <a:solidFill>
              <a:srgbClr val="000000">
                <a:alpha val="0"/>
              </a:srgbClr>
            </a:solidFill>
            <a:ln w="361950" cap="sq">
              <a:solidFill>
                <a:srgbClr val="48BAC3"/>
              </a:solidFill>
              <a:prstDash val="solid"/>
              <a:miter/>
            </a:ln>
          </p:spPr>
          <p:txBody>
            <a:bodyPr/>
            <a:lstStyle/>
            <a:p/>
          </p:txBody>
        </p:sp>
        <p:sp>
          <p:nvSpPr>
            <p:cNvPr id="5" name="TextBox 5"/>
            <p:cNvSpPr txBox="1"/>
            <p:nvPr/>
          </p:nvSpPr>
          <p:spPr>
            <a:xfrm>
              <a:off x="0" y="-38100"/>
              <a:ext cx="3399201" cy="11218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978036" y="3447836"/>
            <a:ext cx="12268720" cy="3391328"/>
            <a:chExt cx="3231268" cy="893189"/>
          </a:xfrm>
        </p:grpSpPr>
        <p:sp>
          <p:nvSpPr>
            <p:cNvPr id="7" name="Freeform 7"/>
            <p:cNvSpPr/>
            <p:nvPr/>
          </p:nvSpPr>
          <p:spPr>
            <a:xfrm>
              <a:off x="0" y="0"/>
              <a:ext cx="3231268" cy="893189"/>
            </a:xfrm>
            <a:custGeom>
              <a:rect l="l" t="t" r="r" b="b"/>
              <a:pathLst>
                <a:path w="3231268" h="893189">
                  <a:moveTo>
                    <a:pt x="0" y="0"/>
                  </a:moveTo>
                  <a:lnTo>
                    <a:pt x="3231268" y="0"/>
                  </a:lnTo>
                  <a:lnTo>
                    <a:pt x="3231268" y="893189"/>
                  </a:lnTo>
                  <a:lnTo>
                    <a:pt x="0" y="893189"/>
                  </a:lnTo>
                  <a:close/>
                </a:path>
              </a:pathLst>
            </a:custGeom>
            <a:solidFill>
              <a:srgbClr val="FFFFFF"/>
            </a:solidFill>
            <a:ln cap="sq">
              <a:noFill/>
              <a:prstDash val="solid"/>
              <a:miter/>
            </a:ln>
          </p:spPr>
          <p:txBody>
            <a:bodyPr/>
            <a:lstStyle/>
            <a:p/>
          </p:txBody>
        </p:sp>
        <p:sp>
          <p:nvSpPr>
            <p:cNvPr id="8" name="TextBox 8"/>
            <p:cNvSpPr txBox="1"/>
            <p:nvPr/>
          </p:nvSpPr>
          <p:spPr>
            <a:xfrm>
              <a:off x="0" y="-38100"/>
              <a:ext cx="3231268" cy="931289"/>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294074" y="4498455"/>
            <a:ext cx="11810465" cy="1280564"/>
          </a:xfrm>
          <a:prstGeom prst="rect">
            <a:avLst/>
          </a:prstGeom>
        </p:spPr>
        <p:txBody>
          <a:bodyPr lIns="0" tIns="0" rIns="0" bIns="0" rtlCol="0" anchor="t">
            <a:spAutoFit/>
          </a:bodyPr>
          <a:lstStyle/>
          <a:p>
            <a:pPr>
              <a:lnSpc>
                <a:spcPts val="4905"/>
              </a:lnSpc>
            </a:pPr>
            <a:r>
              <a:rPr lang="en-US" sz="4303" spc="430">
                <a:solidFill>
                  <a:srgbClr val="000000"/>
                </a:solidFill>
                <a:latin typeface="Helios Extended"/>
              </a:rPr>
              <a:t>ENDOSCOPY IRRIGATION PUMPS </a:t>
            </a:r>
          </a:p>
          <a:p>
            <a:pPr>
              <a:lnSpc>
                <a:spcPts val="4905"/>
              </a:lnSpc>
            </a:pPr>
            <a:r>
              <a:rPr lang="en-US" sz="4303" spc="430">
                <a:solidFill>
                  <a:srgbClr val="000000"/>
                </a:solidFill>
                <a:latin typeface="Helios Extended"/>
              </a:rPr>
              <a:t>MARKET REPORT</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374" b="-6144"/>
            </a:stretch>
          </a:blipFill>
        </p:spPr>
        <p:txBody>
          <a:bodyPr/>
          <a:lstStyle/>
          <a:p/>
        </p:txBody>
      </p:sp>
      <p:grpSp>
        <p:nvGrpSpPr>
          <p:cNvPr id="3" name="Group 3"/>
          <p:cNvGrpSpPr/>
          <p:nvPr/>
        </p:nvGrpSpPr>
        <p:grpSpPr>
          <a:xfrm>
            <a:off x="3050557" y="2613745"/>
            <a:ext cx="12186886" cy="6179266"/>
            <a:chExt cx="4274726" cy="2167467"/>
          </a:xfrm>
        </p:grpSpPr>
        <p:sp>
          <p:nvSpPr>
            <p:cNvPr id="4" name="Freeform 4"/>
            <p:cNvSpPr/>
            <p:nvPr/>
          </p:nvSpPr>
          <p:spPr>
            <a:xfrm>
              <a:off x="0" y="0"/>
              <a:ext cx="4274726" cy="2167467"/>
            </a:xfrm>
            <a:custGeom>
              <a:rect l="l" t="t" r="r" b="b"/>
              <a:pathLst>
                <a:path w="4274726" h="2167467">
                  <a:moveTo>
                    <a:pt x="0" y="0"/>
                  </a:moveTo>
                  <a:lnTo>
                    <a:pt x="4274726" y="0"/>
                  </a:lnTo>
                  <a:lnTo>
                    <a:pt x="4274726" y="2167467"/>
                  </a:lnTo>
                  <a:lnTo>
                    <a:pt x="0" y="2167467"/>
                  </a:lnTo>
                  <a:close/>
                </a:path>
              </a:pathLst>
            </a:custGeom>
            <a:solidFill>
              <a:srgbClr val="F7FDFE"/>
            </a:solidFill>
          </p:spPr>
          <p:txBody>
            <a:bodyPr/>
            <a:lstStyle/>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a:off x="3832934" y="4260294"/>
            <a:ext cx="10254519" cy="0"/>
          </a:xfrm>
          <a:prstGeom prst="line">
            <a:avLst/>
          </a:prstGeom>
          <a:ln w="28575" cap="flat">
            <a:solidFill>
              <a:srgbClr val="48BAC3"/>
            </a:solidFill>
            <a:prstDash val="solid"/>
            <a:headEnd type="none" w="sm" len="sm"/>
            <a:tailEnd type="none" w="sm" len="sm"/>
          </a:ln>
        </p:spPr>
        <p:txBody>
          <a:bodyPr/>
          <a:lstStyle/>
          <a:p/>
        </p:txBody>
      </p:sp>
      <p:grpSp>
        <p:nvGrpSpPr>
          <p:cNvPr id="7" name="Group 7"/>
          <p:cNvGrpSpPr>
            <a:grpSpLocks noChangeAspect="1"/>
          </p:cNvGrpSpPr>
          <p:nvPr/>
        </p:nvGrpSpPr>
        <p:grpSpPr>
          <a:xfrm>
            <a:off x="11207900" y="3220481"/>
            <a:ext cx="3519280" cy="4685461"/>
            <a:chExt cx="3663950" cy="4878070"/>
          </a:xfrm>
        </p:grpSpPr>
        <p:sp>
          <p:nvSpPr>
            <p:cNvPr id="8" name="Freeform 8"/>
            <p:cNvSpPr/>
            <p:nvPr/>
          </p:nvSpPr>
          <p:spPr>
            <a:xfrm>
              <a:off x="31750" y="31750"/>
              <a:ext cx="3600450" cy="4814570"/>
            </a:xfrm>
            <a:custGeom>
              <a:rect l="l" t="t" r="r" b="b"/>
              <a:pathLst>
                <a:path w="3600450" h="4814570">
                  <a:moveTo>
                    <a:pt x="0" y="0"/>
                  </a:moveTo>
                  <a:lnTo>
                    <a:pt x="3600450" y="0"/>
                  </a:lnTo>
                  <a:lnTo>
                    <a:pt x="3600450" y="4814570"/>
                  </a:lnTo>
                  <a:lnTo>
                    <a:pt x="0" y="4814570"/>
                  </a:lnTo>
                  <a:close/>
                </a:path>
              </a:pathLst>
            </a:custGeom>
            <a:blipFill>
              <a:blip r:embed="rId3"/>
              <a:stretch>
                <a:fillRect r="-100582"/>
              </a:stretch>
            </a:blipFill>
          </p:spPr>
          <p:txBody>
            <a:bodyPr/>
            <a:lstStyle/>
            <a:p/>
          </p:txBody>
        </p:sp>
        <p:sp>
          <p:nvSpPr>
            <p:cNvPr id="9" name="Freeform 9"/>
            <p:cNvSpPr/>
            <p:nvPr/>
          </p:nvSpPr>
          <p:spPr>
            <a:xfrm>
              <a:off x="0" y="0"/>
              <a:ext cx="3663950" cy="4878070"/>
            </a:xfrm>
            <a:custGeom>
              <a:rect l="l" t="t" r="r" b="b"/>
              <a:pathLst>
                <a:path w="3663950" h="487807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F7FDFE"/>
            </a:solidFill>
          </p:spPr>
          <p:txBody>
            <a:bodyPr/>
            <a:lstStyle/>
            <a:p/>
          </p:txBody>
        </p:sp>
      </p:grpSp>
      <p:sp>
        <p:nvSpPr>
          <p:cNvPr id="10" name="TextBox 10"/>
          <p:cNvSpPr txBox="1"/>
          <p:nvPr/>
        </p:nvSpPr>
        <p:spPr>
          <a:xfrm>
            <a:off x="3648699" y="3391931"/>
            <a:ext cx="6978352" cy="587375"/>
          </a:xfrm>
          <a:prstGeom prst="rect">
            <a:avLst/>
          </a:prstGeom>
        </p:spPr>
        <p:txBody>
          <a:bodyPr lIns="0" tIns="0" rIns="0" bIns="0" rtlCol="0" anchor="t">
            <a:spAutoFit/>
          </a:bodyPr>
          <a:lstStyle/>
          <a:p>
            <a:pPr algn="ctr">
              <a:lnSpc>
                <a:spcPts val="4150"/>
              </a:lnSpc>
            </a:pPr>
            <a:r>
              <a:rPr lang="en-US" sz="5000">
                <a:solidFill>
                  <a:srgbClr val="292929"/>
                </a:solidFill>
                <a:latin typeface="Garet"/>
              </a:rPr>
              <a:t>INTRODUCTION</a:t>
            </a:r>
          </a:p>
        </p:txBody>
      </p:sp>
      <p:sp>
        <p:nvSpPr>
          <p:cNvPr id="11" name="TextBox 11"/>
          <p:cNvSpPr txBox="1"/>
          <p:nvPr/>
        </p:nvSpPr>
        <p:spPr>
          <a:xfrm>
            <a:off x="3367314" y="4493656"/>
            <a:ext cx="7541123" cy="3708955"/>
          </a:xfrm>
          <a:prstGeom prst="rect">
            <a:avLst/>
          </a:prstGeom>
        </p:spPr>
        <p:txBody>
          <a:bodyPr lIns="0" tIns="0" rIns="0" bIns="0" rtlCol="0" anchor="t">
            <a:spAutoFit/>
          </a:bodyPr>
          <a:lstStyle/>
          <a:p>
            <a:pPr>
              <a:lnSpc>
                <a:spcPts val="2944"/>
              </a:lnSpc>
              <a:spcBef>
                <a:spcPct val="0"/>
              </a:spcBef>
            </a:pPr>
            <a:r>
              <a:rPr lang="en-US" sz="2103" spc="210">
                <a:solidFill>
                  <a:srgbClr val="292929"/>
                </a:solidFill>
                <a:latin typeface="Lato"/>
              </a:rPr>
              <a:t>The endoscopy irrigation pump is used for endoscopic procedures which provides consistent flow rate in the procedure. The pump has built-in safety feature, easy to use, effective in-patient treatment. The pump has applications in the laparoscopy, arthroscopy, urology, gastroenterology, hysteroscopy gynaecology applications for irrigating joints, gastro-intestinal area, urethra and other body parts. The pump cleans the area and provide better visualization during a surgical procedure.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222" b="-12222"/>
            </a:stretch>
          </a:blipFill>
        </p:spPr>
        <p:txBody>
          <a:bodyPr/>
          <a:lstStyle/>
          <a:p/>
        </p:txBody>
      </p:sp>
      <p:grpSp>
        <p:nvGrpSpPr>
          <p:cNvPr id="3" name="Group 3"/>
          <p:cNvGrpSpPr/>
          <p:nvPr/>
        </p:nvGrpSpPr>
        <p:grpSpPr>
          <a:xfrm>
            <a:off x="9971102" y="1470131"/>
            <a:ext cx="7946255" cy="7301069"/>
            <a:chExt cx="2281546" cy="2096298"/>
          </a:xfrm>
        </p:grpSpPr>
        <p:sp>
          <p:nvSpPr>
            <p:cNvPr id="4" name="Freeform 4"/>
            <p:cNvSpPr/>
            <p:nvPr/>
          </p:nvSpPr>
          <p:spPr>
            <a:xfrm>
              <a:off x="0" y="0"/>
              <a:ext cx="2281546" cy="2096298"/>
            </a:xfrm>
            <a:custGeom>
              <a:rect l="l" t="t" r="r" b="b"/>
              <a:pathLst>
                <a:path w="2281546" h="2096298">
                  <a:moveTo>
                    <a:pt x="0" y="0"/>
                  </a:moveTo>
                  <a:lnTo>
                    <a:pt x="2281546" y="0"/>
                  </a:lnTo>
                  <a:lnTo>
                    <a:pt x="2281546" y="2096298"/>
                  </a:lnTo>
                  <a:lnTo>
                    <a:pt x="0" y="2096298"/>
                  </a:lnTo>
                  <a:close/>
                </a:path>
              </a:pathLst>
            </a:custGeom>
            <a:solidFill>
              <a:srgbClr val="FFFFFF"/>
            </a:solidFill>
          </p:spPr>
          <p:txBody>
            <a:bodyPr/>
            <a:lstStyle/>
            <a:p/>
          </p:txBody>
        </p:sp>
        <p:sp>
          <p:nvSpPr>
            <p:cNvPr id="5" name="TextBox 5"/>
            <p:cNvSpPr txBox="1"/>
            <p:nvPr/>
          </p:nvSpPr>
          <p:spPr>
            <a:xfrm>
              <a:off x="0" y="-38100"/>
              <a:ext cx="2281546" cy="213439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1108426" y="2096030"/>
            <a:ext cx="5834956" cy="584200"/>
          </a:xfrm>
          <a:prstGeom prst="rect">
            <a:avLst/>
          </a:prstGeom>
        </p:spPr>
        <p:txBody>
          <a:bodyPr lIns="0" tIns="0" rIns="0" bIns="0" rtlCol="0" anchor="t">
            <a:spAutoFit/>
          </a:bodyPr>
          <a:lstStyle/>
          <a:p>
            <a:pPr algn="ctr">
              <a:lnSpc>
                <a:spcPts val="4100"/>
              </a:lnSpc>
            </a:pPr>
            <a:r>
              <a:rPr lang="en-US" sz="5000" spc="-360">
                <a:solidFill>
                  <a:srgbClr val="000000"/>
                </a:solidFill>
                <a:latin typeface="Garet"/>
              </a:rPr>
              <a:t>KEY INSIGHTS</a:t>
            </a:r>
          </a:p>
        </p:txBody>
      </p:sp>
      <p:sp>
        <p:nvSpPr>
          <p:cNvPr id="7" name="Freeform 7"/>
          <p:cNvSpPr/>
          <p:nvPr/>
        </p:nvSpPr>
        <p:spPr>
          <a:xfrm>
            <a:off x="11108426" y="6902385"/>
            <a:ext cx="6022161" cy="1868815"/>
          </a:xfrm>
          <a:custGeom>
            <a:rect l="l" t="t" r="r" b="b"/>
            <a:pathLst>
              <a:path w="6022161" h="1868815">
                <a:moveTo>
                  <a:pt x="0" y="0"/>
                </a:moveTo>
                <a:lnTo>
                  <a:pt x="6022162" y="0"/>
                </a:lnTo>
                <a:lnTo>
                  <a:pt x="6022162" y="1868815"/>
                </a:lnTo>
                <a:lnTo>
                  <a:pt x="0" y="18688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10925287" y="6707883"/>
            <a:ext cx="6388441" cy="1270987"/>
            <a:chExt cx="2156186" cy="428975"/>
          </a:xfrm>
        </p:grpSpPr>
        <p:sp>
          <p:nvSpPr>
            <p:cNvPr id="9" name="Freeform 9"/>
            <p:cNvSpPr/>
            <p:nvPr/>
          </p:nvSpPr>
          <p:spPr>
            <a:xfrm>
              <a:off x="0" y="0"/>
              <a:ext cx="2156186" cy="428975"/>
            </a:xfrm>
            <a:custGeom>
              <a:rect l="l" t="t" r="r" b="b"/>
              <a:pathLst>
                <a:path w="2156186" h="428975">
                  <a:moveTo>
                    <a:pt x="36356" y="0"/>
                  </a:moveTo>
                  <a:lnTo>
                    <a:pt x="2119830" y="0"/>
                  </a:lnTo>
                  <a:cubicBezTo>
                    <a:pt x="2129472" y="0"/>
                    <a:pt x="2138720" y="3830"/>
                    <a:pt x="2145538" y="10648"/>
                  </a:cubicBezTo>
                  <a:cubicBezTo>
                    <a:pt x="2152356" y="17466"/>
                    <a:pt x="2156186" y="26714"/>
                    <a:pt x="2156186" y="36356"/>
                  </a:cubicBezTo>
                  <a:lnTo>
                    <a:pt x="2156186" y="392619"/>
                  </a:lnTo>
                  <a:cubicBezTo>
                    <a:pt x="2156186" y="402262"/>
                    <a:pt x="2152356" y="411509"/>
                    <a:pt x="2145538" y="418327"/>
                  </a:cubicBezTo>
                  <a:cubicBezTo>
                    <a:pt x="2138720" y="425145"/>
                    <a:pt x="2129472" y="428975"/>
                    <a:pt x="2119830" y="428975"/>
                  </a:cubicBezTo>
                  <a:lnTo>
                    <a:pt x="36356" y="428975"/>
                  </a:lnTo>
                  <a:cubicBezTo>
                    <a:pt x="26714" y="428975"/>
                    <a:pt x="17466" y="425145"/>
                    <a:pt x="10648" y="418327"/>
                  </a:cubicBezTo>
                  <a:cubicBezTo>
                    <a:pt x="3830" y="411509"/>
                    <a:pt x="0" y="402262"/>
                    <a:pt x="0" y="392619"/>
                  </a:cubicBezTo>
                  <a:lnTo>
                    <a:pt x="0" y="36356"/>
                  </a:lnTo>
                  <a:cubicBezTo>
                    <a:pt x="0" y="26714"/>
                    <a:pt x="3830" y="17466"/>
                    <a:pt x="10648" y="10648"/>
                  </a:cubicBezTo>
                  <a:cubicBezTo>
                    <a:pt x="17466" y="3830"/>
                    <a:pt x="26714" y="0"/>
                    <a:pt x="36356" y="0"/>
                  </a:cubicBezTo>
                  <a:close/>
                </a:path>
              </a:pathLst>
            </a:custGeom>
            <a:solidFill>
              <a:srgbClr val="BD4291"/>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11108426" y="5282515"/>
            <a:ext cx="6022161" cy="1868815"/>
          </a:xfrm>
          <a:custGeom>
            <a:rect l="l" t="t" r="r" b="b"/>
            <a:pathLst>
              <a:path w="6022161" h="1868815">
                <a:moveTo>
                  <a:pt x="0" y="0"/>
                </a:moveTo>
                <a:lnTo>
                  <a:pt x="6022162" y="0"/>
                </a:lnTo>
                <a:lnTo>
                  <a:pt x="6022162" y="1868815"/>
                </a:lnTo>
                <a:lnTo>
                  <a:pt x="0" y="18688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10925287" y="5090030"/>
            <a:ext cx="6388441" cy="1270987"/>
            <a:chExt cx="2156186" cy="428975"/>
          </a:xfrm>
        </p:grpSpPr>
        <p:sp>
          <p:nvSpPr>
            <p:cNvPr id="13" name="Freeform 13"/>
            <p:cNvSpPr/>
            <p:nvPr/>
          </p:nvSpPr>
          <p:spPr>
            <a:xfrm>
              <a:off x="0" y="0"/>
              <a:ext cx="2156186" cy="428975"/>
            </a:xfrm>
            <a:custGeom>
              <a:rect l="l" t="t" r="r" b="b"/>
              <a:pathLst>
                <a:path w="2156186" h="428975">
                  <a:moveTo>
                    <a:pt x="36356" y="0"/>
                  </a:moveTo>
                  <a:lnTo>
                    <a:pt x="2119830" y="0"/>
                  </a:lnTo>
                  <a:cubicBezTo>
                    <a:pt x="2129472" y="0"/>
                    <a:pt x="2138720" y="3830"/>
                    <a:pt x="2145538" y="10648"/>
                  </a:cubicBezTo>
                  <a:cubicBezTo>
                    <a:pt x="2152356" y="17466"/>
                    <a:pt x="2156186" y="26714"/>
                    <a:pt x="2156186" y="36356"/>
                  </a:cubicBezTo>
                  <a:lnTo>
                    <a:pt x="2156186" y="392619"/>
                  </a:lnTo>
                  <a:cubicBezTo>
                    <a:pt x="2156186" y="402262"/>
                    <a:pt x="2152356" y="411509"/>
                    <a:pt x="2145538" y="418327"/>
                  </a:cubicBezTo>
                  <a:cubicBezTo>
                    <a:pt x="2138720" y="425145"/>
                    <a:pt x="2129472" y="428975"/>
                    <a:pt x="2119830" y="428975"/>
                  </a:cubicBezTo>
                  <a:lnTo>
                    <a:pt x="36356" y="428975"/>
                  </a:lnTo>
                  <a:cubicBezTo>
                    <a:pt x="26714" y="428975"/>
                    <a:pt x="17466" y="425145"/>
                    <a:pt x="10648" y="418327"/>
                  </a:cubicBezTo>
                  <a:cubicBezTo>
                    <a:pt x="3830" y="411509"/>
                    <a:pt x="0" y="402262"/>
                    <a:pt x="0" y="392619"/>
                  </a:cubicBezTo>
                  <a:lnTo>
                    <a:pt x="0" y="36356"/>
                  </a:lnTo>
                  <a:cubicBezTo>
                    <a:pt x="0" y="26714"/>
                    <a:pt x="3830" y="17466"/>
                    <a:pt x="10648" y="10648"/>
                  </a:cubicBezTo>
                  <a:cubicBezTo>
                    <a:pt x="17466" y="3830"/>
                    <a:pt x="26714" y="0"/>
                    <a:pt x="36356" y="0"/>
                  </a:cubicBezTo>
                  <a:close/>
                </a:path>
              </a:pathLst>
            </a:custGeom>
            <a:solidFill>
              <a:srgbClr val="53BF9D"/>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Freeform 15"/>
          <p:cNvSpPr/>
          <p:nvPr/>
        </p:nvSpPr>
        <p:spPr>
          <a:xfrm>
            <a:off x="11108426" y="3665275"/>
            <a:ext cx="6022161" cy="1868815"/>
          </a:xfrm>
          <a:custGeom>
            <a:rect l="l" t="t" r="r" b="b"/>
            <a:pathLst>
              <a:path w="6022161" h="1868815">
                <a:moveTo>
                  <a:pt x="0" y="0"/>
                </a:moveTo>
                <a:lnTo>
                  <a:pt x="6022162" y="0"/>
                </a:lnTo>
                <a:lnTo>
                  <a:pt x="6022162" y="1868815"/>
                </a:lnTo>
                <a:lnTo>
                  <a:pt x="0" y="18688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6" name="Group 16"/>
          <p:cNvGrpSpPr/>
          <p:nvPr/>
        </p:nvGrpSpPr>
        <p:grpSpPr>
          <a:xfrm>
            <a:off x="10925287" y="3472177"/>
            <a:ext cx="6388441" cy="1270987"/>
            <a:chExt cx="2156186" cy="428975"/>
          </a:xfrm>
        </p:grpSpPr>
        <p:sp>
          <p:nvSpPr>
            <p:cNvPr id="17" name="Freeform 17"/>
            <p:cNvSpPr/>
            <p:nvPr/>
          </p:nvSpPr>
          <p:spPr>
            <a:xfrm>
              <a:off x="0" y="0"/>
              <a:ext cx="2156186" cy="428975"/>
            </a:xfrm>
            <a:custGeom>
              <a:rect l="l" t="t" r="r" b="b"/>
              <a:pathLst>
                <a:path w="2156186" h="428975">
                  <a:moveTo>
                    <a:pt x="36356" y="0"/>
                  </a:moveTo>
                  <a:lnTo>
                    <a:pt x="2119830" y="0"/>
                  </a:lnTo>
                  <a:cubicBezTo>
                    <a:pt x="2129472" y="0"/>
                    <a:pt x="2138720" y="3830"/>
                    <a:pt x="2145538" y="10648"/>
                  </a:cubicBezTo>
                  <a:cubicBezTo>
                    <a:pt x="2152356" y="17466"/>
                    <a:pt x="2156186" y="26714"/>
                    <a:pt x="2156186" y="36356"/>
                  </a:cubicBezTo>
                  <a:lnTo>
                    <a:pt x="2156186" y="392619"/>
                  </a:lnTo>
                  <a:cubicBezTo>
                    <a:pt x="2156186" y="402262"/>
                    <a:pt x="2152356" y="411509"/>
                    <a:pt x="2145538" y="418327"/>
                  </a:cubicBezTo>
                  <a:cubicBezTo>
                    <a:pt x="2138720" y="425145"/>
                    <a:pt x="2129472" y="428975"/>
                    <a:pt x="2119830" y="428975"/>
                  </a:cubicBezTo>
                  <a:lnTo>
                    <a:pt x="36356" y="428975"/>
                  </a:lnTo>
                  <a:cubicBezTo>
                    <a:pt x="26714" y="428975"/>
                    <a:pt x="17466" y="425145"/>
                    <a:pt x="10648" y="418327"/>
                  </a:cubicBezTo>
                  <a:cubicBezTo>
                    <a:pt x="3830" y="411509"/>
                    <a:pt x="0" y="402262"/>
                    <a:pt x="0" y="392619"/>
                  </a:cubicBezTo>
                  <a:lnTo>
                    <a:pt x="0" y="36356"/>
                  </a:lnTo>
                  <a:cubicBezTo>
                    <a:pt x="0" y="26714"/>
                    <a:pt x="3830" y="17466"/>
                    <a:pt x="10648" y="10648"/>
                  </a:cubicBezTo>
                  <a:cubicBezTo>
                    <a:pt x="17466" y="3830"/>
                    <a:pt x="26714" y="0"/>
                    <a:pt x="36356" y="0"/>
                  </a:cubicBezTo>
                  <a:close/>
                </a:path>
              </a:pathLst>
            </a:custGeom>
            <a:solidFill>
              <a:srgbClr val="F94C66"/>
            </a:solidFill>
          </p:spPr>
          <p:txBody>
            <a:bodyPr/>
            <a:lstStyle/>
            <a:p/>
          </p:txBody>
        </p:sp>
        <p:sp>
          <p:nvSpPr>
            <p:cNvPr id="18" name="TextBox 18"/>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9" name="AutoShape 19"/>
          <p:cNvSpPr/>
          <p:nvPr/>
        </p:nvSpPr>
        <p:spPr>
          <a:xfrm flipH="1" flipV="1">
            <a:off x="12250212" y="3773664"/>
            <a:ext cx="0" cy="668012"/>
          </a:xfrm>
          <a:prstGeom prst="line">
            <a:avLst/>
          </a:prstGeom>
          <a:ln w="28575" cap="flat">
            <a:solidFill>
              <a:srgbClr val="FFFFFF"/>
            </a:solidFill>
            <a:prstDash val="solid"/>
            <a:headEnd type="none" w="sm" len="sm"/>
            <a:tailEnd type="none" w="sm" len="sm"/>
          </a:ln>
        </p:spPr>
        <p:txBody>
          <a:bodyPr/>
          <a:lstStyle/>
          <a:p/>
        </p:txBody>
      </p:sp>
      <p:sp>
        <p:nvSpPr>
          <p:cNvPr id="20" name="AutoShape 20"/>
          <p:cNvSpPr/>
          <p:nvPr/>
        </p:nvSpPr>
        <p:spPr>
          <a:xfrm flipH="1" flipV="1">
            <a:off x="12250212" y="5391517"/>
            <a:ext cx="0" cy="668012"/>
          </a:xfrm>
          <a:prstGeom prst="line">
            <a:avLst/>
          </a:prstGeom>
          <a:ln w="28575" cap="flat">
            <a:solidFill>
              <a:srgbClr val="FFFFFF"/>
            </a:solidFill>
            <a:prstDash val="solid"/>
            <a:headEnd type="none" w="sm" len="sm"/>
            <a:tailEnd type="none" w="sm" len="sm"/>
          </a:ln>
        </p:spPr>
        <p:txBody>
          <a:bodyPr/>
          <a:lstStyle/>
          <a:p/>
        </p:txBody>
      </p:sp>
      <p:sp>
        <p:nvSpPr>
          <p:cNvPr id="21" name="AutoShape 21"/>
          <p:cNvSpPr/>
          <p:nvPr/>
        </p:nvSpPr>
        <p:spPr>
          <a:xfrm flipH="1" flipV="1">
            <a:off x="12250212" y="7009370"/>
            <a:ext cx="0" cy="668012"/>
          </a:xfrm>
          <a:prstGeom prst="line">
            <a:avLst/>
          </a:prstGeom>
          <a:ln w="28575" cap="flat">
            <a:solidFill>
              <a:srgbClr val="FFFFFF"/>
            </a:solidFill>
            <a:prstDash val="solid"/>
            <a:headEnd type="none" w="sm" len="sm"/>
            <a:tailEnd type="none" w="sm" len="sm"/>
          </a:ln>
        </p:spPr>
        <p:txBody>
          <a:bodyPr/>
          <a:lstStyle/>
          <a:p/>
        </p:txBody>
      </p:sp>
      <p:sp>
        <p:nvSpPr>
          <p:cNvPr id="22" name="TextBox 22"/>
          <p:cNvSpPr txBox="1"/>
          <p:nvPr/>
        </p:nvSpPr>
        <p:spPr>
          <a:xfrm>
            <a:off x="12380076" y="3633864"/>
            <a:ext cx="4649047" cy="965818"/>
          </a:xfrm>
          <a:prstGeom prst="rect">
            <a:avLst/>
          </a:prstGeom>
        </p:spPr>
        <p:txBody>
          <a:bodyPr lIns="0" tIns="0" rIns="0" bIns="0" rtlCol="0" anchor="t">
            <a:spAutoFit/>
          </a:bodyPr>
          <a:lstStyle/>
          <a:p>
            <a:pPr algn="ctr">
              <a:lnSpc>
                <a:spcPts val="3852"/>
              </a:lnSpc>
            </a:pPr>
            <a:r>
              <a:rPr lang="en-US" sz="2751" spc="88">
                <a:solidFill>
                  <a:srgbClr val="FFFFFF"/>
                </a:solidFill>
                <a:latin typeface="Barlow Semi-Bold"/>
              </a:rPr>
              <a:t>MARKET SIZE</a:t>
            </a:r>
          </a:p>
          <a:p>
            <a:pPr algn="ctr">
              <a:lnSpc>
                <a:spcPts val="3852"/>
              </a:lnSpc>
              <a:spcBef>
                <a:spcPct val="0"/>
              </a:spcBef>
            </a:pPr>
            <a:r>
              <a:rPr lang="en-US" sz="2751" spc="88">
                <a:solidFill>
                  <a:srgbClr val="FFFFFF"/>
                </a:solidFill>
                <a:latin typeface="Barlow Semi-Bold"/>
              </a:rPr>
              <a:t>$6.21 Bn</a:t>
            </a:r>
          </a:p>
        </p:txBody>
      </p:sp>
      <p:sp>
        <p:nvSpPr>
          <p:cNvPr id="23" name="TextBox 23"/>
          <p:cNvSpPr txBox="1"/>
          <p:nvPr/>
        </p:nvSpPr>
        <p:spPr>
          <a:xfrm>
            <a:off x="12380076" y="5214039"/>
            <a:ext cx="4649047" cy="965818"/>
          </a:xfrm>
          <a:prstGeom prst="rect">
            <a:avLst/>
          </a:prstGeom>
        </p:spPr>
        <p:txBody>
          <a:bodyPr lIns="0" tIns="0" rIns="0" bIns="0" rtlCol="0" anchor="t">
            <a:spAutoFit/>
          </a:bodyPr>
          <a:lstStyle/>
          <a:p>
            <a:pPr algn="ctr">
              <a:lnSpc>
                <a:spcPts val="3852"/>
              </a:lnSpc>
            </a:pPr>
            <a:r>
              <a:rPr lang="en-US" sz="2751" spc="88">
                <a:solidFill>
                  <a:srgbClr val="FFFFFF"/>
                </a:solidFill>
                <a:latin typeface="Barlow Semi-Bold"/>
              </a:rPr>
              <a:t>FORECAST</a:t>
            </a:r>
          </a:p>
          <a:p>
            <a:pPr algn="ctr">
              <a:lnSpc>
                <a:spcPts val="3852"/>
              </a:lnSpc>
              <a:spcBef>
                <a:spcPct val="0"/>
              </a:spcBef>
            </a:pPr>
            <a:r>
              <a:rPr lang="en-US" sz="2751" spc="88">
                <a:solidFill>
                  <a:srgbClr val="FFFFFF"/>
                </a:solidFill>
                <a:latin typeface="Barlow Semi-Bold"/>
              </a:rPr>
              <a:t>$10.64 Bn</a:t>
            </a:r>
          </a:p>
        </p:txBody>
      </p:sp>
      <p:sp>
        <p:nvSpPr>
          <p:cNvPr id="24" name="TextBox 24"/>
          <p:cNvSpPr txBox="1"/>
          <p:nvPr/>
        </p:nvSpPr>
        <p:spPr>
          <a:xfrm>
            <a:off x="12380076" y="6845235"/>
            <a:ext cx="4649047" cy="965818"/>
          </a:xfrm>
          <a:prstGeom prst="rect">
            <a:avLst/>
          </a:prstGeom>
        </p:spPr>
        <p:txBody>
          <a:bodyPr lIns="0" tIns="0" rIns="0" bIns="0" rtlCol="0" anchor="t">
            <a:spAutoFit/>
          </a:bodyPr>
          <a:lstStyle/>
          <a:p>
            <a:pPr algn="ctr">
              <a:lnSpc>
                <a:spcPts val="3852"/>
              </a:lnSpc>
            </a:pPr>
            <a:r>
              <a:rPr lang="en-US" sz="2751" spc="88">
                <a:solidFill>
                  <a:srgbClr val="FFFFFF"/>
                </a:solidFill>
                <a:latin typeface="Barlow Semi-Bold"/>
              </a:rPr>
              <a:t>CAGR</a:t>
            </a:r>
          </a:p>
          <a:p>
            <a:pPr algn="ctr">
              <a:lnSpc>
                <a:spcPts val="3852"/>
              </a:lnSpc>
              <a:spcBef>
                <a:spcPct val="0"/>
              </a:spcBef>
            </a:pPr>
            <a:r>
              <a:rPr lang="en-US" sz="2751" spc="88">
                <a:solidFill>
                  <a:srgbClr val="FFFFFF"/>
                </a:solidFill>
                <a:latin typeface="Barlow Semi-Bold"/>
              </a:rPr>
              <a:t>7.3%</a:t>
            </a:r>
          </a:p>
        </p:txBody>
      </p:sp>
      <p:sp>
        <p:nvSpPr>
          <p:cNvPr id="25" name="TextBox 25"/>
          <p:cNvSpPr txBox="1"/>
          <p:nvPr/>
        </p:nvSpPr>
        <p:spPr>
          <a:xfrm>
            <a:off x="11027653" y="3878505"/>
            <a:ext cx="1155763" cy="476535"/>
          </a:xfrm>
          <a:prstGeom prst="rect">
            <a:avLst/>
          </a:prstGeom>
        </p:spPr>
        <p:txBody>
          <a:bodyPr lIns="0" tIns="0" rIns="0" bIns="0" rtlCol="0" anchor="t">
            <a:spAutoFit/>
          </a:bodyPr>
          <a:lstStyle/>
          <a:p>
            <a:pPr algn="ctr">
              <a:lnSpc>
                <a:spcPts val="3852"/>
              </a:lnSpc>
              <a:spcBef>
                <a:spcPct val="0"/>
              </a:spcBef>
            </a:pPr>
            <a:r>
              <a:rPr lang="en-US" sz="2751" spc="88">
                <a:solidFill>
                  <a:srgbClr val="FFFFFF"/>
                </a:solidFill>
                <a:latin typeface="Barlow Semi-Bold"/>
              </a:rPr>
              <a:t>2022</a:t>
            </a:r>
          </a:p>
        </p:txBody>
      </p:sp>
      <p:sp>
        <p:nvSpPr>
          <p:cNvPr id="26" name="TextBox 26"/>
          <p:cNvSpPr txBox="1"/>
          <p:nvPr/>
        </p:nvSpPr>
        <p:spPr>
          <a:xfrm>
            <a:off x="11081343" y="5476940"/>
            <a:ext cx="1155763" cy="476535"/>
          </a:xfrm>
          <a:prstGeom prst="rect">
            <a:avLst/>
          </a:prstGeom>
        </p:spPr>
        <p:txBody>
          <a:bodyPr lIns="0" tIns="0" rIns="0" bIns="0" rtlCol="0" anchor="t">
            <a:spAutoFit/>
          </a:bodyPr>
          <a:lstStyle/>
          <a:p>
            <a:pPr algn="ctr">
              <a:lnSpc>
                <a:spcPts val="3852"/>
              </a:lnSpc>
              <a:spcBef>
                <a:spcPct val="0"/>
              </a:spcBef>
            </a:pPr>
            <a:r>
              <a:rPr lang="en-US" sz="2751" spc="88">
                <a:solidFill>
                  <a:srgbClr val="FFFFFF"/>
                </a:solidFill>
                <a:latin typeface="Barlow Semi-Bold"/>
              </a:rPr>
              <a:t>2030</a:t>
            </a:r>
          </a:p>
        </p:txBody>
      </p:sp>
      <p:sp>
        <p:nvSpPr>
          <p:cNvPr id="27" name="TextBox 27"/>
          <p:cNvSpPr txBox="1"/>
          <p:nvPr/>
        </p:nvSpPr>
        <p:spPr>
          <a:xfrm>
            <a:off x="11081343" y="7076534"/>
            <a:ext cx="1155763" cy="476535"/>
          </a:xfrm>
          <a:prstGeom prst="rect">
            <a:avLst/>
          </a:prstGeom>
        </p:spPr>
        <p:txBody>
          <a:bodyPr lIns="0" tIns="0" rIns="0" bIns="0" rtlCol="0" anchor="t">
            <a:spAutoFit/>
          </a:bodyPr>
          <a:lstStyle/>
          <a:p>
            <a:pPr algn="ctr">
              <a:lnSpc>
                <a:spcPts val="3852"/>
              </a:lnSpc>
              <a:spcBef>
                <a:spcPct val="0"/>
              </a:spcBef>
            </a:pPr>
            <a:r>
              <a:rPr lang="en-US" sz="2751" spc="88">
                <a:solidFill>
                  <a:srgbClr val="FFFFFF"/>
                </a:solidFill>
                <a:latin typeface="Barlow Semi-Bold"/>
              </a:rPr>
              <a:t>2030</a:t>
            </a:r>
          </a:p>
        </p:txBody>
      </p:sp>
      <p:sp>
        <p:nvSpPr>
          <p:cNvPr id="28" name="AutoShape 28"/>
          <p:cNvSpPr/>
          <p:nvPr/>
        </p:nvSpPr>
        <p:spPr>
          <a:xfrm>
            <a:off x="12380076" y="2964537"/>
            <a:ext cx="7141559" cy="0"/>
          </a:xfrm>
          <a:prstGeom prst="line">
            <a:avLst/>
          </a:prstGeom>
          <a:ln w="28575" cap="flat">
            <a:solidFill>
              <a:srgbClr val="48BAC3"/>
            </a:solidFill>
            <a:prstDash val="solid"/>
            <a:headEnd type="none" w="sm" len="sm"/>
            <a:tailEnd type="none" w="sm" len="sm"/>
          </a:ln>
        </p:spPr>
        <p:txBody>
          <a:body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795" b="-7723"/>
            </a:stretch>
          </a:blipFill>
        </p:spPr>
        <p:txBody>
          <a:bodyPr/>
          <a:lstStyle/>
          <a:p/>
        </p:txBody>
      </p:sp>
      <p:grpSp>
        <p:nvGrpSpPr>
          <p:cNvPr id="3" name="Group 3"/>
          <p:cNvGrpSpPr/>
          <p:nvPr/>
        </p:nvGrpSpPr>
        <p:grpSpPr>
          <a:xfrm>
            <a:off x="10353453" y="6427908"/>
            <a:ext cx="6757364" cy="2514353"/>
            <a:chExt cx="1456271" cy="541865"/>
          </a:xfrm>
        </p:grpSpPr>
        <p:sp>
          <p:nvSpPr>
            <p:cNvPr id="4" name="Freeform 4"/>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5" name="TextBox 5"/>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9476040" y="6170042"/>
            <a:ext cx="2409588" cy="2409588"/>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9649120" y="6343122"/>
            <a:ext cx="2063428" cy="2063428"/>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0223832" y="3038839"/>
            <a:ext cx="6790668" cy="2526746"/>
            <a:chExt cx="1456271" cy="541865"/>
          </a:xfrm>
        </p:grpSpPr>
        <p:sp>
          <p:nvSpPr>
            <p:cNvPr id="13" name="Freeform 13"/>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22577A"/>
            </a:solidFill>
          </p:spPr>
          <p:txBody>
            <a:bodyPr/>
            <a:lstStyle/>
            <a:p/>
          </p:txBody>
        </p:sp>
        <p:sp>
          <p:nvSpPr>
            <p:cNvPr id="14" name="TextBox 14"/>
            <p:cNvSpPr txBox="1"/>
            <p:nvPr/>
          </p:nvSpPr>
          <p:spPr>
            <a:xfrm>
              <a:off x="0" y="-47625"/>
              <a:ext cx="1456271" cy="589490"/>
            </a:xfrm>
            <a:prstGeom prst="rect">
              <a:avLst/>
            </a:prstGeom>
          </p:spPr>
          <p:txBody>
            <a:bodyPr lIns="38751" tIns="38751" rIns="38751" bIns="38751" rtlCol="0" anchor="ctr"/>
            <a:lstStyle/>
            <a:p>
              <a:pPr algn="ctr">
                <a:lnSpc>
                  <a:spcPts val="2399"/>
                </a:lnSpc>
              </a:pPr>
              <a:endParaRPr/>
            </a:p>
          </p:txBody>
        </p:sp>
      </p:grpSp>
      <p:grpSp>
        <p:nvGrpSpPr>
          <p:cNvPr id="15" name="Group 15"/>
          <p:cNvGrpSpPr/>
          <p:nvPr/>
        </p:nvGrpSpPr>
        <p:grpSpPr>
          <a:xfrm>
            <a:off x="9302107" y="2864906"/>
            <a:ext cx="2421464" cy="2421464"/>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17" name="TextBox 17"/>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grpSp>
        <p:nvGrpSpPr>
          <p:cNvPr id="18" name="Group 18"/>
          <p:cNvGrpSpPr/>
          <p:nvPr/>
        </p:nvGrpSpPr>
        <p:grpSpPr>
          <a:xfrm>
            <a:off x="9476040" y="3038839"/>
            <a:ext cx="2073598" cy="2073598"/>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sp>
        <p:nvSpPr>
          <p:cNvPr id="21" name="Freeform 21"/>
          <p:cNvSpPr/>
          <p:nvPr/>
        </p:nvSpPr>
        <p:spPr>
          <a:xfrm>
            <a:off x="9649120" y="3464321"/>
            <a:ext cx="1740403" cy="1222633"/>
          </a:xfrm>
          <a:custGeom>
            <a:rect l="l" t="t" r="r" b="b"/>
            <a:pathLst>
              <a:path w="1740403" h="1222633">
                <a:moveTo>
                  <a:pt x="0" y="0"/>
                </a:moveTo>
                <a:lnTo>
                  <a:pt x="1740403" y="0"/>
                </a:lnTo>
                <a:lnTo>
                  <a:pt x="1740403" y="1222633"/>
                </a:lnTo>
                <a:lnTo>
                  <a:pt x="0" y="12226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22" name="Freeform 22"/>
          <p:cNvSpPr/>
          <p:nvPr/>
        </p:nvSpPr>
        <p:spPr>
          <a:xfrm>
            <a:off x="9770953" y="6837278"/>
            <a:ext cx="1819762" cy="1292031"/>
          </a:xfrm>
          <a:custGeom>
            <a:rect l="l" t="t" r="r" b="b"/>
            <a:pathLst>
              <a:path w="1819762" h="1292031">
                <a:moveTo>
                  <a:pt x="0" y="0"/>
                </a:moveTo>
                <a:lnTo>
                  <a:pt x="1819762" y="0"/>
                </a:lnTo>
                <a:lnTo>
                  <a:pt x="1819762" y="1292031"/>
                </a:lnTo>
                <a:lnTo>
                  <a:pt x="0" y="1292031"/>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sp>
        <p:nvSpPr>
          <p:cNvPr id="23" name="TextBox 23"/>
          <p:cNvSpPr txBox="1"/>
          <p:nvPr/>
        </p:nvSpPr>
        <p:spPr>
          <a:xfrm>
            <a:off x="11841038" y="6936893"/>
            <a:ext cx="5173462" cy="1192416"/>
          </a:xfrm>
          <a:prstGeom prst="rect">
            <a:avLst/>
          </a:prstGeom>
        </p:spPr>
        <p:txBody>
          <a:bodyPr lIns="0" tIns="0" rIns="0" bIns="0" rtlCol="0" anchor="t">
            <a:spAutoFit/>
          </a:bodyPr>
          <a:lstStyle/>
          <a:p>
            <a:pPr marL="0" lvl="0" indent="0" algn="ctr">
              <a:lnSpc>
                <a:spcPts val="4716"/>
              </a:lnSpc>
            </a:pPr>
            <a:r>
              <a:rPr lang="en-US" sz="4066" spc="211">
                <a:solidFill>
                  <a:srgbClr val="FFFFFF"/>
                </a:solidFill>
                <a:latin typeface="Barlow"/>
              </a:rPr>
              <a:t>Hospital Application:49.7%</a:t>
            </a:r>
          </a:p>
        </p:txBody>
      </p:sp>
      <p:sp>
        <p:nvSpPr>
          <p:cNvPr id="24" name="TextBox 24"/>
          <p:cNvSpPr txBox="1"/>
          <p:nvPr/>
        </p:nvSpPr>
        <p:spPr>
          <a:xfrm>
            <a:off x="11723571" y="3637983"/>
            <a:ext cx="5000987" cy="1211383"/>
          </a:xfrm>
          <a:prstGeom prst="rect">
            <a:avLst/>
          </a:prstGeom>
        </p:spPr>
        <p:txBody>
          <a:bodyPr lIns="0" tIns="0" rIns="0" bIns="0" rtlCol="0" anchor="t">
            <a:spAutoFit/>
          </a:bodyPr>
          <a:lstStyle/>
          <a:p>
            <a:pPr marL="0" lvl="0" indent="0" algn="ctr">
              <a:lnSpc>
                <a:spcPts val="4740"/>
              </a:lnSpc>
            </a:pPr>
            <a:r>
              <a:rPr lang="en-US" sz="4086" spc="212">
                <a:solidFill>
                  <a:srgbClr val="FFFFFF"/>
                </a:solidFill>
                <a:latin typeface="Barlow"/>
              </a:rPr>
              <a:t>Gynecological Type:28.9%</a:t>
            </a:r>
          </a:p>
        </p:txBody>
      </p:sp>
      <p:sp>
        <p:nvSpPr>
          <p:cNvPr id="25" name="TextBox 25"/>
          <p:cNvSpPr txBox="1"/>
          <p:nvPr/>
        </p:nvSpPr>
        <p:spPr>
          <a:xfrm>
            <a:off x="1958054" y="686856"/>
            <a:ext cx="15382131" cy="863600"/>
          </a:xfrm>
          <a:prstGeom prst="rect">
            <a:avLst/>
          </a:prstGeom>
        </p:spPr>
        <p:txBody>
          <a:bodyPr lIns="0" tIns="0" rIns="0" bIns="0" rtlCol="0" anchor="t">
            <a:spAutoFit/>
          </a:bodyPr>
          <a:lstStyle/>
          <a:p>
            <a:pPr algn="ctr">
              <a:lnSpc>
                <a:spcPts val="7000"/>
              </a:lnSpc>
              <a:spcBef>
                <a:spcPct val="0"/>
              </a:spcBef>
            </a:pPr>
            <a:r>
              <a:rPr lang="en-US" sz="5000" spc="160">
                <a:solidFill>
                  <a:srgbClr val="FFFFFF"/>
                </a:solidFill>
                <a:latin typeface="Garet"/>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12000">
            <a:off x="-17898" y="-31887"/>
            <a:ext cx="18323796" cy="10350774"/>
          </a:xfrm>
          <a:custGeom>
            <a:rect l="l" t="t" r="r" b="b"/>
            <a:pathLst>
              <a:path w="18323797" h="10350774">
                <a:moveTo>
                  <a:pt x="0" y="63837"/>
                </a:moveTo>
                <a:lnTo>
                  <a:pt x="18287888" y="0"/>
                </a:lnTo>
                <a:lnTo>
                  <a:pt x="18323796" y="10286937"/>
                </a:lnTo>
                <a:lnTo>
                  <a:pt x="35908" y="10350774"/>
                </a:lnTo>
                <a:lnTo>
                  <a:pt x="0" y="63837"/>
                </a:lnTo>
                <a:close/>
              </a:path>
            </a:pathLst>
          </a:custGeom>
          <a:blipFill>
            <a:blip r:embed="rId2"/>
            <a:stretch>
              <a:fillRect l="-7595" t="-49371" r="-7494" b="-30507"/>
            </a:stretch>
          </a:blipFill>
        </p:spPr>
        <p:txBody>
          <a:bodyPr/>
          <a:lstStyle/>
          <a:p/>
        </p:txBody>
      </p:sp>
      <p:sp>
        <p:nvSpPr>
          <p:cNvPr id="3" name="TextBox 3"/>
          <p:cNvSpPr txBox="1"/>
          <p:nvPr/>
        </p:nvSpPr>
        <p:spPr>
          <a:xfrm>
            <a:off x="257994" y="277515"/>
            <a:ext cx="17772013" cy="572088"/>
          </a:xfrm>
          <a:prstGeom prst="rect">
            <a:avLst/>
          </a:prstGeom>
        </p:spPr>
        <p:txBody>
          <a:bodyPr lIns="0" tIns="0" rIns="0" bIns="0" rtlCol="0" anchor="t">
            <a:spAutoFit/>
          </a:bodyPr>
          <a:lstStyle/>
          <a:p>
            <a:pPr algn="ctr">
              <a:lnSpc>
                <a:spcPts val="4692"/>
              </a:lnSpc>
              <a:spcBef>
                <a:spcPct val="0"/>
              </a:spcBef>
            </a:pPr>
            <a:r>
              <a:rPr lang="en-US" sz="3351" spc="107">
                <a:solidFill>
                  <a:srgbClr val="FFFFFF"/>
                </a:solidFill>
                <a:latin typeface="Garet"/>
              </a:rPr>
              <a:t>GLOBAL ENDOSCOPY IRRIGATION PUMPS  MARKET REVENUE SHARE FOR 2022 </a:t>
            </a:r>
          </a:p>
        </p:txBody>
      </p:sp>
      <p:sp>
        <p:nvSpPr>
          <p:cNvPr id="4" name="TextBox 4"/>
          <p:cNvSpPr txBox="1"/>
          <p:nvPr/>
        </p:nvSpPr>
        <p:spPr>
          <a:xfrm>
            <a:off x="257994" y="6961235"/>
            <a:ext cx="4466937" cy="1514987"/>
          </a:xfrm>
          <a:prstGeom prst="rect">
            <a:avLst/>
          </a:prstGeom>
        </p:spPr>
        <p:txBody>
          <a:bodyPr lIns="0" tIns="0" rIns="0" bIns="0" rtlCol="0" anchor="t">
            <a:spAutoFit/>
          </a:bodyPr>
          <a:lstStyle/>
          <a:p>
            <a:pPr algn="ctr">
              <a:lnSpc>
                <a:spcPts val="6088"/>
              </a:lnSpc>
            </a:pPr>
            <a:r>
              <a:rPr lang="en-US" sz="4870" spc="155">
                <a:solidFill>
                  <a:srgbClr val="FFFFFF"/>
                </a:solidFill>
                <a:latin typeface="Barlow Semi-Bold"/>
              </a:rPr>
              <a:t>North America:</a:t>
            </a:r>
          </a:p>
          <a:p>
            <a:pPr algn="ctr">
              <a:lnSpc>
                <a:spcPts val="6088"/>
              </a:lnSpc>
            </a:pPr>
            <a:r>
              <a:rPr lang="en-US" sz="4870" spc="155">
                <a:solidFill>
                  <a:srgbClr val="FFFFFF"/>
                </a:solidFill>
                <a:latin typeface="Barlow Semi-Bold"/>
              </a:rPr>
              <a:t>33.7%</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864" b="-2654"/>
            </a:stretch>
          </a:blipFill>
        </p:spPr>
        <p:txBody>
          <a:bodyPr/>
          <a:lstStyle/>
          <a:p/>
        </p:txBody>
      </p:sp>
      <p:grpSp>
        <p:nvGrpSpPr>
          <p:cNvPr id="3" name="Group 3"/>
          <p:cNvGrpSpPr/>
          <p:nvPr/>
        </p:nvGrpSpPr>
        <p:grpSpPr>
          <a:xfrm>
            <a:off x="1471272" y="6317295"/>
            <a:ext cx="6757364" cy="2514353"/>
            <a:chExt cx="1456271" cy="541865"/>
          </a:xfrm>
        </p:grpSpPr>
        <p:sp>
          <p:nvSpPr>
            <p:cNvPr id="4" name="Freeform 4"/>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5" name="TextBox 5"/>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593860" y="6059429"/>
            <a:ext cx="2409588" cy="2409588"/>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766940" y="6232509"/>
            <a:ext cx="2063428" cy="2063428"/>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437968" y="2758971"/>
            <a:ext cx="6790668" cy="2526746"/>
            <a:chExt cx="1456271" cy="541865"/>
          </a:xfrm>
        </p:grpSpPr>
        <p:sp>
          <p:nvSpPr>
            <p:cNvPr id="13" name="Freeform 13"/>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22577A"/>
            </a:solidFill>
          </p:spPr>
          <p:txBody>
            <a:bodyPr/>
            <a:lstStyle/>
            <a:p/>
          </p:txBody>
        </p:sp>
        <p:sp>
          <p:nvSpPr>
            <p:cNvPr id="14" name="TextBox 14"/>
            <p:cNvSpPr txBox="1"/>
            <p:nvPr/>
          </p:nvSpPr>
          <p:spPr>
            <a:xfrm>
              <a:off x="0" y="-47625"/>
              <a:ext cx="1456271" cy="589490"/>
            </a:xfrm>
            <a:prstGeom prst="rect">
              <a:avLst/>
            </a:prstGeom>
          </p:spPr>
          <p:txBody>
            <a:bodyPr lIns="38751" tIns="38751" rIns="38751" bIns="38751" rtlCol="0" anchor="ctr"/>
            <a:lstStyle/>
            <a:p>
              <a:pPr algn="ctr">
                <a:lnSpc>
                  <a:spcPts val="2399"/>
                </a:lnSpc>
              </a:pPr>
              <a:endParaRPr/>
            </a:p>
          </p:txBody>
        </p:sp>
      </p:grpSp>
      <p:grpSp>
        <p:nvGrpSpPr>
          <p:cNvPr id="15" name="Group 15"/>
          <p:cNvGrpSpPr/>
          <p:nvPr/>
        </p:nvGrpSpPr>
        <p:grpSpPr>
          <a:xfrm>
            <a:off x="516243" y="2585039"/>
            <a:ext cx="2421464" cy="2421464"/>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17" name="TextBox 17"/>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grpSp>
        <p:nvGrpSpPr>
          <p:cNvPr id="18" name="Group 18"/>
          <p:cNvGrpSpPr/>
          <p:nvPr/>
        </p:nvGrpSpPr>
        <p:grpSpPr>
          <a:xfrm>
            <a:off x="690176" y="2758971"/>
            <a:ext cx="2073598" cy="2073598"/>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sp>
        <p:nvSpPr>
          <p:cNvPr id="21" name="TextBox 21"/>
          <p:cNvSpPr txBox="1"/>
          <p:nvPr/>
        </p:nvSpPr>
        <p:spPr>
          <a:xfrm>
            <a:off x="3045096" y="6478637"/>
            <a:ext cx="5269778" cy="2536825"/>
          </a:xfrm>
          <a:prstGeom prst="rect">
            <a:avLst/>
          </a:prstGeom>
        </p:spPr>
        <p:txBody>
          <a:bodyPr lIns="0" tIns="0" rIns="0" bIns="0" rtlCol="0" anchor="t">
            <a:spAutoFit/>
          </a:bodyPr>
          <a:lstStyle/>
          <a:p>
            <a:pPr>
              <a:lnSpc>
                <a:spcPts val="2900"/>
              </a:lnSpc>
            </a:pPr>
            <a:r>
              <a:rPr lang="en-US" sz="2500" spc="130">
                <a:solidFill>
                  <a:srgbClr val="FFFFFF"/>
                </a:solidFill>
                <a:latin typeface="Barlow"/>
              </a:rPr>
              <a:t>Geopolitical crisis somehow hinders the growth of bulk carriers ships market</a:t>
            </a:r>
          </a:p>
          <a:p>
            <a:pPr>
              <a:lnSpc>
                <a:spcPts val="2900"/>
              </a:lnSpc>
            </a:pPr>
            <a:r>
              <a:rPr lang="en-US" sz="2500" spc="130">
                <a:solidFill>
                  <a:srgbClr val="FFFFFF"/>
                </a:solidFill>
                <a:latin typeface="Barlow"/>
              </a:rPr>
              <a:t>High cost of the procedure can limit the growth of endoscopy irrigation pump market</a:t>
            </a:r>
          </a:p>
          <a:p>
            <a:pPr marL="0" lvl="0" indent="0">
              <a:lnSpc>
                <a:spcPts val="2900"/>
              </a:lnSpc>
            </a:pPr>
            <a:endParaRPr lang="en-US" sz="2500" spc="130">
              <a:solidFill>
                <a:srgbClr val="FFFFFF"/>
              </a:solidFill>
              <a:latin typeface="Barlow"/>
            </a:endParaRPr>
          </a:p>
        </p:txBody>
      </p:sp>
      <p:sp>
        <p:nvSpPr>
          <p:cNvPr id="22" name="TextBox 22"/>
          <p:cNvSpPr txBox="1"/>
          <p:nvPr/>
        </p:nvSpPr>
        <p:spPr>
          <a:xfrm>
            <a:off x="3045096" y="3010120"/>
            <a:ext cx="5000987" cy="1822450"/>
          </a:xfrm>
          <a:prstGeom prst="rect">
            <a:avLst/>
          </a:prstGeom>
        </p:spPr>
        <p:txBody>
          <a:bodyPr lIns="0" tIns="0" rIns="0" bIns="0" rtlCol="0" anchor="t">
            <a:spAutoFit/>
          </a:bodyPr>
          <a:lstStyle/>
          <a:p>
            <a:pPr marL="0" lvl="0" indent="0">
              <a:lnSpc>
                <a:spcPts val="2899"/>
              </a:lnSpc>
            </a:pPr>
            <a:r>
              <a:rPr lang="en-US" sz="2499" spc="129">
                <a:solidFill>
                  <a:srgbClr val="FFFFFF"/>
                </a:solidFill>
                <a:latin typeface="Barlow"/>
              </a:rPr>
              <a:t>The increasing prevalence of endoscopy surgeries drives the growth of the endoscopy irrigation pump market in the forecast period</a:t>
            </a:r>
          </a:p>
        </p:txBody>
      </p:sp>
      <p:sp>
        <p:nvSpPr>
          <p:cNvPr id="23" name="TextBox 23"/>
          <p:cNvSpPr txBox="1"/>
          <p:nvPr/>
        </p:nvSpPr>
        <p:spPr>
          <a:xfrm>
            <a:off x="767516" y="3552129"/>
            <a:ext cx="1918917" cy="364170"/>
          </a:xfrm>
          <a:prstGeom prst="rect">
            <a:avLst/>
          </a:prstGeom>
        </p:spPr>
        <p:txBody>
          <a:bodyPr lIns="0" tIns="0" rIns="0" bIns="0" rtlCol="0" anchor="t">
            <a:spAutoFit/>
          </a:bodyPr>
          <a:lstStyle/>
          <a:p>
            <a:pPr algn="ctr">
              <a:lnSpc>
                <a:spcPts val="3027"/>
              </a:lnSpc>
              <a:spcBef>
                <a:spcPct val="0"/>
              </a:spcBef>
            </a:pPr>
            <a:r>
              <a:rPr lang="en-US" sz="2162" spc="69">
                <a:solidFill>
                  <a:srgbClr val="000000"/>
                </a:solidFill>
                <a:latin typeface="Garet Bold"/>
              </a:rPr>
              <a:t>DRIVERS</a:t>
            </a:r>
          </a:p>
        </p:txBody>
      </p:sp>
      <p:sp>
        <p:nvSpPr>
          <p:cNvPr id="24" name="TextBox 24"/>
          <p:cNvSpPr txBox="1"/>
          <p:nvPr/>
        </p:nvSpPr>
        <p:spPr>
          <a:xfrm>
            <a:off x="643570" y="7104256"/>
            <a:ext cx="2359878" cy="364170"/>
          </a:xfrm>
          <a:prstGeom prst="rect">
            <a:avLst/>
          </a:prstGeom>
        </p:spPr>
        <p:txBody>
          <a:bodyPr lIns="0" tIns="0" rIns="0" bIns="0" rtlCol="0" anchor="t">
            <a:spAutoFit/>
          </a:bodyPr>
          <a:lstStyle/>
          <a:p>
            <a:pPr algn="ctr">
              <a:lnSpc>
                <a:spcPts val="3027"/>
              </a:lnSpc>
              <a:spcBef>
                <a:spcPct val="0"/>
              </a:spcBef>
            </a:pPr>
            <a:r>
              <a:rPr lang="en-US" sz="2162" spc="69">
                <a:solidFill>
                  <a:srgbClr val="292929"/>
                </a:solidFill>
                <a:latin typeface="Garet Bold"/>
              </a:rPr>
              <a:t>RESTRAINTS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485" b="-6033"/>
            </a:stretch>
          </a:blipFill>
        </p:spPr>
        <p:txBody>
          <a:bodyPr/>
          <a:lstStyle/>
          <a:p/>
        </p:txBody>
      </p:sp>
      <p:grpSp>
        <p:nvGrpSpPr>
          <p:cNvPr id="3" name="Group 3"/>
          <p:cNvGrpSpPr/>
          <p:nvPr/>
        </p:nvGrpSpPr>
        <p:grpSpPr>
          <a:xfrm>
            <a:off x="3053154" y="2297706"/>
            <a:ext cx="12186886" cy="6179266"/>
            <a:chExt cx="4274726" cy="2167467"/>
          </a:xfrm>
        </p:grpSpPr>
        <p:sp>
          <p:nvSpPr>
            <p:cNvPr id="4" name="Freeform 4"/>
            <p:cNvSpPr/>
            <p:nvPr/>
          </p:nvSpPr>
          <p:spPr>
            <a:xfrm>
              <a:off x="0" y="0"/>
              <a:ext cx="4274726" cy="2167467"/>
            </a:xfrm>
            <a:custGeom>
              <a:rect l="l" t="t" r="r" b="b"/>
              <a:pathLst>
                <a:path w="4274726" h="2167467">
                  <a:moveTo>
                    <a:pt x="0" y="0"/>
                  </a:moveTo>
                  <a:lnTo>
                    <a:pt x="4274726" y="0"/>
                  </a:lnTo>
                  <a:lnTo>
                    <a:pt x="4274726" y="2167467"/>
                  </a:lnTo>
                  <a:lnTo>
                    <a:pt x="0" y="2167467"/>
                  </a:lnTo>
                  <a:close/>
                </a:path>
              </a:pathLst>
            </a:custGeom>
            <a:solidFill>
              <a:srgbClr val="F7FDFE"/>
            </a:solidFill>
          </p:spPr>
          <p:txBody>
            <a:bodyPr/>
            <a:lstStyle/>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a:off x="9141404" y="3393121"/>
            <a:ext cx="6098636" cy="0"/>
          </a:xfrm>
          <a:prstGeom prst="line">
            <a:avLst/>
          </a:prstGeom>
          <a:ln w="28575" cap="flat">
            <a:solidFill>
              <a:srgbClr val="48BAC3"/>
            </a:solidFill>
            <a:prstDash val="solid"/>
            <a:headEnd type="none" w="sm" len="sm"/>
            <a:tailEnd type="none" w="sm" len="sm"/>
          </a:ln>
        </p:spPr>
        <p:txBody>
          <a:bodyPr/>
          <a:lstStyle/>
          <a:p/>
        </p:txBody>
      </p:sp>
      <p:sp>
        <p:nvSpPr>
          <p:cNvPr id="7" name="TextBox 7"/>
          <p:cNvSpPr txBox="1"/>
          <p:nvPr/>
        </p:nvSpPr>
        <p:spPr>
          <a:xfrm>
            <a:off x="5084331" y="2791458"/>
            <a:ext cx="8574345" cy="587375"/>
          </a:xfrm>
          <a:prstGeom prst="rect">
            <a:avLst/>
          </a:prstGeom>
        </p:spPr>
        <p:txBody>
          <a:bodyPr lIns="0" tIns="0" rIns="0" bIns="0" rtlCol="0" anchor="t">
            <a:spAutoFit/>
          </a:bodyPr>
          <a:lstStyle/>
          <a:p>
            <a:pPr algn="ctr">
              <a:lnSpc>
                <a:spcPts val="4150"/>
              </a:lnSpc>
            </a:pPr>
            <a:r>
              <a:rPr lang="en-US" sz="5000">
                <a:solidFill>
                  <a:srgbClr val="292929"/>
                </a:solidFill>
                <a:latin typeface="Garet"/>
              </a:rPr>
              <a:t>AUTHOR'S PERSPECTIVE</a:t>
            </a:r>
          </a:p>
        </p:txBody>
      </p:sp>
      <p:sp>
        <p:nvSpPr>
          <p:cNvPr id="8" name="TextBox 8"/>
          <p:cNvSpPr txBox="1"/>
          <p:nvPr/>
        </p:nvSpPr>
        <p:spPr>
          <a:xfrm>
            <a:off x="3053154" y="4027589"/>
            <a:ext cx="11956785" cy="342900"/>
          </a:xfrm>
          <a:prstGeom prst="rect">
            <a:avLst/>
          </a:prstGeom>
        </p:spPr>
        <p:txBody>
          <a:bodyPr lIns="0" tIns="0" rIns="0" bIns="0" rtlCol="0" anchor="t">
            <a:spAutoFit/>
          </a:bodyPr>
          <a:lstStyle/>
          <a:p>
            <a:pPr marL="431797" lvl="1" indent="-215899">
              <a:lnSpc>
                <a:spcPts val="2999"/>
              </a:lnSpc>
              <a:buFont typeface="Arial"/>
              <a:buChar char="•"/>
            </a:pPr>
            <a:r>
              <a:rPr lang="en-US" sz="1999" spc="103">
                <a:solidFill>
                  <a:srgbClr val="000000"/>
                </a:solidFill>
                <a:latin typeface="Garet"/>
              </a:rPr>
              <a:t>Rise in the geriatric population drives the growth in healthcare sector.  </a:t>
            </a:r>
          </a:p>
        </p:txBody>
      </p:sp>
      <p:sp>
        <p:nvSpPr>
          <p:cNvPr id="9" name="TextBox 9"/>
          <p:cNvSpPr txBox="1"/>
          <p:nvPr/>
        </p:nvSpPr>
        <p:spPr>
          <a:xfrm>
            <a:off x="3047961" y="4762500"/>
            <a:ext cx="12186886" cy="714375"/>
          </a:xfrm>
          <a:prstGeom prst="rect">
            <a:avLst/>
          </a:prstGeom>
        </p:spPr>
        <p:txBody>
          <a:bodyPr lIns="0" tIns="0" rIns="0" bIns="0" rtlCol="0" anchor="t">
            <a:spAutoFit/>
          </a:bodyPr>
          <a:lstStyle/>
          <a:p>
            <a:pPr marL="431797" lvl="1" indent="-215899">
              <a:lnSpc>
                <a:spcPts val="2999"/>
              </a:lnSpc>
              <a:buFont typeface="Arial"/>
              <a:buChar char="•"/>
            </a:pPr>
            <a:r>
              <a:rPr lang="en-US" sz="1999" spc="103">
                <a:solidFill>
                  <a:srgbClr val="000000"/>
                </a:solidFill>
                <a:latin typeface="Garet"/>
              </a:rPr>
              <a:t>As individuals get older, they are more susceptible to orthopaedic, gastrointestinal, and ophthalmic illnesses, as well as cancer.</a:t>
            </a:r>
          </a:p>
        </p:txBody>
      </p:sp>
      <p:sp>
        <p:nvSpPr>
          <p:cNvPr id="10" name="TextBox 10"/>
          <p:cNvSpPr txBox="1"/>
          <p:nvPr/>
        </p:nvSpPr>
        <p:spPr>
          <a:xfrm>
            <a:off x="3053154" y="5715829"/>
            <a:ext cx="12186886" cy="714375"/>
          </a:xfrm>
          <a:prstGeom prst="rect">
            <a:avLst/>
          </a:prstGeom>
        </p:spPr>
        <p:txBody>
          <a:bodyPr lIns="0" tIns="0" rIns="0" bIns="0" rtlCol="0" anchor="t">
            <a:spAutoFit/>
          </a:bodyPr>
          <a:lstStyle/>
          <a:p>
            <a:pPr marL="431797" lvl="1" indent="-215899">
              <a:lnSpc>
                <a:spcPts val="2999"/>
              </a:lnSpc>
              <a:buFont typeface="Arial"/>
              <a:buChar char="•"/>
            </a:pPr>
            <a:r>
              <a:rPr lang="en-US" sz="1999" spc="103">
                <a:solidFill>
                  <a:srgbClr val="000000"/>
                </a:solidFill>
                <a:latin typeface="Garet"/>
              </a:rPr>
              <a:t>Knee-hip implants, bariatric surgery, gastrointestinal endoscopy, and colonoscopy treatments are most commonly used by this elderly population.</a:t>
            </a:r>
          </a:p>
        </p:txBody>
      </p:sp>
      <p:sp>
        <p:nvSpPr>
          <p:cNvPr id="11" name="TextBox 11"/>
          <p:cNvSpPr txBox="1"/>
          <p:nvPr/>
        </p:nvSpPr>
        <p:spPr>
          <a:xfrm>
            <a:off x="3047961" y="6669159"/>
            <a:ext cx="12186886" cy="1085850"/>
          </a:xfrm>
          <a:prstGeom prst="rect">
            <a:avLst/>
          </a:prstGeom>
        </p:spPr>
        <p:txBody>
          <a:bodyPr lIns="0" tIns="0" rIns="0" bIns="0" rtlCol="0" anchor="t">
            <a:spAutoFit/>
          </a:bodyPr>
          <a:lstStyle/>
          <a:p>
            <a:pPr marL="431797" lvl="1" indent="-215899">
              <a:lnSpc>
                <a:spcPts val="2999"/>
              </a:lnSpc>
              <a:buFont typeface="Arial"/>
              <a:buChar char="•"/>
            </a:pPr>
            <a:r>
              <a:rPr lang="en-US" sz="1999" spc="103">
                <a:solidFill>
                  <a:srgbClr val="000000"/>
                </a:solidFill>
                <a:latin typeface="Garet"/>
              </a:rPr>
              <a:t>Hospitals is referred to the institution which consist of staffs, equipment, which is used for the diagnosis of diseases and for both medical and surgical treatment of the sick and injured people.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864" b="-2654"/>
            </a:stretch>
          </a:blipFill>
        </p:spPr>
        <p:txBody>
          <a:bodyPr/>
          <a:lstStyle/>
          <a:p/>
        </p:txBody>
      </p:sp>
      <p:sp>
        <p:nvSpPr>
          <p:cNvPr id="3" name="Freeform 3"/>
          <p:cNvSpPr/>
          <p:nvPr/>
        </p:nvSpPr>
        <p:spPr>
          <a:xfrm>
            <a:off x="680326" y="3941406"/>
            <a:ext cx="3802109" cy="1033858"/>
          </a:xfrm>
          <a:custGeom>
            <a:rect l="l" t="t" r="r" b="b"/>
            <a:pathLst>
              <a:path w="3802109" h="1033857">
                <a:moveTo>
                  <a:pt x="0" y="0"/>
                </a:moveTo>
                <a:lnTo>
                  <a:pt x="3802109" y="0"/>
                </a:lnTo>
                <a:lnTo>
                  <a:pt x="3802109" y="1033857"/>
                </a:lnTo>
                <a:lnTo>
                  <a:pt x="0" y="1033857"/>
                </a:lnTo>
                <a:lnTo>
                  <a:pt x="0" y="0"/>
                </a:lnTo>
                <a:close/>
              </a:path>
            </a:pathLst>
          </a:custGeom>
          <a:blipFill>
            <a:blip r:embed="rId3"/>
            <a:stretch>
              <a:fillRect b="-50606"/>
            </a:stretch>
          </a:blipFill>
        </p:spPr>
        <p:txBody>
          <a:bodyPr/>
          <a:lstStyle/>
          <a:p/>
        </p:txBody>
      </p:sp>
      <p:sp>
        <p:nvSpPr>
          <p:cNvPr id="4" name="Freeform 4"/>
          <p:cNvSpPr/>
          <p:nvPr/>
        </p:nvSpPr>
        <p:spPr>
          <a:xfrm>
            <a:off x="5032016" y="3990720"/>
            <a:ext cx="3605147" cy="935229"/>
          </a:xfrm>
          <a:custGeom>
            <a:rect l="l" t="t" r="r" b="b"/>
            <a:pathLst>
              <a:path w="3605147" h="935229">
                <a:moveTo>
                  <a:pt x="0" y="0"/>
                </a:moveTo>
                <a:lnTo>
                  <a:pt x="3605147" y="0"/>
                </a:lnTo>
                <a:lnTo>
                  <a:pt x="3605147" y="935229"/>
                </a:lnTo>
                <a:lnTo>
                  <a:pt x="0" y="935229"/>
                </a:lnTo>
                <a:lnTo>
                  <a:pt x="0" y="0"/>
                </a:lnTo>
                <a:close/>
              </a:path>
            </a:pathLst>
          </a:custGeom>
          <a:blipFill>
            <a:blip r:embed="rId4"/>
            <a:stretch>
              <a:fillRect t="-81810" b="-75177"/>
            </a:stretch>
          </a:blipFill>
        </p:spPr>
        <p:txBody>
          <a:bodyPr/>
          <a:lstStyle/>
          <a:p/>
        </p:txBody>
      </p:sp>
      <p:sp>
        <p:nvSpPr>
          <p:cNvPr id="5" name="Freeform 5"/>
          <p:cNvSpPr/>
          <p:nvPr/>
        </p:nvSpPr>
        <p:spPr>
          <a:xfrm>
            <a:off x="315303" y="5507982"/>
            <a:ext cx="4532156" cy="658444"/>
          </a:xfrm>
          <a:custGeom>
            <a:rect l="l" t="t" r="r" b="b"/>
            <a:pathLst>
              <a:path w="4532156" h="658444">
                <a:moveTo>
                  <a:pt x="0" y="0"/>
                </a:moveTo>
                <a:lnTo>
                  <a:pt x="4532156" y="0"/>
                </a:lnTo>
                <a:lnTo>
                  <a:pt x="4532156" y="658443"/>
                </a:lnTo>
                <a:lnTo>
                  <a:pt x="0" y="658443"/>
                </a:lnTo>
                <a:lnTo>
                  <a:pt x="0" y="0"/>
                </a:lnTo>
                <a:close/>
              </a:path>
            </a:pathLst>
          </a:custGeom>
          <a:blipFill>
            <a:blip r:embed="rId5"/>
            <a:stretch>
              <a:fillRect t="-13267" r="-4507" b="-17413"/>
            </a:stretch>
          </a:blipFill>
        </p:spPr>
        <p:txBody>
          <a:bodyPr/>
          <a:lstStyle/>
          <a:p/>
        </p:txBody>
      </p:sp>
      <p:sp>
        <p:nvSpPr>
          <p:cNvPr id="6" name="Freeform 6"/>
          <p:cNvSpPr/>
          <p:nvPr/>
        </p:nvSpPr>
        <p:spPr>
          <a:xfrm>
            <a:off x="557329" y="6838635"/>
            <a:ext cx="4290130" cy="867199"/>
          </a:xfrm>
          <a:custGeom>
            <a:rect l="l" t="t" r="r" b="b"/>
            <a:pathLst>
              <a:path w="4290130" h="867199">
                <a:moveTo>
                  <a:pt x="0" y="0"/>
                </a:moveTo>
                <a:lnTo>
                  <a:pt x="4290130" y="0"/>
                </a:lnTo>
                <a:lnTo>
                  <a:pt x="4290130" y="867199"/>
                </a:lnTo>
                <a:lnTo>
                  <a:pt x="0" y="867199"/>
                </a:lnTo>
                <a:lnTo>
                  <a:pt x="0" y="0"/>
                </a:lnTo>
                <a:close/>
              </a:path>
            </a:pathLst>
          </a:custGeom>
          <a:blipFill>
            <a:blip r:embed="rId6"/>
            <a:stretch>
              <a:fillRect t="-25078" b="-33229"/>
            </a:stretch>
          </a:blipFill>
        </p:spPr>
        <p:txBody>
          <a:bodyPr/>
          <a:lstStyle/>
          <a:p/>
        </p:txBody>
      </p:sp>
      <p:sp>
        <p:nvSpPr>
          <p:cNvPr id="7" name="Freeform 7"/>
          <p:cNvSpPr/>
          <p:nvPr/>
        </p:nvSpPr>
        <p:spPr>
          <a:xfrm>
            <a:off x="5535840" y="5443205"/>
            <a:ext cx="2787122" cy="787996"/>
          </a:xfrm>
          <a:custGeom>
            <a:rect l="l" t="t" r="r" b="b"/>
            <a:pathLst>
              <a:path w="2787122" h="787996">
                <a:moveTo>
                  <a:pt x="0" y="0"/>
                </a:moveTo>
                <a:lnTo>
                  <a:pt x="2787122" y="0"/>
                </a:lnTo>
                <a:lnTo>
                  <a:pt x="2787122" y="787997"/>
                </a:lnTo>
                <a:lnTo>
                  <a:pt x="0" y="787997"/>
                </a:lnTo>
                <a:lnTo>
                  <a:pt x="0" y="0"/>
                </a:lnTo>
                <a:close/>
              </a:path>
            </a:pathLst>
          </a:custGeom>
          <a:blipFill>
            <a:blip r:embed="rId7"/>
            <a:stretch>
              <a:fillRect t="-50173" b="-35805"/>
            </a:stretch>
          </a:blipFill>
        </p:spPr>
        <p:txBody>
          <a:bodyPr/>
          <a:lstStyle/>
          <a:p/>
        </p:txBody>
      </p:sp>
      <p:sp>
        <p:nvSpPr>
          <p:cNvPr id="8" name="Freeform 8"/>
          <p:cNvSpPr/>
          <p:nvPr/>
        </p:nvSpPr>
        <p:spPr>
          <a:xfrm>
            <a:off x="5703795" y="6677243"/>
            <a:ext cx="2933368" cy="1189982"/>
          </a:xfrm>
          <a:custGeom>
            <a:rect l="l" t="t" r="r" b="b"/>
            <a:pathLst>
              <a:path w="2933368" h="1189982">
                <a:moveTo>
                  <a:pt x="0" y="0"/>
                </a:moveTo>
                <a:lnTo>
                  <a:pt x="2933368" y="0"/>
                </a:lnTo>
                <a:lnTo>
                  <a:pt x="2933368" y="1189983"/>
                </a:lnTo>
                <a:lnTo>
                  <a:pt x="0" y="1189983"/>
                </a:lnTo>
                <a:lnTo>
                  <a:pt x="0" y="0"/>
                </a:lnTo>
                <a:close/>
              </a:path>
            </a:pathLst>
          </a:custGeom>
          <a:blipFill>
            <a:blip r:embed="rId8"/>
            <a:stretch>
              <a:fillRect r="-13862" b="-8542"/>
            </a:stretch>
          </a:blipFill>
        </p:spPr>
        <p:txBody>
          <a:bodyPr/>
          <a:lstStyle/>
          <a:p/>
        </p:txBody>
      </p:sp>
      <p:sp>
        <p:nvSpPr>
          <p:cNvPr id="9" name="Freeform 9"/>
          <p:cNvSpPr/>
          <p:nvPr/>
        </p:nvSpPr>
        <p:spPr>
          <a:xfrm>
            <a:off x="680326" y="8239234"/>
            <a:ext cx="3517986" cy="1127481"/>
          </a:xfrm>
          <a:custGeom>
            <a:rect l="l" t="t" r="r" b="b"/>
            <a:pathLst>
              <a:path w="3517986" h="1127481">
                <a:moveTo>
                  <a:pt x="0" y="0"/>
                </a:moveTo>
                <a:lnTo>
                  <a:pt x="3517987" y="0"/>
                </a:lnTo>
                <a:lnTo>
                  <a:pt x="3517987" y="1127481"/>
                </a:lnTo>
                <a:lnTo>
                  <a:pt x="0" y="1127481"/>
                </a:lnTo>
                <a:lnTo>
                  <a:pt x="0" y="0"/>
                </a:lnTo>
                <a:close/>
              </a:path>
            </a:pathLst>
          </a:custGeom>
          <a:blipFill>
            <a:blip r:embed="rId9"/>
            <a:stretch>
              <a:fillRect/>
            </a:stretch>
          </a:blipFill>
        </p:spPr>
        <p:txBody>
          <a:bodyPr/>
          <a:lstStyle/>
          <a:p/>
        </p:txBody>
      </p:sp>
      <p:sp>
        <p:nvSpPr>
          <p:cNvPr id="10" name="Freeform 10"/>
          <p:cNvSpPr/>
          <p:nvPr/>
        </p:nvSpPr>
        <p:spPr>
          <a:xfrm>
            <a:off x="4597880" y="8381576"/>
            <a:ext cx="4473419" cy="974350"/>
          </a:xfrm>
          <a:custGeom>
            <a:rect l="l" t="t" r="r" b="b"/>
            <a:pathLst>
              <a:path w="4473419" h="974350">
                <a:moveTo>
                  <a:pt x="0" y="0"/>
                </a:moveTo>
                <a:lnTo>
                  <a:pt x="4473419" y="0"/>
                </a:lnTo>
                <a:lnTo>
                  <a:pt x="4473419" y="974349"/>
                </a:lnTo>
                <a:lnTo>
                  <a:pt x="0" y="974349"/>
                </a:lnTo>
                <a:lnTo>
                  <a:pt x="0" y="0"/>
                </a:lnTo>
                <a:close/>
              </a:path>
            </a:pathLst>
          </a:custGeom>
          <a:blipFill>
            <a:blip r:embed="rId10"/>
            <a:stretch>
              <a:fillRect t="-31493" b="-47260"/>
            </a:stretch>
          </a:blipFill>
        </p:spPr>
        <p:txBody>
          <a:bodyPr/>
          <a:lstStyle/>
          <a:p/>
        </p:txBody>
      </p:sp>
      <p:sp>
        <p:nvSpPr>
          <p:cNvPr id="11" name="TextBox 11"/>
          <p:cNvSpPr txBox="1"/>
          <p:nvPr/>
        </p:nvSpPr>
        <p:spPr>
          <a:xfrm>
            <a:off x="2148746" y="1163281"/>
            <a:ext cx="4446151" cy="863600"/>
          </a:xfrm>
          <a:prstGeom prst="rect">
            <a:avLst/>
          </a:prstGeom>
        </p:spPr>
        <p:txBody>
          <a:bodyPr lIns="0" tIns="0" rIns="0" bIns="0" rtlCol="0" anchor="t">
            <a:spAutoFit/>
          </a:bodyPr>
          <a:lstStyle/>
          <a:p>
            <a:pPr algn="ctr">
              <a:lnSpc>
                <a:spcPts val="7000"/>
              </a:lnSpc>
              <a:spcBef>
                <a:spcPct val="0"/>
              </a:spcBef>
            </a:pPr>
            <a:r>
              <a:rPr lang="en-US" sz="5000" spc="160">
                <a:solidFill>
                  <a:srgbClr val="000000"/>
                </a:solidFill>
                <a:latin typeface="Garet"/>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sp>
        <p:nvSpPr>
          <p:cNvPr id="3" name="TextBox 3"/>
          <p:cNvSpPr txBox="1"/>
          <p:nvPr/>
        </p:nvSpPr>
        <p:spPr>
          <a:xfrm>
            <a:off x="5445019" y="570003"/>
            <a:ext cx="7787136" cy="444954"/>
          </a:xfrm>
          <a:prstGeom prst="rect">
            <a:avLst/>
          </a:prstGeom>
        </p:spPr>
        <p:txBody>
          <a:bodyPr lIns="0" tIns="0" rIns="0" bIns="0" rtlCol="0" anchor="t">
            <a:spAutoFit/>
          </a:bodyPr>
          <a:lstStyle/>
          <a:p>
            <a:pPr algn="ctr">
              <a:lnSpc>
                <a:spcPts val="3263"/>
              </a:lnSpc>
            </a:pPr>
            <a:r>
              <a:rPr lang="en-US" sz="3435">
                <a:solidFill>
                  <a:srgbClr val="000000"/>
                </a:solidFill>
                <a:latin typeface="Georgia Pro Bold"/>
              </a:rPr>
              <a:t>For Full Report</a:t>
            </a:r>
          </a:p>
        </p:txBody>
      </p:sp>
      <p:sp>
        <p:nvSpPr>
          <p:cNvPr id="4" name="TextBox 4"/>
          <p:cNvSpPr txBox="1"/>
          <p:nvPr/>
        </p:nvSpPr>
        <p:spPr>
          <a:xfrm>
            <a:off x="4059212" y="714569"/>
            <a:ext cx="10558750" cy="1632758"/>
          </a:xfrm>
          <a:prstGeom prst="rect">
            <a:avLst/>
          </a:prstGeom>
        </p:spPr>
        <p:txBody>
          <a:bodyPr lIns="0" tIns="0" rIns="0" bIns="0" rtlCol="0" anchor="t">
            <a:spAutoFit/>
          </a:bodyPr>
          <a:lstStyle/>
          <a:p>
            <a:pPr algn="ctr">
              <a:lnSpc>
                <a:spcPts val="13360"/>
              </a:lnSpc>
            </a:pPr>
            <a:r>
              <a:rPr lang="en-US" sz="9543">
                <a:solidFill>
                  <a:srgbClr val="000000"/>
                </a:solidFill>
                <a:latin typeface="Canva Sans Bold"/>
              </a:rPr>
              <a:t>Contact us</a:t>
            </a:r>
          </a:p>
        </p:txBody>
      </p:sp>
      <p:sp>
        <p:nvSpPr>
          <p:cNvPr id="5" name="Freeform 5"/>
          <p:cNvSpPr/>
          <p:nvPr/>
        </p:nvSpPr>
        <p:spPr>
          <a:xfrm>
            <a:off x="7769062" y="2275416"/>
            <a:ext cx="3139050" cy="1995979"/>
          </a:xfrm>
          <a:custGeom>
            <a:rect l="l" t="t" r="r" b="b"/>
            <a:pathLst>
              <a:path w="3139050" h="1995979">
                <a:moveTo>
                  <a:pt x="0" y="0"/>
                </a:moveTo>
                <a:lnTo>
                  <a:pt x="3139050" y="0"/>
                </a:lnTo>
                <a:lnTo>
                  <a:pt x="3139050" y="1995979"/>
                </a:lnTo>
                <a:lnTo>
                  <a:pt x="0" y="1995979"/>
                </a:lnTo>
                <a:lnTo>
                  <a:pt x="0" y="0"/>
                </a:lnTo>
                <a:close/>
              </a:path>
            </a:pathLst>
          </a:custGeom>
          <a:blipFill>
            <a:blip r:embed="rId3"/>
            <a:stretch>
              <a:fillRect/>
            </a:stretch>
          </a:blipFill>
        </p:spPr>
        <p:txBody>
          <a:bodyPr/>
          <a:lstStyle/>
          <a:p/>
        </p:txBody>
      </p:sp>
      <p:sp>
        <p:nvSpPr>
          <p:cNvPr id="6" name="TextBox 6"/>
          <p:cNvSpPr txBox="1"/>
          <p:nvPr/>
        </p:nvSpPr>
        <p:spPr>
          <a:xfrm>
            <a:off x="-1175045" y="4128520"/>
            <a:ext cx="21027264" cy="1188796"/>
          </a:xfrm>
          <a:prstGeom prst="rect">
            <a:avLst/>
          </a:prstGeom>
        </p:spPr>
        <p:txBody>
          <a:bodyPr lIns="0" tIns="0" rIns="0" bIns="0" rtlCol="0" anchor="t">
            <a:spAutoFit/>
          </a:bodyPr>
          <a:lstStyle/>
          <a:p>
            <a:pPr algn="ctr">
              <a:lnSpc>
                <a:spcPts val="9713"/>
              </a:lnSpc>
              <a:spcBef>
                <a:spcPct val="0"/>
              </a:spcBef>
            </a:pPr>
            <a:r>
              <a:rPr lang="en-US" sz="6938">
                <a:solidFill>
                  <a:srgbClr val="000000"/>
                </a:solidFill>
                <a:latin typeface="Lato Bold"/>
              </a:rPr>
              <a:t>COGNITIVE MARKET RESEARCH</a:t>
            </a:r>
          </a:p>
        </p:txBody>
      </p:sp>
      <p:sp>
        <p:nvSpPr>
          <p:cNvPr id="7" name="TextBox 7"/>
          <p:cNvSpPr txBox="1"/>
          <p:nvPr/>
        </p:nvSpPr>
        <p:spPr>
          <a:xfrm>
            <a:off x="4301061" y="5425324"/>
            <a:ext cx="10450173" cy="1146044"/>
          </a:xfrm>
          <a:prstGeom prst="rect">
            <a:avLst/>
          </a:prstGeom>
        </p:spPr>
        <p:txBody>
          <a:bodyPr lIns="0" tIns="0" rIns="0" bIns="0" rtlCol="0" anchor="t">
            <a:spAutoFit/>
          </a:bodyPr>
          <a:lstStyle/>
          <a:p>
            <a:pPr algn="ctr">
              <a:lnSpc>
                <a:spcPts val="4637"/>
              </a:lnSpc>
              <a:spcBef>
                <a:spcPct val="0"/>
              </a:spcBef>
            </a:pPr>
            <a:r>
              <a:rPr lang="en-US" sz="3312" spc="331">
                <a:solidFill>
                  <a:srgbClr val="000000"/>
                </a:solidFill>
                <a:latin typeface="Lato"/>
              </a:rPr>
              <a:t>Tel: +1 312-376-8303 | +44 020-8123-0732</a:t>
            </a:r>
          </a:p>
          <a:p>
            <a:pPr algn="ctr">
              <a:lnSpc>
                <a:spcPts val="4637"/>
              </a:lnSpc>
              <a:spcBef>
                <a:spcPct val="0"/>
              </a:spcBef>
            </a:pPr>
            <a:r>
              <a:rPr lang="en-US" sz="3312" spc="331">
                <a:solidFill>
                  <a:srgbClr val="000000"/>
                </a:solidFill>
                <a:latin typeface="Lato"/>
              </a:rPr>
              <a:t>India: (+91) 983-496-8611</a:t>
            </a:r>
          </a:p>
        </p:txBody>
      </p:sp>
      <p:sp>
        <p:nvSpPr>
          <p:cNvPr id="8" name="TextBox 8"/>
          <p:cNvSpPr txBox="1"/>
          <p:nvPr/>
        </p:nvSpPr>
        <p:spPr>
          <a:xfrm>
            <a:off x="2627592" y="6722850"/>
            <a:ext cx="13421988" cy="564395"/>
          </a:xfrm>
          <a:prstGeom prst="rect">
            <a:avLst/>
          </a:prstGeom>
        </p:spPr>
        <p:txBody>
          <a:bodyPr lIns="0" tIns="0" rIns="0" bIns="0" rtlCol="0" anchor="t">
            <a:spAutoFit/>
          </a:bodyPr>
          <a:lstStyle/>
          <a:p>
            <a:pPr algn="ctr">
              <a:lnSpc>
                <a:spcPts val="4631"/>
              </a:lnSpc>
            </a:pPr>
            <a:r>
              <a:rPr lang="en-US" sz="3308" spc="337">
                <a:solidFill>
                  <a:srgbClr val="000000"/>
                </a:solidFill>
                <a:latin typeface="Lato"/>
              </a:rPr>
              <a:t>sales@cognitivemarketresearch.com</a:t>
            </a:r>
          </a:p>
        </p:txBody>
      </p:sp>
      <p:sp>
        <p:nvSpPr>
          <p:cNvPr id="9" name="TextBox 9"/>
          <p:cNvSpPr txBox="1"/>
          <p:nvPr/>
        </p:nvSpPr>
        <p:spPr>
          <a:xfrm>
            <a:off x="1521527" y="7389143"/>
            <a:ext cx="15996041" cy="780600"/>
          </a:xfrm>
          <a:prstGeom prst="rect">
            <a:avLst/>
          </a:prstGeom>
        </p:spPr>
        <p:txBody>
          <a:bodyPr lIns="0" tIns="0" rIns="0" bIns="0" rtlCol="0" anchor="t">
            <a:spAutoFit/>
          </a:bodyPr>
          <a:lstStyle/>
          <a:p>
            <a:pPr>
              <a:lnSpc>
                <a:spcPts val="6324"/>
              </a:lnSpc>
              <a:spcBef>
                <a:spcPct val="0"/>
              </a:spcBef>
            </a:pPr>
            <a:r>
              <a:rPr lang="en-US" sz="4517" spc="451">
                <a:solidFill>
                  <a:srgbClr val="000000"/>
                </a:solidFill>
                <a:latin typeface="Lato"/>
              </a:rPr>
              <a:t>Access the Full Report : </a:t>
            </a:r>
            <a:r>
              <a:rPr lang="en-US" sz="4517" u="sng" spc="451">
                <a:solidFill>
                  <a:srgbClr val="000000"/>
                </a:solidFill>
                <a:latin typeface="Lato"/>
                <a:hlinkClick r:id="rId4" tooltip="https://www.cognitivemarketresearch.com/endoscopy-irrigation-pumps-market-report"/>
              </a:rPr>
              <a:t>https://shorturl.at/anAIN</a:t>
            </a:r>
          </a:p>
        </p:txBody>
      </p:sp>
      <p:sp>
        <p:nvSpPr>
          <p:cNvPr id="10" name="TextBox 10"/>
          <p:cNvSpPr txBox="1"/>
          <p:nvPr/>
        </p:nvSpPr>
        <p:spPr>
          <a:xfrm>
            <a:off x="4890162" y="9659716"/>
            <a:ext cx="8507676" cy="627284"/>
          </a:xfrm>
          <a:prstGeom prst="rect">
            <a:avLst/>
          </a:prstGeom>
        </p:spPr>
        <p:txBody>
          <a:bodyPr lIns="0" tIns="0" rIns="0" bIns="0" rtlCol="0" anchor="t">
            <a:spAutoFit/>
          </a:bodyPr>
          <a:lstStyle/>
          <a:p>
            <a:pPr algn="ctr">
              <a:lnSpc>
                <a:spcPts val="2449"/>
              </a:lnSpc>
            </a:pPr>
            <a:r>
              <a:rPr lang="en-US" sz="2333" spc="233">
                <a:solidFill>
                  <a:srgbClr val="000000"/>
                </a:solidFill>
                <a:latin typeface="Lato"/>
              </a:rPr>
              <a:t>Please visit our website:</a:t>
            </a:r>
          </a:p>
          <a:p>
            <a:pPr algn="ctr">
              <a:lnSpc>
                <a:spcPts val="2449"/>
              </a:lnSpc>
            </a:pPr>
            <a:r>
              <a:rPr lang="en-US" sz="2333" u="sng" spc="23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Endoscopy Irrigation Pumps Market Report</dc:title>
  <cp:lastModifiedBy>decipher market</cp:lastModifiedBy>
  <cp:revision>2</cp:revision>
  <dcterms:created xsi:type="dcterms:W3CDTF">2006-08-16T00:00:00Z</dcterms:created>
  <dcterms:modified xsi:type="dcterms:W3CDTF">2024-04-17T11:28:49Z</dcterms:modified>
</cp:coreProperties>
</file>