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panose="020B0604020202020204" charset="0"/>
      <p:regular r:id="rId12"/>
    </p:embeddedFont>
    <p:embeddedFont>
      <p:font typeface="Canva Sans Bold" panose="020B0604020202020204" charset="0"/>
      <p:regular r:id="rId13"/>
    </p:embeddedFont>
    <p:embeddedFont>
      <p:font typeface="Poppins" panose="00000500000000000000" pitchFamily="2" charset="0"/>
      <p:regular r:id="rId1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5/16/2024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10.jpeg" /><Relationship Id="rId3" Type="http://schemas.openxmlformats.org/officeDocument/2006/relationships/image" Target="../media/image2.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55x29m9f"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358" b="-7160"/>
            </a:stretch>
          </a:blipFill>
        </p:spPr>
        <p:txBody>
          <a:bodyPr/>
          <a:lstStyle/>
          <a:p/>
        </p:txBody>
      </p:sp>
      <p:pic>
        <p:nvPicPr>
          <p:cNvPr id="3" name="Picture 3"/>
          <p:cNvPicPr>
            <a:picLocks noChangeAspect="1"/>
          </p:cNvPicPr>
          <p:nvPr/>
        </p:nvPicPr>
        <p:blipFill>
          <a:blip r:embed="rId3"/>
          <a:srcRect l="36500" t="27913" r="38480" b="26406"/>
          <a:stretch>
            <a:fillRect/>
          </a:stretch>
        </p:blipFill>
        <p:spPr>
          <a:xfrm>
            <a:off x="0" y="0"/>
            <a:ext cx="1791964" cy="1840400"/>
          </a:xfrm>
          <a:prstGeom prst="rect">
            <a:avLst/>
          </a:prstGeom>
        </p:spPr>
      </p:pic>
      <p:sp>
        <p:nvSpPr>
          <p:cNvPr id="4" name="TextBox 4"/>
          <p:cNvSpPr txBox="1"/>
          <p:nvPr/>
        </p:nvSpPr>
        <p:spPr>
          <a:xfrm>
            <a:off x="303574" y="4595432"/>
            <a:ext cx="14174425" cy="2889894"/>
          </a:xfrm>
          <a:prstGeom prst="rect">
            <a:avLst/>
          </a:prstGeom>
        </p:spPr>
        <p:txBody>
          <a:bodyPr wrap="square" lIns="0" tIns="0" rIns="0" bIns="0" rtlCol="0" anchor="t">
            <a:spAutoFit/>
          </a:bodyPr>
          <a:lstStyle/>
          <a:p>
            <a:pPr algn="l">
              <a:lnSpc>
                <a:spcPts val="7473"/>
              </a:lnSpc>
            </a:pPr>
            <a:r>
              <a:rPr lang="en-US" sz="7399">
                <a:solidFill>
                  <a:srgbClr val="000000"/>
                </a:solidFill>
                <a:latin typeface="Canva Sans"/>
              </a:rPr>
              <a:t>ELECTRIC BIKES</a:t>
            </a:r>
          </a:p>
          <a:p>
            <a:pPr algn="l">
              <a:lnSpc>
                <a:spcPts val="7473"/>
              </a:lnSpc>
            </a:pPr>
            <a:r>
              <a:rPr lang="en-US" sz="7399">
                <a:solidFill>
                  <a:srgbClr val="000000"/>
                </a:solidFill>
                <a:latin typeface="Canva Sans"/>
              </a:rPr>
              <a:t>MARKET REPORT </a:t>
            </a:r>
          </a:p>
          <a:p>
            <a:pPr algn="l">
              <a:lnSpc>
                <a:spcPts val="7473"/>
              </a:lnSpc>
            </a:pPr>
            <a:r>
              <a:rPr lang="en-US" sz="7399">
                <a:solidFill>
                  <a:srgbClr val="000000"/>
                </a:solidFill>
                <a:latin typeface="Canva Sans"/>
              </a:rPr>
              <a:t>2024</a:t>
            </a:r>
          </a:p>
        </p:txBody>
      </p:sp>
      <p:sp>
        <p:nvSpPr>
          <p:cNvPr id="5" name="TextBox 5"/>
          <p:cNvSpPr txBox="1"/>
          <p:nvPr/>
        </p:nvSpPr>
        <p:spPr>
          <a:xfrm>
            <a:off x="0" y="9551671"/>
            <a:ext cx="8128000" cy="481329"/>
          </a:xfrm>
          <a:prstGeom prst="rect">
            <a:avLst/>
          </a:prstGeom>
        </p:spPr>
        <p:txBody>
          <a:bodyPr lIns="0" tIns="0" rIns="0" bIns="0" rtlCol="0" anchor="t">
            <a:spAutoFit/>
          </a:bodyPr>
          <a:lstStyle/>
          <a:p>
            <a:pPr algn="ctr">
              <a:lnSpc>
                <a:spcPts val="3920"/>
              </a:lnSpc>
            </a:pPr>
            <a:r>
              <a:rPr lang="en-US" sz="2800">
                <a:solidFill>
                  <a:srgbClr val="000000"/>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7160" b="-1358"/>
            </a:stretch>
          </a:blipFill>
        </p:spPr>
        <p:txBody>
          <a:bodyPr/>
          <a:lstStyle/>
          <a:p/>
        </p:txBody>
      </p:sp>
      <p:grpSp>
        <p:nvGrpSpPr>
          <p:cNvPr id="3" name="Group 3"/>
          <p:cNvGrpSpPr/>
          <p:nvPr/>
        </p:nvGrpSpPr>
        <p:grpSpPr>
          <a:xfrm>
            <a:off x="1192723" y="1488041"/>
            <a:ext cx="16236544" cy="7994548"/>
            <a:chExt cx="4276291" cy="2105560"/>
          </a:xfrm>
        </p:grpSpPr>
        <p:sp>
          <p:nvSpPr>
            <p:cNvPr id="4" name="Freeform 4"/>
            <p:cNvSpPr/>
            <p:nvPr/>
          </p:nvSpPr>
          <p:spPr>
            <a:xfrm>
              <a:off x="0" y="0"/>
              <a:ext cx="4276291" cy="2105560"/>
            </a:xfrm>
            <a:custGeom>
              <a:rect l="l" t="t" r="r" b="b"/>
              <a:pathLst>
                <a:path w="4276291" h="2105560">
                  <a:moveTo>
                    <a:pt x="0" y="0"/>
                  </a:moveTo>
                  <a:lnTo>
                    <a:pt x="4276291" y="0"/>
                  </a:lnTo>
                  <a:lnTo>
                    <a:pt x="4276291" y="2105560"/>
                  </a:lnTo>
                  <a:lnTo>
                    <a:pt x="0" y="2105560"/>
                  </a:lnTo>
                  <a:close/>
                </a:path>
              </a:pathLst>
            </a:custGeom>
            <a:solidFill>
              <a:srgbClr val="000000">
                <a:alpha val="67843"/>
              </a:srgbClr>
            </a:solidFill>
          </p:spPr>
          <p:txBody>
            <a:bodyPr/>
            <a:lstStyle/>
            <a:p/>
          </p:txBody>
        </p:sp>
        <p:sp>
          <p:nvSpPr>
            <p:cNvPr id="5" name="TextBox 5"/>
            <p:cNvSpPr txBox="1"/>
            <p:nvPr/>
          </p:nvSpPr>
          <p:spPr>
            <a:xfrm>
              <a:off x="0" y="-47625"/>
              <a:ext cx="4276291" cy="2153185"/>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858733" y="804411"/>
            <a:ext cx="2188594" cy="1972639"/>
          </a:xfrm>
          <a:prstGeom prst="rect">
            <a:avLst/>
          </a:prstGeom>
        </p:spPr>
      </p:pic>
      <p:sp>
        <p:nvSpPr>
          <p:cNvPr id="7" name="TextBox 7"/>
          <p:cNvSpPr txBox="1"/>
          <p:nvPr/>
        </p:nvSpPr>
        <p:spPr>
          <a:xfrm>
            <a:off x="1710335" y="3064787"/>
            <a:ext cx="15548966" cy="5941060"/>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Canva Sans"/>
              </a:rPr>
              <a:t>Electric bikes, or e-bikes, are bicycles equipped with electric motors, offering pedal assistance and sometimes throttle control. They amplify human power, enabling easier and faster rides, often with varying levels of assistance. The electric bikes market has experienced a significant expansion in consumer interest, driven by a rising awareness of eco-friendly commute solutions. With concerns about environmental sustainability on the expansion, individuals are increasingly turning to electric bikes as a practical and environmentally intended alternative to traditional transportation methods. These bikes deliver an efficient mode of travel that decreases carbon emissions and delivers healthier lifestyles. As a result, more people are embracing electric bikes as a convenient and eco-conscious way to commute, contributing to the rapid expansion of this market.</a:t>
            </a:r>
          </a:p>
        </p:txBody>
      </p:sp>
      <p:sp>
        <p:nvSpPr>
          <p:cNvPr id="8" name="TextBox 8"/>
          <p:cNvSpPr txBox="1"/>
          <p:nvPr/>
        </p:nvSpPr>
        <p:spPr>
          <a:xfrm>
            <a:off x="5247092" y="1866931"/>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18518" b="0"/>
            </a:stretch>
          </a:blipFill>
        </p:spPr>
        <p:txBody>
          <a:bodyPr/>
          <a:lstStyle/>
          <a:p/>
        </p:txBody>
      </p:sp>
      <p:grpSp>
        <p:nvGrpSpPr>
          <p:cNvPr id="3" name="Group 3"/>
          <p:cNvGrpSpPr/>
          <p:nvPr/>
        </p:nvGrpSpPr>
        <p:grpSpPr>
          <a:xfrm>
            <a:off x="445414" y="6225786"/>
            <a:ext cx="9014491" cy="2613487"/>
            <a:chExt cx="917530" cy="266011"/>
          </a:xfrm>
        </p:grpSpPr>
        <p:sp>
          <p:nvSpPr>
            <p:cNvPr id="4" name="Freeform 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80000"/>
              </a:srgbClr>
            </a:solidFill>
            <a:ln cap="sq">
              <a:noFill/>
              <a:prstDash val="solid"/>
              <a:miter/>
            </a:ln>
          </p:spPr>
          <p:txBody>
            <a:bodyPr/>
            <a:lstStyle/>
            <a:p/>
          </p:txBody>
        </p:sp>
        <p:sp>
          <p:nvSpPr>
            <p:cNvPr id="5" name="TextBox 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799779" y="6596530"/>
            <a:ext cx="2102594" cy="2099966"/>
          </a:xfrm>
          <a:custGeom>
            <a:rect l="l" t="t" r="r" b="b"/>
            <a:pathLst>
              <a:path w="2102594" h="2099966">
                <a:moveTo>
                  <a:pt x="0" y="0"/>
                </a:moveTo>
                <a:lnTo>
                  <a:pt x="2102594" y="0"/>
                </a:lnTo>
                <a:lnTo>
                  <a:pt x="2102594" y="2099966"/>
                </a:lnTo>
                <a:lnTo>
                  <a:pt x="0" y="2099966"/>
                </a:lnTo>
                <a:lnTo>
                  <a:pt x="0" y="0"/>
                </a:lnTo>
                <a:close/>
              </a:path>
            </a:pathLst>
          </a:custGeom>
          <a:blipFill>
            <a:blip r:embed="rId3"/>
            <a:stretch>
              <a:fillRect/>
            </a:stretch>
          </a:blipFill>
        </p:spPr>
        <p:txBody>
          <a:bodyPr/>
          <a:lstStyle/>
          <a:p/>
        </p:txBody>
      </p:sp>
      <p:grpSp>
        <p:nvGrpSpPr>
          <p:cNvPr id="7" name="Group 7"/>
          <p:cNvGrpSpPr/>
          <p:nvPr/>
        </p:nvGrpSpPr>
        <p:grpSpPr>
          <a:xfrm>
            <a:off x="725021" y="6496715"/>
            <a:ext cx="2071628" cy="2071628"/>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grpSp>
        <p:nvGrpSpPr>
          <p:cNvPr id="11" name="Group 11"/>
          <p:cNvGrpSpPr/>
          <p:nvPr/>
        </p:nvGrpSpPr>
        <p:grpSpPr>
          <a:xfrm>
            <a:off x="445414" y="3224596"/>
            <a:ext cx="9014491" cy="2613487"/>
            <a:chExt cx="917530" cy="266011"/>
          </a:xfrm>
        </p:grpSpPr>
        <p:sp>
          <p:nvSpPr>
            <p:cNvPr id="12" name="Freeform 12"/>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80000"/>
              </a:srgbClr>
            </a:solidFill>
            <a:ln cap="sq">
              <a:noFill/>
              <a:prstDash val="solid"/>
              <a:miter/>
            </a:ln>
          </p:spPr>
          <p:txBody>
            <a:bodyPr/>
            <a:lstStyle/>
            <a:p/>
          </p:txBody>
        </p:sp>
        <p:sp>
          <p:nvSpPr>
            <p:cNvPr id="13" name="TextBox 13"/>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4" name="Freeform 14"/>
          <p:cNvSpPr/>
          <p:nvPr/>
        </p:nvSpPr>
        <p:spPr>
          <a:xfrm>
            <a:off x="799779" y="3595340"/>
            <a:ext cx="2102594" cy="2099966"/>
          </a:xfrm>
          <a:custGeom>
            <a:rect l="l" t="t" r="r" b="b"/>
            <a:pathLst>
              <a:path w="2102594" h="2099966">
                <a:moveTo>
                  <a:pt x="0" y="0"/>
                </a:moveTo>
                <a:lnTo>
                  <a:pt x="2102594" y="0"/>
                </a:lnTo>
                <a:lnTo>
                  <a:pt x="2102594" y="2099966"/>
                </a:lnTo>
                <a:lnTo>
                  <a:pt x="0" y="2099966"/>
                </a:lnTo>
                <a:lnTo>
                  <a:pt x="0" y="0"/>
                </a:lnTo>
                <a:close/>
              </a:path>
            </a:pathLst>
          </a:custGeom>
          <a:blipFill>
            <a:blip r:embed="rId3"/>
            <a:stretch>
              <a:fillRect/>
            </a:stretch>
          </a:blipFill>
        </p:spPr>
        <p:txBody>
          <a:bodyPr/>
          <a:lstStyle/>
          <a:p/>
        </p:txBody>
      </p:sp>
      <p:grpSp>
        <p:nvGrpSpPr>
          <p:cNvPr id="15" name="Group 15"/>
          <p:cNvGrpSpPr/>
          <p:nvPr/>
        </p:nvGrpSpPr>
        <p:grpSpPr>
          <a:xfrm>
            <a:off x="725021" y="3495525"/>
            <a:ext cx="2071628" cy="2071628"/>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1027793" y="7151165"/>
            <a:ext cx="1517558" cy="1152990"/>
          </a:xfrm>
          <a:prstGeom prst="rect">
            <a:avLst/>
          </a:prstGeom>
        </p:spPr>
        <p:txBody>
          <a:bodyPr lIns="0" tIns="0" rIns="0" bIns="0" rtlCol="0" anchor="t">
            <a:spAutoFit/>
          </a:bodyPr>
          <a:lstStyle/>
          <a:p>
            <a:pPr algn="ctr">
              <a:lnSpc>
                <a:spcPts val="2815"/>
              </a:lnSpc>
            </a:pPr>
            <a:r>
              <a:rPr lang="en-US" sz="4468">
                <a:solidFill>
                  <a:srgbClr val="1E3048"/>
                </a:solidFill>
                <a:latin typeface="Canva Sans Bold"/>
              </a:rPr>
              <a:t>2024- 2031</a:t>
            </a:r>
          </a:p>
        </p:txBody>
      </p:sp>
      <p:sp>
        <p:nvSpPr>
          <p:cNvPr id="19" name="TextBox 19"/>
          <p:cNvSpPr txBox="1"/>
          <p:nvPr/>
        </p:nvSpPr>
        <p:spPr>
          <a:xfrm>
            <a:off x="3397390" y="6741853"/>
            <a:ext cx="5086580" cy="1562302"/>
          </a:xfrm>
          <a:prstGeom prst="rect">
            <a:avLst/>
          </a:prstGeom>
        </p:spPr>
        <p:txBody>
          <a:bodyPr lIns="0" tIns="0" rIns="0" bIns="0" rtlCol="0" anchor="t">
            <a:spAutoFit/>
          </a:bodyPr>
          <a:lstStyle/>
          <a:p>
            <a:pPr algn="ctr">
              <a:lnSpc>
                <a:spcPts val="6169"/>
              </a:lnSpc>
            </a:pPr>
            <a:r>
              <a:rPr lang="en-US" sz="5015">
                <a:solidFill>
                  <a:srgbClr val="FFFFFF"/>
                </a:solidFill>
                <a:latin typeface="Canva Sans"/>
              </a:rPr>
              <a:t>CAGR</a:t>
            </a:r>
          </a:p>
          <a:p>
            <a:pPr algn="ctr">
              <a:lnSpc>
                <a:spcPts val="6169"/>
              </a:lnSpc>
            </a:pPr>
            <a:r>
              <a:rPr lang="en-US" sz="5015">
                <a:solidFill>
                  <a:srgbClr val="FFFFFF"/>
                </a:solidFill>
                <a:latin typeface="Canva Sans"/>
              </a:rPr>
              <a:t>5.20%</a:t>
            </a:r>
          </a:p>
        </p:txBody>
      </p:sp>
      <p:sp>
        <p:nvSpPr>
          <p:cNvPr id="20" name="TextBox 20"/>
          <p:cNvSpPr txBox="1"/>
          <p:nvPr/>
        </p:nvSpPr>
        <p:spPr>
          <a:xfrm>
            <a:off x="5162248" y="522288"/>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sp>
        <p:nvSpPr>
          <p:cNvPr id="21" name="TextBox 21"/>
          <p:cNvSpPr txBox="1"/>
          <p:nvPr/>
        </p:nvSpPr>
        <p:spPr>
          <a:xfrm>
            <a:off x="1002057" y="4429778"/>
            <a:ext cx="1517558" cy="441247"/>
          </a:xfrm>
          <a:prstGeom prst="rect">
            <a:avLst/>
          </a:prstGeom>
        </p:spPr>
        <p:txBody>
          <a:bodyPr lIns="0" tIns="0" rIns="0" bIns="0" rtlCol="0" anchor="t">
            <a:spAutoFit/>
          </a:bodyPr>
          <a:lstStyle/>
          <a:p>
            <a:pPr algn="ctr">
              <a:lnSpc>
                <a:spcPts val="2815"/>
              </a:lnSpc>
            </a:pPr>
            <a:r>
              <a:rPr lang="en-US" sz="4468">
                <a:solidFill>
                  <a:srgbClr val="1E3048"/>
                </a:solidFill>
                <a:latin typeface="Canva Sans Bold"/>
              </a:rPr>
              <a:t>2024</a:t>
            </a:r>
          </a:p>
        </p:txBody>
      </p:sp>
      <p:sp>
        <p:nvSpPr>
          <p:cNvPr id="22" name="TextBox 22"/>
          <p:cNvSpPr txBox="1"/>
          <p:nvPr/>
        </p:nvSpPr>
        <p:spPr>
          <a:xfrm>
            <a:off x="2796650" y="3740663"/>
            <a:ext cx="6784534" cy="1562302"/>
          </a:xfrm>
          <a:prstGeom prst="rect">
            <a:avLst/>
          </a:prstGeom>
        </p:spPr>
        <p:txBody>
          <a:bodyPr lIns="0" tIns="0" rIns="0" bIns="0" rtlCol="0" anchor="t">
            <a:spAutoFit/>
          </a:bodyPr>
          <a:lstStyle/>
          <a:p>
            <a:pPr algn="ctr">
              <a:lnSpc>
                <a:spcPts val="6169"/>
              </a:lnSpc>
            </a:pPr>
            <a:r>
              <a:rPr lang="en-US" sz="5015">
                <a:solidFill>
                  <a:srgbClr val="FFFFFF"/>
                </a:solidFill>
                <a:latin typeface="Canva Sans"/>
              </a:rPr>
              <a:t>MARKET SIZE</a:t>
            </a:r>
          </a:p>
          <a:p>
            <a:pPr algn="ctr">
              <a:lnSpc>
                <a:spcPts val="6169"/>
              </a:lnSpc>
            </a:pPr>
            <a:r>
              <a:rPr lang="en-US" sz="5015">
                <a:solidFill>
                  <a:srgbClr val="FFFFFF"/>
                </a:solidFill>
                <a:latin typeface="Canva Sans"/>
              </a:rPr>
              <a:t>USD 49581.2 million </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1111" b="-21111"/>
            </a:stretch>
          </a:blipFill>
        </p:spPr>
        <p:txBody>
          <a:bodyPr/>
          <a:lstStyle/>
          <a:p/>
        </p:txBody>
      </p:sp>
      <p:grpSp>
        <p:nvGrpSpPr>
          <p:cNvPr id="3" name="Group 3"/>
          <p:cNvGrpSpPr/>
          <p:nvPr/>
        </p:nvGrpSpPr>
        <p:grpSpPr>
          <a:xfrm>
            <a:off x="2062349" y="1983462"/>
            <a:ext cx="5627711" cy="2491312"/>
            <a:chExt cx="8216713" cy="3637429"/>
          </a:xfrm>
        </p:grpSpPr>
        <p:sp>
          <p:nvSpPr>
            <p:cNvPr id="4" name="Freeform 4"/>
            <p:cNvSpPr/>
            <p:nvPr/>
          </p:nvSpPr>
          <p:spPr>
            <a:xfrm>
              <a:off x="0" y="0"/>
              <a:ext cx="8216713" cy="3637430"/>
            </a:xfrm>
            <a:custGeom>
              <a:rect l="l" t="t" r="r" b="b"/>
              <a:pathLst>
                <a:path w="8216713" h="3637429">
                  <a:moveTo>
                    <a:pt x="8092253" y="3637429"/>
                  </a:moveTo>
                  <a:lnTo>
                    <a:pt x="124460" y="3637429"/>
                  </a:lnTo>
                  <a:cubicBezTo>
                    <a:pt x="55880" y="3637429"/>
                    <a:pt x="0" y="3581549"/>
                    <a:pt x="0" y="3512969"/>
                  </a:cubicBezTo>
                  <a:lnTo>
                    <a:pt x="0" y="124460"/>
                  </a:lnTo>
                  <a:cubicBezTo>
                    <a:pt x="0" y="55880"/>
                    <a:pt x="55880" y="0"/>
                    <a:pt x="124460" y="0"/>
                  </a:cubicBezTo>
                  <a:lnTo>
                    <a:pt x="8092253" y="0"/>
                  </a:lnTo>
                  <a:cubicBezTo>
                    <a:pt x="8160833" y="0"/>
                    <a:pt x="8216713" y="55880"/>
                    <a:pt x="8216713" y="124460"/>
                  </a:cubicBezTo>
                  <a:lnTo>
                    <a:pt x="8216713" y="3512969"/>
                  </a:lnTo>
                  <a:cubicBezTo>
                    <a:pt x="8216713" y="3581549"/>
                    <a:pt x="8160833" y="3637430"/>
                    <a:pt x="8092253" y="3637430"/>
                  </a:cubicBezTo>
                  <a:close/>
                </a:path>
              </a:pathLst>
            </a:custGeom>
            <a:solidFill>
              <a:srgbClr val="000000">
                <a:alpha val="72941"/>
              </a:srgbClr>
            </a:solidFill>
          </p:spPr>
          <p:txBody>
            <a:bodyPr/>
            <a:lstStyle/>
            <a:p/>
          </p:txBody>
        </p:sp>
      </p:grpSp>
      <p:grpSp>
        <p:nvGrpSpPr>
          <p:cNvPr id="5" name="Group 5"/>
          <p:cNvGrpSpPr/>
          <p:nvPr/>
        </p:nvGrpSpPr>
        <p:grpSpPr>
          <a:xfrm rot="5400000">
            <a:off x="1114311" y="1702926"/>
            <a:ext cx="774064" cy="2956625"/>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1267317" y="211262"/>
            <a:ext cx="17301600" cy="903607"/>
          </a:xfrm>
          <a:prstGeom prst="rect">
            <a:avLst/>
          </a:prstGeom>
        </p:spPr>
        <p:txBody>
          <a:bodyPr lIns="0" tIns="0" rIns="0" bIns="0" rtlCol="0" anchor="t">
            <a:spAutoFit/>
          </a:bodyPr>
          <a:lstStyle/>
          <a:p>
            <a:pPr algn="ctr">
              <a:lnSpc>
                <a:spcPts val="7419"/>
              </a:lnSpc>
            </a:pPr>
            <a:r>
              <a:rPr lang="en-US" sz="5299">
                <a:solidFill>
                  <a:srgbClr val="FFFFFF"/>
                </a:solidFill>
                <a:latin typeface="Canva Sa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40826" y="-72756"/>
            <a:ext cx="2139052" cy="2190137"/>
          </a:xfrm>
          <a:prstGeom prst="rect">
            <a:avLst/>
          </a:prstGeom>
        </p:spPr>
      </p:pic>
      <p:grpSp>
        <p:nvGrpSpPr>
          <p:cNvPr id="9" name="Group 9"/>
          <p:cNvGrpSpPr/>
          <p:nvPr/>
        </p:nvGrpSpPr>
        <p:grpSpPr>
          <a:xfrm>
            <a:off x="2062349" y="4732676"/>
            <a:ext cx="5627711" cy="2491312"/>
            <a:chExt cx="8216713" cy="3637429"/>
          </a:xfrm>
        </p:grpSpPr>
        <p:sp>
          <p:nvSpPr>
            <p:cNvPr id="10" name="Freeform 10"/>
            <p:cNvSpPr/>
            <p:nvPr/>
          </p:nvSpPr>
          <p:spPr>
            <a:xfrm>
              <a:off x="0" y="0"/>
              <a:ext cx="8216713" cy="3637430"/>
            </a:xfrm>
            <a:custGeom>
              <a:rect l="l" t="t" r="r" b="b"/>
              <a:pathLst>
                <a:path w="8216713" h="3637429">
                  <a:moveTo>
                    <a:pt x="8092253" y="3637429"/>
                  </a:moveTo>
                  <a:lnTo>
                    <a:pt x="124460" y="3637429"/>
                  </a:lnTo>
                  <a:cubicBezTo>
                    <a:pt x="55880" y="3637429"/>
                    <a:pt x="0" y="3581549"/>
                    <a:pt x="0" y="3512969"/>
                  </a:cubicBezTo>
                  <a:lnTo>
                    <a:pt x="0" y="124460"/>
                  </a:lnTo>
                  <a:cubicBezTo>
                    <a:pt x="0" y="55880"/>
                    <a:pt x="55880" y="0"/>
                    <a:pt x="124460" y="0"/>
                  </a:cubicBezTo>
                  <a:lnTo>
                    <a:pt x="8092253" y="0"/>
                  </a:lnTo>
                  <a:cubicBezTo>
                    <a:pt x="8160833" y="0"/>
                    <a:pt x="8216713" y="55880"/>
                    <a:pt x="8216713" y="124460"/>
                  </a:cubicBezTo>
                  <a:lnTo>
                    <a:pt x="8216713" y="3512969"/>
                  </a:lnTo>
                  <a:cubicBezTo>
                    <a:pt x="8216713" y="3581549"/>
                    <a:pt x="8160833" y="3637430"/>
                    <a:pt x="8092253" y="3637430"/>
                  </a:cubicBezTo>
                  <a:close/>
                </a:path>
              </a:pathLst>
            </a:custGeom>
            <a:solidFill>
              <a:srgbClr val="000000">
                <a:alpha val="72941"/>
              </a:srgbClr>
            </a:solidFill>
          </p:spPr>
          <p:txBody>
            <a:bodyPr/>
            <a:lstStyle/>
            <a:p/>
          </p:txBody>
        </p:sp>
      </p:grpSp>
      <p:grpSp>
        <p:nvGrpSpPr>
          <p:cNvPr id="11" name="Group 11"/>
          <p:cNvGrpSpPr/>
          <p:nvPr/>
        </p:nvGrpSpPr>
        <p:grpSpPr>
          <a:xfrm rot="5400000">
            <a:off x="1114311" y="4452139"/>
            <a:ext cx="774064" cy="2956625"/>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3" name="Group 13"/>
          <p:cNvGrpSpPr/>
          <p:nvPr/>
        </p:nvGrpSpPr>
        <p:grpSpPr>
          <a:xfrm>
            <a:off x="2039318" y="7481889"/>
            <a:ext cx="5627711" cy="2491312"/>
            <a:chExt cx="8216713" cy="3637429"/>
          </a:xfrm>
        </p:grpSpPr>
        <p:sp>
          <p:nvSpPr>
            <p:cNvPr id="14" name="Freeform 14"/>
            <p:cNvSpPr/>
            <p:nvPr/>
          </p:nvSpPr>
          <p:spPr>
            <a:xfrm>
              <a:off x="0" y="0"/>
              <a:ext cx="8216713" cy="3637430"/>
            </a:xfrm>
            <a:custGeom>
              <a:rect l="l" t="t" r="r" b="b"/>
              <a:pathLst>
                <a:path w="8216713" h="3637429">
                  <a:moveTo>
                    <a:pt x="8092253" y="3637429"/>
                  </a:moveTo>
                  <a:lnTo>
                    <a:pt x="124460" y="3637429"/>
                  </a:lnTo>
                  <a:cubicBezTo>
                    <a:pt x="55880" y="3637429"/>
                    <a:pt x="0" y="3581549"/>
                    <a:pt x="0" y="3512969"/>
                  </a:cubicBezTo>
                  <a:lnTo>
                    <a:pt x="0" y="124460"/>
                  </a:lnTo>
                  <a:cubicBezTo>
                    <a:pt x="0" y="55880"/>
                    <a:pt x="55880" y="0"/>
                    <a:pt x="124460" y="0"/>
                  </a:cubicBezTo>
                  <a:lnTo>
                    <a:pt x="8092253" y="0"/>
                  </a:lnTo>
                  <a:cubicBezTo>
                    <a:pt x="8160833" y="0"/>
                    <a:pt x="8216713" y="55880"/>
                    <a:pt x="8216713" y="124460"/>
                  </a:cubicBezTo>
                  <a:lnTo>
                    <a:pt x="8216713" y="3512969"/>
                  </a:lnTo>
                  <a:cubicBezTo>
                    <a:pt x="8216713" y="3581549"/>
                    <a:pt x="8160833" y="3637430"/>
                    <a:pt x="8092253" y="3637430"/>
                  </a:cubicBezTo>
                  <a:close/>
                </a:path>
              </a:pathLst>
            </a:custGeom>
            <a:solidFill>
              <a:srgbClr val="000000">
                <a:alpha val="72941"/>
              </a:srgbClr>
            </a:solidFill>
          </p:spPr>
          <p:txBody>
            <a:bodyPr/>
            <a:lstStyle/>
            <a:p/>
          </p:txBody>
        </p:sp>
      </p:grpSp>
      <p:grpSp>
        <p:nvGrpSpPr>
          <p:cNvPr id="15" name="Group 15"/>
          <p:cNvGrpSpPr/>
          <p:nvPr/>
        </p:nvGrpSpPr>
        <p:grpSpPr>
          <a:xfrm rot="5400000">
            <a:off x="1091280" y="7201352"/>
            <a:ext cx="774064" cy="2956625"/>
            <a:chExt cx="3130550" cy="11957493"/>
          </a:xfrm>
        </p:grpSpPr>
        <p:sp>
          <p:nvSpPr>
            <p:cNvPr id="16" name="Freeform 1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7" name="Group 17"/>
          <p:cNvGrpSpPr/>
          <p:nvPr/>
        </p:nvGrpSpPr>
        <p:grpSpPr>
          <a:xfrm>
            <a:off x="12660289" y="1935582"/>
            <a:ext cx="5627711" cy="2491312"/>
            <a:chExt cx="8216713" cy="3637429"/>
          </a:xfrm>
        </p:grpSpPr>
        <p:sp>
          <p:nvSpPr>
            <p:cNvPr id="18" name="Freeform 18"/>
            <p:cNvSpPr/>
            <p:nvPr/>
          </p:nvSpPr>
          <p:spPr>
            <a:xfrm>
              <a:off x="0" y="0"/>
              <a:ext cx="8216713" cy="3637430"/>
            </a:xfrm>
            <a:custGeom>
              <a:rect l="l" t="t" r="r" b="b"/>
              <a:pathLst>
                <a:path w="8216713" h="3637429">
                  <a:moveTo>
                    <a:pt x="8092253" y="3637429"/>
                  </a:moveTo>
                  <a:lnTo>
                    <a:pt x="124460" y="3637429"/>
                  </a:lnTo>
                  <a:cubicBezTo>
                    <a:pt x="55880" y="3637429"/>
                    <a:pt x="0" y="3581549"/>
                    <a:pt x="0" y="3512969"/>
                  </a:cubicBezTo>
                  <a:lnTo>
                    <a:pt x="0" y="124460"/>
                  </a:lnTo>
                  <a:cubicBezTo>
                    <a:pt x="0" y="55880"/>
                    <a:pt x="55880" y="0"/>
                    <a:pt x="124460" y="0"/>
                  </a:cubicBezTo>
                  <a:lnTo>
                    <a:pt x="8092253" y="0"/>
                  </a:lnTo>
                  <a:cubicBezTo>
                    <a:pt x="8160833" y="0"/>
                    <a:pt x="8216713" y="55880"/>
                    <a:pt x="8216713" y="124460"/>
                  </a:cubicBezTo>
                  <a:lnTo>
                    <a:pt x="8216713" y="3512969"/>
                  </a:lnTo>
                  <a:cubicBezTo>
                    <a:pt x="8216713" y="3581549"/>
                    <a:pt x="8160833" y="3637430"/>
                    <a:pt x="8092253" y="3637430"/>
                  </a:cubicBezTo>
                  <a:close/>
                </a:path>
              </a:pathLst>
            </a:custGeom>
            <a:solidFill>
              <a:srgbClr val="000000">
                <a:alpha val="72941"/>
              </a:srgbClr>
            </a:solidFill>
          </p:spPr>
          <p:txBody>
            <a:bodyPr/>
            <a:lstStyle/>
            <a:p/>
          </p:txBody>
        </p:sp>
      </p:grpSp>
      <p:grpSp>
        <p:nvGrpSpPr>
          <p:cNvPr id="19" name="Group 19"/>
          <p:cNvGrpSpPr/>
          <p:nvPr/>
        </p:nvGrpSpPr>
        <p:grpSpPr>
          <a:xfrm rot="5400000">
            <a:off x="11712252" y="1655045"/>
            <a:ext cx="774064" cy="2956625"/>
            <a:chExt cx="3130550" cy="11957493"/>
          </a:xfrm>
        </p:grpSpPr>
        <p:sp>
          <p:nvSpPr>
            <p:cNvPr id="20" name="Freeform 2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21" name="Group 21"/>
          <p:cNvGrpSpPr/>
          <p:nvPr/>
        </p:nvGrpSpPr>
        <p:grpSpPr>
          <a:xfrm>
            <a:off x="12660289" y="4684795"/>
            <a:ext cx="5627711" cy="2491312"/>
            <a:chExt cx="8216713" cy="3637429"/>
          </a:xfrm>
        </p:grpSpPr>
        <p:sp>
          <p:nvSpPr>
            <p:cNvPr id="22" name="Freeform 22"/>
            <p:cNvSpPr/>
            <p:nvPr/>
          </p:nvSpPr>
          <p:spPr>
            <a:xfrm>
              <a:off x="0" y="0"/>
              <a:ext cx="8216713" cy="3637430"/>
            </a:xfrm>
            <a:custGeom>
              <a:rect l="l" t="t" r="r" b="b"/>
              <a:pathLst>
                <a:path w="8216713" h="3637429">
                  <a:moveTo>
                    <a:pt x="8092253" y="3637429"/>
                  </a:moveTo>
                  <a:lnTo>
                    <a:pt x="124460" y="3637429"/>
                  </a:lnTo>
                  <a:cubicBezTo>
                    <a:pt x="55880" y="3637429"/>
                    <a:pt x="0" y="3581549"/>
                    <a:pt x="0" y="3512969"/>
                  </a:cubicBezTo>
                  <a:lnTo>
                    <a:pt x="0" y="124460"/>
                  </a:lnTo>
                  <a:cubicBezTo>
                    <a:pt x="0" y="55880"/>
                    <a:pt x="55880" y="0"/>
                    <a:pt x="124460" y="0"/>
                  </a:cubicBezTo>
                  <a:lnTo>
                    <a:pt x="8092253" y="0"/>
                  </a:lnTo>
                  <a:cubicBezTo>
                    <a:pt x="8160833" y="0"/>
                    <a:pt x="8216713" y="55880"/>
                    <a:pt x="8216713" y="124460"/>
                  </a:cubicBezTo>
                  <a:lnTo>
                    <a:pt x="8216713" y="3512969"/>
                  </a:lnTo>
                  <a:cubicBezTo>
                    <a:pt x="8216713" y="3581549"/>
                    <a:pt x="8160833" y="3637430"/>
                    <a:pt x="8092253" y="3637430"/>
                  </a:cubicBezTo>
                  <a:close/>
                </a:path>
              </a:pathLst>
            </a:custGeom>
            <a:solidFill>
              <a:srgbClr val="000000">
                <a:alpha val="72941"/>
              </a:srgbClr>
            </a:solidFill>
          </p:spPr>
          <p:txBody>
            <a:bodyPr/>
            <a:lstStyle/>
            <a:p/>
          </p:txBody>
        </p:sp>
      </p:grpSp>
      <p:grpSp>
        <p:nvGrpSpPr>
          <p:cNvPr id="23" name="Group 23"/>
          <p:cNvGrpSpPr/>
          <p:nvPr/>
        </p:nvGrpSpPr>
        <p:grpSpPr>
          <a:xfrm rot="5400000">
            <a:off x="11712252" y="4404259"/>
            <a:ext cx="774064" cy="2956625"/>
            <a:chExt cx="3130550" cy="11957493"/>
          </a:xfrm>
        </p:grpSpPr>
        <p:sp>
          <p:nvSpPr>
            <p:cNvPr id="24" name="Freeform 24"/>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25" name="Group 25"/>
          <p:cNvGrpSpPr/>
          <p:nvPr/>
        </p:nvGrpSpPr>
        <p:grpSpPr>
          <a:xfrm>
            <a:off x="12637259" y="7434008"/>
            <a:ext cx="5627711" cy="2491312"/>
            <a:chExt cx="8216713" cy="3637429"/>
          </a:xfrm>
        </p:grpSpPr>
        <p:sp>
          <p:nvSpPr>
            <p:cNvPr id="26" name="Freeform 26"/>
            <p:cNvSpPr/>
            <p:nvPr/>
          </p:nvSpPr>
          <p:spPr>
            <a:xfrm>
              <a:off x="0" y="0"/>
              <a:ext cx="8216713" cy="3637430"/>
            </a:xfrm>
            <a:custGeom>
              <a:rect l="l" t="t" r="r" b="b"/>
              <a:pathLst>
                <a:path w="8216713" h="3637429">
                  <a:moveTo>
                    <a:pt x="8092253" y="3637429"/>
                  </a:moveTo>
                  <a:lnTo>
                    <a:pt x="124460" y="3637429"/>
                  </a:lnTo>
                  <a:cubicBezTo>
                    <a:pt x="55880" y="3637429"/>
                    <a:pt x="0" y="3581549"/>
                    <a:pt x="0" y="3512969"/>
                  </a:cubicBezTo>
                  <a:lnTo>
                    <a:pt x="0" y="124460"/>
                  </a:lnTo>
                  <a:cubicBezTo>
                    <a:pt x="0" y="55880"/>
                    <a:pt x="55880" y="0"/>
                    <a:pt x="124460" y="0"/>
                  </a:cubicBezTo>
                  <a:lnTo>
                    <a:pt x="8092253" y="0"/>
                  </a:lnTo>
                  <a:cubicBezTo>
                    <a:pt x="8160833" y="0"/>
                    <a:pt x="8216713" y="55880"/>
                    <a:pt x="8216713" y="124460"/>
                  </a:cubicBezTo>
                  <a:lnTo>
                    <a:pt x="8216713" y="3512969"/>
                  </a:lnTo>
                  <a:cubicBezTo>
                    <a:pt x="8216713" y="3581549"/>
                    <a:pt x="8160833" y="3637430"/>
                    <a:pt x="8092253" y="3637430"/>
                  </a:cubicBezTo>
                  <a:close/>
                </a:path>
              </a:pathLst>
            </a:custGeom>
            <a:solidFill>
              <a:srgbClr val="000000">
                <a:alpha val="72941"/>
              </a:srgbClr>
            </a:solidFill>
          </p:spPr>
          <p:txBody>
            <a:bodyPr/>
            <a:lstStyle/>
            <a:p/>
          </p:txBody>
        </p:sp>
      </p:grpSp>
      <p:grpSp>
        <p:nvGrpSpPr>
          <p:cNvPr id="27" name="Group 27"/>
          <p:cNvGrpSpPr/>
          <p:nvPr/>
        </p:nvGrpSpPr>
        <p:grpSpPr>
          <a:xfrm rot="5400000">
            <a:off x="11689221" y="7153472"/>
            <a:ext cx="774064" cy="2956625"/>
            <a:chExt cx="3130550" cy="11957493"/>
          </a:xfrm>
        </p:grpSpPr>
        <p:sp>
          <p:nvSpPr>
            <p:cNvPr id="28" name="Freeform 28"/>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9" name="TextBox 29"/>
          <p:cNvSpPr txBox="1"/>
          <p:nvPr/>
        </p:nvSpPr>
        <p:spPr>
          <a:xfrm>
            <a:off x="62553" y="3054017"/>
            <a:ext cx="2664432" cy="311593"/>
          </a:xfrm>
          <a:prstGeom prst="rect">
            <a:avLst/>
          </a:prstGeom>
        </p:spPr>
        <p:txBody>
          <a:bodyPr lIns="0" tIns="0" rIns="0" bIns="0" rtlCol="0" anchor="t">
            <a:spAutoFit/>
          </a:bodyPr>
          <a:lstStyle/>
          <a:p>
            <a:pPr algn="ctr">
              <a:lnSpc>
                <a:spcPts val="2495"/>
              </a:lnSpc>
            </a:pPr>
            <a:r>
              <a:rPr lang="en-US" sz="2471">
                <a:solidFill>
                  <a:srgbClr val="43B4BE"/>
                </a:solidFill>
                <a:latin typeface="Canva Sans"/>
              </a:rPr>
              <a:t>Class Segment</a:t>
            </a:r>
          </a:p>
        </p:txBody>
      </p:sp>
      <p:sp>
        <p:nvSpPr>
          <p:cNvPr id="30" name="TextBox 30"/>
          <p:cNvSpPr txBox="1"/>
          <p:nvPr/>
        </p:nvSpPr>
        <p:spPr>
          <a:xfrm>
            <a:off x="2979655" y="2395298"/>
            <a:ext cx="4833501" cy="1524256"/>
          </a:xfrm>
          <a:prstGeom prst="rect">
            <a:avLst/>
          </a:prstGeom>
        </p:spPr>
        <p:txBody>
          <a:bodyPr lIns="0" tIns="0" rIns="0" bIns="0" rtlCol="0" anchor="t">
            <a:spAutoFit/>
          </a:bodyPr>
          <a:lstStyle/>
          <a:p>
            <a:pPr marL="638052" lvl="1" indent="-319026" algn="l">
              <a:lnSpc>
                <a:spcPts val="4078"/>
              </a:lnSpc>
              <a:buFont typeface="Arial"/>
              <a:buChar char="•"/>
            </a:pPr>
            <a:r>
              <a:rPr lang="en-US" sz="2955">
                <a:solidFill>
                  <a:srgbClr val="FFFFFF"/>
                </a:solidFill>
                <a:latin typeface="Canva Sans"/>
              </a:rPr>
              <a:t>Class-l </a:t>
            </a:r>
          </a:p>
          <a:p>
            <a:pPr marL="638052" lvl="1" indent="-319026" algn="l">
              <a:lnSpc>
                <a:spcPts val="4078"/>
              </a:lnSpc>
              <a:buFont typeface="Arial"/>
              <a:buChar char="•"/>
            </a:pPr>
            <a:r>
              <a:rPr lang="en-US" sz="2955">
                <a:solidFill>
                  <a:srgbClr val="FFFFFF"/>
                </a:solidFill>
                <a:latin typeface="Canva Sans"/>
              </a:rPr>
              <a:t>Class-II </a:t>
            </a:r>
          </a:p>
          <a:p>
            <a:pPr marL="638052" lvl="1" indent="-319026" algn="l">
              <a:lnSpc>
                <a:spcPts val="4078"/>
              </a:lnSpc>
              <a:buFont typeface="Arial"/>
              <a:buChar char="•"/>
            </a:pPr>
            <a:r>
              <a:rPr lang="en-US" sz="2955">
                <a:solidFill>
                  <a:srgbClr val="FFFFFF"/>
                </a:solidFill>
                <a:latin typeface="Canva Sans"/>
              </a:rPr>
              <a:t>Class-IIl</a:t>
            </a:r>
          </a:p>
        </p:txBody>
      </p:sp>
      <p:sp>
        <p:nvSpPr>
          <p:cNvPr id="31" name="TextBox 31"/>
          <p:cNvSpPr txBox="1"/>
          <p:nvPr/>
        </p:nvSpPr>
        <p:spPr>
          <a:xfrm>
            <a:off x="62553" y="5803230"/>
            <a:ext cx="2664432" cy="311593"/>
          </a:xfrm>
          <a:prstGeom prst="rect">
            <a:avLst/>
          </a:prstGeom>
        </p:spPr>
        <p:txBody>
          <a:bodyPr lIns="0" tIns="0" rIns="0" bIns="0" rtlCol="0" anchor="t">
            <a:spAutoFit/>
          </a:bodyPr>
          <a:lstStyle/>
          <a:p>
            <a:pPr algn="ctr">
              <a:lnSpc>
                <a:spcPts val="2495"/>
              </a:lnSpc>
            </a:pPr>
            <a:r>
              <a:rPr lang="en-US" sz="2471">
                <a:solidFill>
                  <a:srgbClr val="43B4BE"/>
                </a:solidFill>
                <a:latin typeface="Canva Sans"/>
              </a:rPr>
              <a:t>Speed Segment</a:t>
            </a:r>
          </a:p>
        </p:txBody>
      </p:sp>
      <p:sp>
        <p:nvSpPr>
          <p:cNvPr id="32" name="TextBox 32"/>
          <p:cNvSpPr txBox="1"/>
          <p:nvPr/>
        </p:nvSpPr>
        <p:spPr>
          <a:xfrm>
            <a:off x="2979655" y="5401876"/>
            <a:ext cx="4833501" cy="1009526"/>
          </a:xfrm>
          <a:prstGeom prst="rect">
            <a:avLst/>
          </a:prstGeom>
        </p:spPr>
        <p:txBody>
          <a:bodyPr lIns="0" tIns="0" rIns="0" bIns="0" rtlCol="0" anchor="t">
            <a:spAutoFit/>
          </a:bodyPr>
          <a:lstStyle/>
          <a:p>
            <a:pPr marL="638052" lvl="1" indent="-319026" algn="l">
              <a:lnSpc>
                <a:spcPts val="4078"/>
              </a:lnSpc>
              <a:buFont typeface="Arial"/>
              <a:buChar char="•"/>
            </a:pPr>
            <a:r>
              <a:rPr lang="en-US" sz="2955">
                <a:solidFill>
                  <a:srgbClr val="FFFFFF"/>
                </a:solidFill>
                <a:latin typeface="Canva Sans"/>
              </a:rPr>
              <a:t>Up to 25 Km/h </a:t>
            </a:r>
          </a:p>
          <a:p>
            <a:pPr marL="638052" lvl="1" indent="-319026" algn="l">
              <a:lnSpc>
                <a:spcPts val="4078"/>
              </a:lnSpc>
              <a:buFont typeface="Arial"/>
              <a:buChar char="•"/>
            </a:pPr>
            <a:r>
              <a:rPr lang="en-US" sz="2955">
                <a:solidFill>
                  <a:srgbClr val="FFFFFF"/>
                </a:solidFill>
                <a:latin typeface="Canva Sans"/>
              </a:rPr>
              <a:t>25-45 Km/h</a:t>
            </a:r>
          </a:p>
        </p:txBody>
      </p:sp>
      <p:sp>
        <p:nvSpPr>
          <p:cNvPr id="33" name="TextBox 33"/>
          <p:cNvSpPr txBox="1"/>
          <p:nvPr/>
        </p:nvSpPr>
        <p:spPr>
          <a:xfrm>
            <a:off x="39523" y="8349783"/>
            <a:ext cx="2664432" cy="620706"/>
          </a:xfrm>
          <a:prstGeom prst="rect">
            <a:avLst/>
          </a:prstGeom>
        </p:spPr>
        <p:txBody>
          <a:bodyPr lIns="0" tIns="0" rIns="0" bIns="0" rtlCol="0" anchor="t">
            <a:spAutoFit/>
          </a:bodyPr>
          <a:lstStyle/>
          <a:p>
            <a:pPr algn="ctr">
              <a:lnSpc>
                <a:spcPts val="2495"/>
              </a:lnSpc>
            </a:pPr>
            <a:r>
              <a:rPr lang="en-US" sz="2471">
                <a:solidFill>
                  <a:srgbClr val="43B4BE"/>
                </a:solidFill>
                <a:latin typeface="Canva Sans"/>
              </a:rPr>
              <a:t>Motor Type Segment</a:t>
            </a:r>
          </a:p>
        </p:txBody>
      </p:sp>
      <p:sp>
        <p:nvSpPr>
          <p:cNvPr id="34" name="TextBox 34"/>
          <p:cNvSpPr txBox="1"/>
          <p:nvPr/>
        </p:nvSpPr>
        <p:spPr>
          <a:xfrm>
            <a:off x="3284455" y="8151089"/>
            <a:ext cx="3868301" cy="1009526"/>
          </a:xfrm>
          <a:prstGeom prst="rect">
            <a:avLst/>
          </a:prstGeom>
        </p:spPr>
        <p:txBody>
          <a:bodyPr lIns="0" tIns="0" rIns="0" bIns="0" rtlCol="0" anchor="t">
            <a:spAutoFit/>
          </a:bodyPr>
          <a:lstStyle/>
          <a:p>
            <a:pPr marL="638052" lvl="1" indent="-319026" algn="l">
              <a:lnSpc>
                <a:spcPts val="4078"/>
              </a:lnSpc>
              <a:buFont typeface="Arial"/>
              <a:buChar char="•"/>
            </a:pPr>
            <a:r>
              <a:rPr lang="en-US" sz="2955">
                <a:solidFill>
                  <a:srgbClr val="FFFFFF"/>
                </a:solidFill>
                <a:latin typeface="Canva Sans"/>
              </a:rPr>
              <a:t>Mid</a:t>
            </a:r>
          </a:p>
          <a:p>
            <a:pPr marL="638052" lvl="1" indent="-319026" algn="l">
              <a:lnSpc>
                <a:spcPts val="4078"/>
              </a:lnSpc>
              <a:buFont typeface="Arial"/>
              <a:buChar char="•"/>
            </a:pPr>
            <a:r>
              <a:rPr lang="en-US" sz="2955">
                <a:solidFill>
                  <a:srgbClr val="FFFFFF"/>
                </a:solidFill>
                <a:latin typeface="Canva Sans"/>
              </a:rPr>
              <a:t>Hub</a:t>
            </a:r>
          </a:p>
        </p:txBody>
      </p:sp>
      <p:sp>
        <p:nvSpPr>
          <p:cNvPr id="35" name="TextBox 35"/>
          <p:cNvSpPr txBox="1"/>
          <p:nvPr/>
        </p:nvSpPr>
        <p:spPr>
          <a:xfrm>
            <a:off x="10660494" y="3006136"/>
            <a:ext cx="2664432" cy="311593"/>
          </a:xfrm>
          <a:prstGeom prst="rect">
            <a:avLst/>
          </a:prstGeom>
        </p:spPr>
        <p:txBody>
          <a:bodyPr lIns="0" tIns="0" rIns="0" bIns="0" rtlCol="0" anchor="t">
            <a:spAutoFit/>
          </a:bodyPr>
          <a:lstStyle/>
          <a:p>
            <a:pPr algn="ctr">
              <a:lnSpc>
                <a:spcPts val="2495"/>
              </a:lnSpc>
            </a:pPr>
            <a:r>
              <a:rPr lang="en-US" sz="2471">
                <a:solidFill>
                  <a:srgbClr val="43B4BE"/>
                </a:solidFill>
                <a:latin typeface="Canva Sans"/>
              </a:rPr>
              <a:t>Mode Segment</a:t>
            </a:r>
          </a:p>
        </p:txBody>
      </p:sp>
      <p:sp>
        <p:nvSpPr>
          <p:cNvPr id="36" name="TextBox 36"/>
          <p:cNvSpPr txBox="1"/>
          <p:nvPr/>
        </p:nvSpPr>
        <p:spPr>
          <a:xfrm>
            <a:off x="13577596" y="2558744"/>
            <a:ext cx="4833501" cy="1009526"/>
          </a:xfrm>
          <a:prstGeom prst="rect">
            <a:avLst/>
          </a:prstGeom>
        </p:spPr>
        <p:txBody>
          <a:bodyPr lIns="0" tIns="0" rIns="0" bIns="0" rtlCol="0" anchor="t">
            <a:spAutoFit/>
          </a:bodyPr>
          <a:lstStyle/>
          <a:p>
            <a:pPr marL="638052" lvl="1" indent="-319026" algn="l">
              <a:lnSpc>
                <a:spcPts val="4078"/>
              </a:lnSpc>
              <a:buFont typeface="Arial"/>
              <a:buChar char="•"/>
            </a:pPr>
            <a:r>
              <a:rPr lang="en-US" sz="2955">
                <a:solidFill>
                  <a:srgbClr val="FFFFFF"/>
                </a:solidFill>
                <a:latin typeface="Canva Sans"/>
              </a:rPr>
              <a:t>Pedal Assist</a:t>
            </a:r>
          </a:p>
          <a:p>
            <a:pPr marL="638052" lvl="1" indent="-319026" algn="l">
              <a:lnSpc>
                <a:spcPts val="4078"/>
              </a:lnSpc>
              <a:buFont typeface="Arial"/>
              <a:buChar char="•"/>
            </a:pPr>
            <a:r>
              <a:rPr lang="en-US" sz="2955">
                <a:solidFill>
                  <a:srgbClr val="FFFFFF"/>
                </a:solidFill>
                <a:latin typeface="Canva Sans"/>
              </a:rPr>
              <a:t>Throttle</a:t>
            </a:r>
          </a:p>
        </p:txBody>
      </p:sp>
      <p:sp>
        <p:nvSpPr>
          <p:cNvPr id="37" name="TextBox 37"/>
          <p:cNvSpPr txBox="1"/>
          <p:nvPr/>
        </p:nvSpPr>
        <p:spPr>
          <a:xfrm>
            <a:off x="10744037" y="5600793"/>
            <a:ext cx="2664432" cy="620706"/>
          </a:xfrm>
          <a:prstGeom prst="rect">
            <a:avLst/>
          </a:prstGeom>
        </p:spPr>
        <p:txBody>
          <a:bodyPr lIns="0" tIns="0" rIns="0" bIns="0" rtlCol="0" anchor="t">
            <a:spAutoFit/>
          </a:bodyPr>
          <a:lstStyle/>
          <a:p>
            <a:pPr algn="ctr">
              <a:lnSpc>
                <a:spcPts val="2495"/>
              </a:lnSpc>
            </a:pPr>
            <a:r>
              <a:rPr lang="en-US" sz="2471">
                <a:solidFill>
                  <a:srgbClr val="43B4BE"/>
                </a:solidFill>
                <a:latin typeface="Canva Sans"/>
              </a:rPr>
              <a:t>Component Segment </a:t>
            </a:r>
          </a:p>
        </p:txBody>
      </p:sp>
      <p:sp>
        <p:nvSpPr>
          <p:cNvPr id="38" name="TextBox 38"/>
          <p:cNvSpPr txBox="1"/>
          <p:nvPr/>
        </p:nvSpPr>
        <p:spPr>
          <a:xfrm>
            <a:off x="13554565" y="4685051"/>
            <a:ext cx="4833501" cy="2365889"/>
          </a:xfrm>
          <a:prstGeom prst="rect">
            <a:avLst/>
          </a:prstGeom>
        </p:spPr>
        <p:txBody>
          <a:bodyPr lIns="0" tIns="0" rIns="0" bIns="0" rtlCol="0" anchor="t">
            <a:spAutoFit/>
          </a:bodyPr>
          <a:lstStyle/>
          <a:p>
            <a:pPr marL="594872" lvl="1" indent="-297436" algn="l">
              <a:lnSpc>
                <a:spcPts val="3802"/>
              </a:lnSpc>
              <a:buFont typeface="Arial"/>
              <a:buChar char="•"/>
            </a:pPr>
            <a:r>
              <a:rPr lang="en-US" sz="2755">
                <a:solidFill>
                  <a:srgbClr val="FFFFFF"/>
                </a:solidFill>
                <a:latin typeface="Canva Sans"/>
              </a:rPr>
              <a:t>Batteries</a:t>
            </a:r>
          </a:p>
          <a:p>
            <a:pPr marL="594872" lvl="1" indent="-297436" algn="l">
              <a:lnSpc>
                <a:spcPts val="3802"/>
              </a:lnSpc>
              <a:buFont typeface="Arial"/>
              <a:buChar char="•"/>
            </a:pPr>
            <a:r>
              <a:rPr lang="en-US" sz="2755">
                <a:solidFill>
                  <a:srgbClr val="FFFFFF"/>
                </a:solidFill>
                <a:latin typeface="Canva Sans"/>
              </a:rPr>
              <a:t>Electric Motors</a:t>
            </a:r>
          </a:p>
          <a:p>
            <a:pPr marL="594872" lvl="1" indent="-297436" algn="l">
              <a:lnSpc>
                <a:spcPts val="3802"/>
              </a:lnSpc>
              <a:buFont typeface="Arial"/>
              <a:buChar char="•"/>
            </a:pPr>
            <a:r>
              <a:rPr lang="en-US" sz="2755">
                <a:solidFill>
                  <a:srgbClr val="FFFFFF"/>
                </a:solidFill>
                <a:latin typeface="Canva Sans"/>
              </a:rPr>
              <a:t>Frames with Forks</a:t>
            </a:r>
          </a:p>
          <a:p>
            <a:pPr marL="594872" lvl="1" indent="-297436" algn="l">
              <a:lnSpc>
                <a:spcPts val="3802"/>
              </a:lnSpc>
              <a:buFont typeface="Arial"/>
              <a:buChar char="•"/>
            </a:pPr>
            <a:r>
              <a:rPr lang="en-US" sz="2755">
                <a:solidFill>
                  <a:srgbClr val="FFFFFF"/>
                </a:solidFill>
                <a:latin typeface="Canva Sans"/>
              </a:rPr>
              <a:t>Motor Controllers</a:t>
            </a:r>
          </a:p>
          <a:p>
            <a:pPr marL="594872" lvl="1" indent="-297436" algn="l">
              <a:lnSpc>
                <a:spcPts val="3802"/>
              </a:lnSpc>
              <a:buFont typeface="Arial"/>
              <a:buChar char="•"/>
            </a:pPr>
            <a:r>
              <a:rPr lang="en-US" sz="2755">
                <a:solidFill>
                  <a:srgbClr val="FFFFFF"/>
                </a:solidFill>
                <a:latin typeface="Canva Sans"/>
              </a:rPr>
              <a:t>Brake System</a:t>
            </a:r>
          </a:p>
        </p:txBody>
      </p:sp>
      <p:sp>
        <p:nvSpPr>
          <p:cNvPr id="39" name="TextBox 39"/>
          <p:cNvSpPr txBox="1"/>
          <p:nvPr/>
        </p:nvSpPr>
        <p:spPr>
          <a:xfrm>
            <a:off x="10637464" y="8504563"/>
            <a:ext cx="2664432" cy="311593"/>
          </a:xfrm>
          <a:prstGeom prst="rect">
            <a:avLst/>
          </a:prstGeom>
        </p:spPr>
        <p:txBody>
          <a:bodyPr lIns="0" tIns="0" rIns="0" bIns="0" rtlCol="0" anchor="t">
            <a:spAutoFit/>
          </a:bodyPr>
          <a:lstStyle/>
          <a:p>
            <a:pPr algn="ctr">
              <a:lnSpc>
                <a:spcPts val="2495"/>
              </a:lnSpc>
            </a:pPr>
            <a:r>
              <a:rPr lang="en-US" sz="2471">
                <a:solidFill>
                  <a:srgbClr val="43B4BE"/>
                </a:solidFill>
                <a:latin typeface="Canva Sans"/>
              </a:rPr>
              <a:t>Usage Segment</a:t>
            </a:r>
          </a:p>
        </p:txBody>
      </p:sp>
      <p:sp>
        <p:nvSpPr>
          <p:cNvPr id="40" name="TextBox 40"/>
          <p:cNvSpPr txBox="1"/>
          <p:nvPr/>
        </p:nvSpPr>
        <p:spPr>
          <a:xfrm>
            <a:off x="13577596" y="7893724"/>
            <a:ext cx="4833501" cy="1524256"/>
          </a:xfrm>
          <a:prstGeom prst="rect">
            <a:avLst/>
          </a:prstGeom>
        </p:spPr>
        <p:txBody>
          <a:bodyPr lIns="0" tIns="0" rIns="0" bIns="0" rtlCol="0" anchor="t">
            <a:spAutoFit/>
          </a:bodyPr>
          <a:lstStyle/>
          <a:p>
            <a:pPr marL="638052" lvl="1" indent="-319026" algn="l">
              <a:lnSpc>
                <a:spcPts val="4078"/>
              </a:lnSpc>
              <a:buFont typeface="Arial"/>
              <a:buChar char="•"/>
            </a:pPr>
            <a:r>
              <a:rPr lang="en-US" sz="2955">
                <a:solidFill>
                  <a:srgbClr val="FFFFFF"/>
                </a:solidFill>
                <a:latin typeface="Canva Sans"/>
              </a:rPr>
              <a:t>Mountain/Trekking</a:t>
            </a:r>
          </a:p>
          <a:p>
            <a:pPr marL="638052" lvl="1" indent="-319026" algn="l">
              <a:lnSpc>
                <a:spcPts val="4078"/>
              </a:lnSpc>
              <a:buFont typeface="Arial"/>
              <a:buChar char="•"/>
            </a:pPr>
            <a:r>
              <a:rPr lang="en-US" sz="2955">
                <a:solidFill>
                  <a:srgbClr val="FFFFFF"/>
                </a:solidFill>
                <a:latin typeface="Canva Sans"/>
              </a:rPr>
              <a:t>City/Urban</a:t>
            </a:r>
          </a:p>
          <a:p>
            <a:pPr marL="638052" lvl="1" indent="-319026" algn="l">
              <a:lnSpc>
                <a:spcPts val="4078"/>
              </a:lnSpc>
              <a:buFont typeface="Arial"/>
              <a:buChar char="•"/>
            </a:pPr>
            <a:r>
              <a:rPr lang="en-US" sz="2955">
                <a:solidFill>
                  <a:srgbClr val="FFFFFF"/>
                </a:solidFill>
                <a:latin typeface="Canva Sans"/>
              </a:rPr>
              <a:t>Cargo</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540863" y="1982759"/>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940705" y="5743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546044" y="2131603"/>
          <a:ext cx="7201094" cy="6085018"/>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502699" y="2358198"/>
            <a:ext cx="3052625" cy="847725"/>
          </a:xfrm>
          <a:prstGeom prst="rect">
            <a:avLst/>
          </a:prstGeom>
        </p:spPr>
        <p:txBody>
          <a:bodyPr lIns="0" tIns="0" rIns="0" bIns="0" rtlCol="0" anchor="t">
            <a:spAutoFit/>
          </a:bodyPr>
          <a:lstStyle/>
          <a:p>
            <a:pPr algn="ctr">
              <a:lnSpc>
                <a:spcPts val="3300"/>
              </a:lnSpc>
            </a:pPr>
            <a:r>
              <a:rPr lang="en-US" sz="3000" spc="300">
                <a:solidFill>
                  <a:srgbClr val="000000"/>
                </a:solidFill>
                <a:latin typeface="Canva Sans Bold"/>
              </a:rPr>
              <a:t>USD 19832.48 million</a:t>
            </a:r>
          </a:p>
        </p:txBody>
      </p:sp>
      <p:sp>
        <p:nvSpPr>
          <p:cNvPr id="7" name="TextBox 7"/>
          <p:cNvSpPr txBox="1"/>
          <p:nvPr/>
        </p:nvSpPr>
        <p:spPr>
          <a:xfrm>
            <a:off x="14324899" y="3478973"/>
            <a:ext cx="3408225" cy="847725"/>
          </a:xfrm>
          <a:prstGeom prst="rect">
            <a:avLst/>
          </a:prstGeom>
        </p:spPr>
        <p:txBody>
          <a:bodyPr lIns="0" tIns="0" rIns="0" bIns="0" rtlCol="0" anchor="t">
            <a:spAutoFit/>
          </a:bodyPr>
          <a:lstStyle/>
          <a:p>
            <a:pPr algn="ctr">
              <a:lnSpc>
                <a:spcPts val="3300"/>
              </a:lnSpc>
            </a:pPr>
            <a:r>
              <a:rPr lang="en-US" sz="3000" spc="300">
                <a:solidFill>
                  <a:srgbClr val="000000"/>
                </a:solidFill>
                <a:latin typeface="Canva Sans Bold"/>
              </a:rPr>
              <a:t> USD 14874.36 million</a:t>
            </a:r>
          </a:p>
        </p:txBody>
      </p:sp>
      <p:sp>
        <p:nvSpPr>
          <p:cNvPr id="8" name="TextBox 8"/>
          <p:cNvSpPr txBox="1"/>
          <p:nvPr/>
        </p:nvSpPr>
        <p:spPr>
          <a:xfrm>
            <a:off x="14299499" y="4490211"/>
            <a:ext cx="3433625" cy="847725"/>
          </a:xfrm>
          <a:prstGeom prst="rect">
            <a:avLst/>
          </a:prstGeom>
        </p:spPr>
        <p:txBody>
          <a:bodyPr lIns="0" tIns="0" rIns="0" bIns="0" rtlCol="0" anchor="t">
            <a:spAutoFit/>
          </a:bodyPr>
          <a:lstStyle/>
          <a:p>
            <a:pPr algn="ctr">
              <a:lnSpc>
                <a:spcPts val="3300"/>
              </a:lnSpc>
            </a:pPr>
            <a:r>
              <a:rPr lang="en-US" sz="3000" spc="300">
                <a:solidFill>
                  <a:srgbClr val="000000"/>
                </a:solidFill>
                <a:latin typeface="Canva Sans Bold"/>
              </a:rPr>
              <a:t>USD 11403.68 million</a:t>
            </a:r>
          </a:p>
        </p:txBody>
      </p:sp>
      <p:sp>
        <p:nvSpPr>
          <p:cNvPr id="9" name="TextBox 9"/>
          <p:cNvSpPr txBox="1"/>
          <p:nvPr/>
        </p:nvSpPr>
        <p:spPr>
          <a:xfrm>
            <a:off x="14502699" y="5614161"/>
            <a:ext cx="3052625" cy="847725"/>
          </a:xfrm>
          <a:prstGeom prst="rect">
            <a:avLst/>
          </a:prstGeom>
        </p:spPr>
        <p:txBody>
          <a:bodyPr lIns="0" tIns="0" rIns="0" bIns="0" rtlCol="0" anchor="t">
            <a:spAutoFit/>
          </a:bodyPr>
          <a:lstStyle/>
          <a:p>
            <a:pPr algn="ctr">
              <a:lnSpc>
                <a:spcPts val="3300"/>
              </a:lnSpc>
            </a:pPr>
            <a:r>
              <a:rPr lang="en-US" sz="3000" spc="300">
                <a:solidFill>
                  <a:srgbClr val="000000"/>
                </a:solidFill>
                <a:latin typeface="Canva Sans Bold"/>
              </a:rPr>
              <a:t>USD 2479.06 million</a:t>
            </a:r>
          </a:p>
        </p:txBody>
      </p:sp>
      <p:sp>
        <p:nvSpPr>
          <p:cNvPr id="10" name="TextBox 10"/>
          <p:cNvSpPr txBox="1"/>
          <p:nvPr/>
        </p:nvSpPr>
        <p:spPr>
          <a:xfrm>
            <a:off x="14502699" y="7031798"/>
            <a:ext cx="3052625" cy="847725"/>
          </a:xfrm>
          <a:prstGeom prst="rect">
            <a:avLst/>
          </a:prstGeom>
        </p:spPr>
        <p:txBody>
          <a:bodyPr lIns="0" tIns="0" rIns="0" bIns="0" rtlCol="0" anchor="t">
            <a:spAutoFit/>
          </a:bodyPr>
          <a:lstStyle/>
          <a:p>
            <a:pPr algn="ctr">
              <a:lnSpc>
                <a:spcPts val="3300"/>
              </a:lnSpc>
            </a:pPr>
            <a:r>
              <a:rPr lang="en-US" sz="3000" spc="300">
                <a:solidFill>
                  <a:srgbClr val="000000"/>
                </a:solidFill>
                <a:latin typeface="Canva Sans Bold"/>
              </a:rPr>
              <a:t>USD 991.62 million</a:t>
            </a:r>
          </a:p>
        </p:txBody>
      </p:sp>
      <p:sp>
        <p:nvSpPr>
          <p:cNvPr id="11" name="TextBox 11"/>
          <p:cNvSpPr txBox="1"/>
          <p:nvPr/>
        </p:nvSpPr>
        <p:spPr>
          <a:xfrm>
            <a:off x="771251" y="8603590"/>
            <a:ext cx="17516749" cy="973455"/>
          </a:xfrm>
          <a:prstGeom prst="rect">
            <a:avLst/>
          </a:prstGeom>
        </p:spPr>
        <p:txBody>
          <a:bodyPr lIns="0" tIns="0" rIns="0" bIns="0" rtlCol="0" anchor="t">
            <a:spAutoFit/>
          </a:bodyPr>
          <a:lstStyle/>
          <a:p>
            <a:pPr algn="l">
              <a:lnSpc>
                <a:spcPts val="3960"/>
              </a:lnSpc>
            </a:pPr>
            <a:r>
              <a:rPr lang="en-US" sz="3000">
                <a:solidFill>
                  <a:srgbClr val="000000"/>
                </a:solidFill>
                <a:latin typeface="Canva Sans"/>
              </a:rPr>
              <a:t>North America held the major market of more than 40% of the global revenue with a market size of </a:t>
            </a:r>
            <a:r>
              <a:rPr lang="en-US" sz="3000">
                <a:solidFill>
                  <a:srgbClr val="000000"/>
                </a:solidFill>
                <a:latin typeface="Canva Sans Bold"/>
              </a:rPr>
              <a:t>USD 19832.48 million</a:t>
            </a:r>
            <a:r>
              <a:rPr lang="en-US" sz="3000">
                <a:solidFill>
                  <a:srgbClr val="000000"/>
                </a:solidFill>
                <a:latin typeface="Canva Sans"/>
              </a:rPr>
              <a:t> in 2024 and will grow at a CAGR of </a:t>
            </a:r>
            <a:r>
              <a:rPr lang="en-US" sz="3000">
                <a:solidFill>
                  <a:srgbClr val="000000"/>
                </a:solidFill>
                <a:latin typeface="Canva Sans Bold"/>
              </a:rPr>
              <a:t>3.4%</a:t>
            </a:r>
            <a:r>
              <a:rPr lang="en-US" sz="3000">
                <a:solidFill>
                  <a:srgbClr val="000000"/>
                </a:solidFill>
                <a:latin typeface="Canva Sans"/>
              </a:rPr>
              <a:t> from 2024 to 2031.</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877626" y="5329913"/>
            <a:ext cx="10234965" cy="3548818"/>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9B9089">
                <a:alpha val="85882"/>
              </a:srgbClr>
            </a:solidFill>
          </p:spPr>
          <p:txBody>
            <a:bodyPr/>
            <a:lstStyle/>
            <a:p/>
          </p:txBody>
        </p:sp>
      </p:grpSp>
      <p:grpSp>
        <p:nvGrpSpPr>
          <p:cNvPr id="5" name="Group 5"/>
          <p:cNvGrpSpPr/>
          <p:nvPr/>
        </p:nvGrpSpPr>
        <p:grpSpPr>
          <a:xfrm>
            <a:off x="4877626" y="1408269"/>
            <a:ext cx="10234965" cy="3563033"/>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3260855" y="2004764"/>
            <a:ext cx="2931436" cy="2382731"/>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B9089">
                <a:alpha val="85882"/>
              </a:srgbClr>
            </a:solidFill>
          </p:spPr>
          <p:txBody>
            <a:bodyPr/>
            <a:lstStyle/>
            <a:p/>
          </p:txBody>
        </p:sp>
      </p:grpSp>
      <p:grpSp>
        <p:nvGrpSpPr>
          <p:cNvPr id="9" name="Group 9"/>
          <p:cNvGrpSpPr/>
          <p:nvPr/>
        </p:nvGrpSpPr>
        <p:grpSpPr>
          <a:xfrm>
            <a:off x="3260855" y="5942906"/>
            <a:ext cx="2931436" cy="2382731"/>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6053488" y="2851302"/>
            <a:ext cx="796371" cy="689657"/>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B9089">
                <a:alpha val="85882"/>
              </a:srgbClr>
            </a:solidFill>
          </p:spPr>
          <p:txBody>
            <a:bodyPr/>
            <a:lstStyle/>
            <a:p/>
          </p:txBody>
        </p:sp>
      </p:grpSp>
      <p:grpSp>
        <p:nvGrpSpPr>
          <p:cNvPr id="13" name="Group 13"/>
          <p:cNvGrpSpPr>
            <a:grpSpLocks noChangeAspect="1"/>
          </p:cNvGrpSpPr>
          <p:nvPr/>
        </p:nvGrpSpPr>
        <p:grpSpPr>
          <a:xfrm rot="5400000">
            <a:off x="6053488" y="6789443"/>
            <a:ext cx="796371" cy="689657"/>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477514" y="2995546"/>
            <a:ext cx="2629331"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Drivers</a:t>
            </a:r>
          </a:p>
        </p:txBody>
      </p:sp>
      <p:sp>
        <p:nvSpPr>
          <p:cNvPr id="17" name="TextBox 17"/>
          <p:cNvSpPr txBox="1"/>
          <p:nvPr/>
        </p:nvSpPr>
        <p:spPr>
          <a:xfrm>
            <a:off x="3175409" y="6750574"/>
            <a:ext cx="3233542"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Restraints</a:t>
            </a:r>
          </a:p>
        </p:txBody>
      </p:sp>
      <p:sp>
        <p:nvSpPr>
          <p:cNvPr id="18" name="TextBox 18"/>
          <p:cNvSpPr txBox="1"/>
          <p:nvPr/>
        </p:nvSpPr>
        <p:spPr>
          <a:xfrm>
            <a:off x="6451674" y="1631808"/>
            <a:ext cx="8490211" cy="3138170"/>
          </a:xfrm>
          <a:prstGeom prst="rect">
            <a:avLst/>
          </a:prstGeom>
        </p:spPr>
        <p:txBody>
          <a:bodyPr lIns="0" tIns="0" rIns="0" bIns="0" rtlCol="0" anchor="t">
            <a:spAutoFit/>
          </a:bodyPr>
          <a:lstStyle/>
          <a:p>
            <a:pPr marL="755651" lvl="1" indent="-377825" algn="l">
              <a:lnSpc>
                <a:spcPts val="4165"/>
              </a:lnSpc>
              <a:buFont typeface="Arial"/>
              <a:buChar char="•"/>
            </a:pPr>
            <a:r>
              <a:rPr lang="en-US" sz="3500" spc="112">
                <a:solidFill>
                  <a:srgbClr val="FFFFFF"/>
                </a:solidFill>
                <a:latin typeface="Canva Sans"/>
              </a:rPr>
              <a:t>Rising Trend toward Connected Electric Bikes to Increase the Demand Globally</a:t>
            </a:r>
          </a:p>
          <a:p>
            <a:pPr marL="755651" lvl="1" indent="-377825" algn="l">
              <a:lnSpc>
                <a:spcPts val="4165"/>
              </a:lnSpc>
              <a:buFont typeface="Arial"/>
              <a:buChar char="•"/>
            </a:pPr>
            <a:r>
              <a:rPr lang="en-US" sz="3500" spc="112">
                <a:solidFill>
                  <a:srgbClr val="FFFFFF"/>
                </a:solidFill>
                <a:latin typeface="Canva Sans"/>
              </a:rPr>
              <a:t>Government Support to Increase Electric Bike Sales to Propel Market Growth</a:t>
            </a:r>
          </a:p>
        </p:txBody>
      </p:sp>
      <p:sp>
        <p:nvSpPr>
          <p:cNvPr id="19" name="TextBox 19"/>
          <p:cNvSpPr txBox="1"/>
          <p:nvPr/>
        </p:nvSpPr>
        <p:spPr>
          <a:xfrm>
            <a:off x="7144065" y="6583597"/>
            <a:ext cx="7626611" cy="1042670"/>
          </a:xfrm>
          <a:prstGeom prst="rect">
            <a:avLst/>
          </a:prstGeom>
        </p:spPr>
        <p:txBody>
          <a:bodyPr lIns="0" tIns="0" rIns="0" bIns="0" rtlCol="0" anchor="t">
            <a:spAutoFit/>
          </a:bodyPr>
          <a:lstStyle/>
          <a:p>
            <a:pPr algn="l">
              <a:lnSpc>
                <a:spcPts val="4165"/>
              </a:lnSpc>
            </a:pPr>
            <a:r>
              <a:rPr lang="en-US" sz="3500" spc="112">
                <a:solidFill>
                  <a:srgbClr val="FFFFFF"/>
                </a:solidFill>
                <a:latin typeface="Canva Sans"/>
              </a:rPr>
              <a:t>High Manufacturing Costs to Limit Market</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185" b="-18185"/>
            </a:stretch>
          </a:blipFill>
        </p:spPr>
        <p:txBody>
          <a:bodyPr/>
          <a:lstStyle/>
          <a:p/>
        </p:txBody>
      </p:sp>
      <p:grpSp>
        <p:nvGrpSpPr>
          <p:cNvPr id="3" name="Group 3"/>
          <p:cNvGrpSpPr/>
          <p:nvPr/>
        </p:nvGrpSpPr>
        <p:grpSpPr>
          <a:xfrm>
            <a:off x="1173886" y="1950735"/>
            <a:ext cx="16510840" cy="7307565"/>
            <a:chExt cx="4519799" cy="2000426"/>
          </a:xfrm>
        </p:grpSpPr>
        <p:sp>
          <p:nvSpPr>
            <p:cNvPr id="4" name="Freeform 4"/>
            <p:cNvSpPr/>
            <p:nvPr/>
          </p:nvSpPr>
          <p:spPr>
            <a:xfrm>
              <a:off x="0" y="0"/>
              <a:ext cx="4519799" cy="2000426"/>
            </a:xfrm>
            <a:custGeom>
              <a:rect l="l" t="t" r="r" b="b"/>
              <a:pathLst>
                <a:path w="4519799" h="2000426">
                  <a:moveTo>
                    <a:pt x="0" y="0"/>
                  </a:moveTo>
                  <a:lnTo>
                    <a:pt x="4519799" y="0"/>
                  </a:lnTo>
                  <a:lnTo>
                    <a:pt x="4519799" y="2000426"/>
                  </a:lnTo>
                  <a:lnTo>
                    <a:pt x="0" y="2000426"/>
                  </a:lnTo>
                  <a:close/>
                </a:path>
              </a:pathLst>
            </a:custGeom>
            <a:solidFill>
              <a:srgbClr val="000000">
                <a:alpha val="65882"/>
              </a:srgbClr>
            </a:solidFill>
          </p:spPr>
          <p:txBody>
            <a:bodyPr/>
            <a:lstStyle/>
            <a:p/>
          </p:txBody>
        </p:sp>
        <p:sp>
          <p:nvSpPr>
            <p:cNvPr id="5" name="TextBox 5"/>
            <p:cNvSpPr txBox="1"/>
            <p:nvPr/>
          </p:nvSpPr>
          <p:spPr>
            <a:xfrm>
              <a:off x="0" y="-38100"/>
              <a:ext cx="4519799" cy="2038526"/>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03274" y="928978"/>
            <a:ext cx="1887808" cy="2256332"/>
          </a:xfrm>
          <a:prstGeom prst="rect">
            <a:avLst/>
          </a:prstGeom>
        </p:spPr>
      </p:pic>
      <p:sp>
        <p:nvSpPr>
          <p:cNvPr id="7" name="TextBox 7"/>
          <p:cNvSpPr txBox="1"/>
          <p:nvPr/>
        </p:nvSpPr>
        <p:spPr>
          <a:xfrm>
            <a:off x="1391133" y="3321835"/>
            <a:ext cx="15868166" cy="5380990"/>
          </a:xfrm>
          <a:prstGeom prst="rect">
            <a:avLst/>
          </a:prstGeom>
        </p:spPr>
        <p:txBody>
          <a:bodyPr lIns="0" tIns="0" rIns="0" bIns="0" rtlCol="0" anchor="t">
            <a:spAutoFit/>
          </a:bodyPr>
          <a:lstStyle/>
          <a:p>
            <a:pPr marL="734061" lvl="1" indent="-367031" algn="l">
              <a:lnSpc>
                <a:spcPts val="4760"/>
              </a:lnSpc>
              <a:buFont typeface="Arial"/>
              <a:buChar char="•"/>
            </a:pPr>
            <a:r>
              <a:rPr lang="en-US" sz="3400">
                <a:solidFill>
                  <a:srgbClr val="FFFFFF"/>
                </a:solidFill>
                <a:latin typeface="Canva Sans"/>
              </a:rPr>
              <a:t>The dominating category is 2 kg due to a surge in demand as eco-conscious consumers embrace sustainable transportation. </a:t>
            </a:r>
          </a:p>
          <a:p>
            <a:pPr marL="734061" lvl="1" indent="-367031" algn="l">
              <a:lnSpc>
                <a:spcPts val="4760"/>
              </a:lnSpc>
              <a:buFont typeface="Arial"/>
              <a:buChar char="•"/>
            </a:pPr>
            <a:r>
              <a:rPr lang="en-US" sz="3400">
                <a:solidFill>
                  <a:srgbClr val="FFFFFF"/>
                </a:solidFill>
                <a:latin typeface="Canva Sans"/>
              </a:rPr>
              <a:t>With a 2 kg weight reduction, drivers enjoy enhanced maneuverability and efficiency, propelling the industry towards a greener, lighter future.</a:t>
            </a:r>
          </a:p>
          <a:p>
            <a:pPr marL="734061" lvl="1" indent="-367031" algn="l">
              <a:lnSpc>
                <a:spcPts val="4760"/>
              </a:lnSpc>
              <a:buFont typeface="Arial"/>
              <a:buChar char="•"/>
            </a:pPr>
            <a:r>
              <a:rPr lang="en-US" sz="3400">
                <a:solidFill>
                  <a:srgbClr val="FFFFFF"/>
                </a:solidFill>
                <a:latin typeface="Canva Sans"/>
              </a:rPr>
              <a:t>The fastest-growing category in the electric bikes market is &gt;2.4 kg due to a surge in demand for eco-friendly transportation. </a:t>
            </a:r>
          </a:p>
          <a:p>
            <a:pPr marL="734061" lvl="1" indent="-367031" algn="l">
              <a:lnSpc>
                <a:spcPts val="4760"/>
              </a:lnSpc>
              <a:buFont typeface="Arial"/>
              <a:buChar char="•"/>
            </a:pPr>
            <a:r>
              <a:rPr lang="en-US" sz="3400">
                <a:solidFill>
                  <a:srgbClr val="FFFFFF"/>
                </a:solidFill>
                <a:latin typeface="Canva Sans"/>
              </a:rPr>
              <a:t>In 2023, sales reached 2.4 kg, driven by a rising awareness of sustainability and a desire for efficient urban mobility solutions. </a:t>
            </a:r>
          </a:p>
          <a:p>
            <a:pPr marL="734061" lvl="1" indent="-367031" algn="l">
              <a:lnSpc>
                <a:spcPts val="4760"/>
              </a:lnSpc>
              <a:buFont typeface="Arial"/>
              <a:buChar char="•"/>
            </a:pPr>
            <a:r>
              <a:rPr lang="en-US" sz="3400">
                <a:solidFill>
                  <a:srgbClr val="FFFFFF"/>
                </a:solidFill>
                <a:latin typeface="Canva Sans"/>
              </a:rPr>
              <a:t>This trend is expected to continue as cities prioritize green initiatives.</a:t>
            </a:r>
          </a:p>
        </p:txBody>
      </p:sp>
      <p:sp>
        <p:nvSpPr>
          <p:cNvPr id="8" name="TextBox 8"/>
          <p:cNvSpPr txBox="1"/>
          <p:nvPr/>
        </p:nvSpPr>
        <p:spPr>
          <a:xfrm>
            <a:off x="4445136" y="2224099"/>
            <a:ext cx="10129252" cy="800337"/>
          </a:xfrm>
          <a:prstGeom prst="rect">
            <a:avLst/>
          </a:prstGeom>
        </p:spPr>
        <p:txBody>
          <a:bodyPr lIns="0" tIns="0" rIns="0" bIns="0" rtlCol="0" anchor="t">
            <a:spAutoFit/>
          </a:bodyPr>
          <a:lstStyle/>
          <a:p>
            <a:pPr algn="ctr">
              <a:lnSpc>
                <a:spcPts val="6119"/>
              </a:lnSpc>
            </a:pPr>
            <a:r>
              <a:rPr lang="en-US" sz="571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243" b="-2243"/>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0"/>
            <a:ext cx="1837067" cy="1984756"/>
          </a:xfrm>
          <a:prstGeom prst="rect">
            <a:avLst/>
          </a:prstGeom>
        </p:spPr>
      </p:pic>
      <p:sp>
        <p:nvSpPr>
          <p:cNvPr id="4" name="Freeform 4"/>
          <p:cNvSpPr/>
          <p:nvPr/>
        </p:nvSpPr>
        <p:spPr>
          <a:xfrm>
            <a:off x="4880611" y="2660828"/>
            <a:ext cx="4771407" cy="829032"/>
          </a:xfrm>
          <a:custGeom>
            <a:rect l="l" t="t" r="r" b="b"/>
            <a:pathLst>
              <a:path w="4771407" h="829032">
                <a:moveTo>
                  <a:pt x="0" y="0"/>
                </a:moveTo>
                <a:lnTo>
                  <a:pt x="4771407" y="0"/>
                </a:lnTo>
                <a:lnTo>
                  <a:pt x="4771407" y="829032"/>
                </a:lnTo>
                <a:lnTo>
                  <a:pt x="0" y="829032"/>
                </a:lnTo>
                <a:lnTo>
                  <a:pt x="0" y="0"/>
                </a:lnTo>
                <a:close/>
              </a:path>
            </a:pathLst>
          </a:custGeom>
          <a:blipFill>
            <a:blip r:embed="rId4"/>
            <a:stretch>
              <a:fillRect/>
            </a:stretch>
          </a:blipFill>
        </p:spPr>
        <p:txBody>
          <a:bodyPr/>
          <a:lstStyle/>
          <a:p/>
        </p:txBody>
      </p:sp>
      <p:sp>
        <p:nvSpPr>
          <p:cNvPr id="5" name="Freeform 5"/>
          <p:cNvSpPr/>
          <p:nvPr/>
        </p:nvSpPr>
        <p:spPr>
          <a:xfrm>
            <a:off x="10194511" y="2406751"/>
            <a:ext cx="4071500" cy="1337186"/>
          </a:xfrm>
          <a:custGeom>
            <a:rect l="l" t="t" r="r" b="b"/>
            <a:pathLst>
              <a:path w="4071499" h="1337186">
                <a:moveTo>
                  <a:pt x="0" y="0"/>
                </a:moveTo>
                <a:lnTo>
                  <a:pt x="4071500" y="0"/>
                </a:lnTo>
                <a:lnTo>
                  <a:pt x="4071500" y="1337186"/>
                </a:lnTo>
                <a:lnTo>
                  <a:pt x="0" y="1337186"/>
                </a:lnTo>
                <a:lnTo>
                  <a:pt x="0" y="0"/>
                </a:lnTo>
                <a:close/>
              </a:path>
            </a:pathLst>
          </a:custGeom>
          <a:blipFill>
            <a:blip r:embed="rId5"/>
            <a:stretch>
              <a:fillRect l="-906" t="-3448" r="-5436" b="-13448"/>
            </a:stretch>
          </a:blipFill>
        </p:spPr>
        <p:txBody>
          <a:bodyPr/>
          <a:lstStyle/>
          <a:p/>
        </p:txBody>
      </p:sp>
      <p:sp>
        <p:nvSpPr>
          <p:cNvPr id="6" name="Freeform 6"/>
          <p:cNvSpPr/>
          <p:nvPr/>
        </p:nvSpPr>
        <p:spPr>
          <a:xfrm>
            <a:off x="14595535" y="1984756"/>
            <a:ext cx="3489880" cy="2181175"/>
          </a:xfrm>
          <a:custGeom>
            <a:rect l="l" t="t" r="r" b="b"/>
            <a:pathLst>
              <a:path w="3489880" h="2181175">
                <a:moveTo>
                  <a:pt x="0" y="0"/>
                </a:moveTo>
                <a:lnTo>
                  <a:pt x="3489880" y="0"/>
                </a:lnTo>
                <a:lnTo>
                  <a:pt x="3489880" y="2181176"/>
                </a:lnTo>
                <a:lnTo>
                  <a:pt x="0" y="2181176"/>
                </a:lnTo>
                <a:lnTo>
                  <a:pt x="0" y="0"/>
                </a:lnTo>
                <a:close/>
              </a:path>
            </a:pathLst>
          </a:custGeom>
          <a:blipFill>
            <a:blip r:embed="rId6"/>
            <a:stretch>
              <a:fillRect/>
            </a:stretch>
          </a:blipFill>
        </p:spPr>
        <p:txBody>
          <a:bodyPr/>
          <a:lstStyle/>
          <a:p/>
        </p:txBody>
      </p:sp>
      <p:sp>
        <p:nvSpPr>
          <p:cNvPr id="7" name="Freeform 7"/>
          <p:cNvSpPr/>
          <p:nvPr/>
        </p:nvSpPr>
        <p:spPr>
          <a:xfrm>
            <a:off x="5123144" y="4040824"/>
            <a:ext cx="5528457" cy="1183666"/>
          </a:xfrm>
          <a:custGeom>
            <a:rect l="l" t="t" r="r" b="b"/>
            <a:pathLst>
              <a:path w="5528457" h="1183666">
                <a:moveTo>
                  <a:pt x="0" y="0"/>
                </a:moveTo>
                <a:lnTo>
                  <a:pt x="5528457" y="0"/>
                </a:lnTo>
                <a:lnTo>
                  <a:pt x="5528457" y="1183665"/>
                </a:lnTo>
                <a:lnTo>
                  <a:pt x="0" y="1183665"/>
                </a:lnTo>
                <a:lnTo>
                  <a:pt x="0" y="0"/>
                </a:lnTo>
                <a:close/>
              </a:path>
            </a:pathLst>
          </a:custGeom>
          <a:blipFill>
            <a:blip r:embed="rId7"/>
            <a:stretch>
              <a:fillRect l="-635" t="-81305" r="-1016" b="-85756"/>
            </a:stretch>
          </a:blipFill>
        </p:spPr>
        <p:txBody>
          <a:bodyPr/>
          <a:lstStyle/>
          <a:p/>
        </p:txBody>
      </p:sp>
      <p:sp>
        <p:nvSpPr>
          <p:cNvPr id="8" name="Freeform 8"/>
          <p:cNvSpPr/>
          <p:nvPr/>
        </p:nvSpPr>
        <p:spPr>
          <a:xfrm>
            <a:off x="11548396" y="4483019"/>
            <a:ext cx="6094281" cy="741471"/>
          </a:xfrm>
          <a:custGeom>
            <a:rect l="l" t="t" r="r" b="b"/>
            <a:pathLst>
              <a:path w="6094281" h="741471">
                <a:moveTo>
                  <a:pt x="0" y="0"/>
                </a:moveTo>
                <a:lnTo>
                  <a:pt x="6094281" y="0"/>
                </a:lnTo>
                <a:lnTo>
                  <a:pt x="6094281" y="741470"/>
                </a:lnTo>
                <a:lnTo>
                  <a:pt x="0" y="741470"/>
                </a:lnTo>
                <a:lnTo>
                  <a:pt x="0" y="0"/>
                </a:lnTo>
                <a:close/>
              </a:path>
            </a:pathLst>
          </a:custGeom>
          <a:blipFill>
            <a:blip r:embed="rId8"/>
            <a:stretch>
              <a:fillRect/>
            </a:stretch>
          </a:blipFill>
        </p:spPr>
        <p:txBody>
          <a:bodyPr/>
          <a:lstStyle/>
          <a:p/>
        </p:txBody>
      </p:sp>
      <p:sp>
        <p:nvSpPr>
          <p:cNvPr id="9" name="Freeform 9"/>
          <p:cNvSpPr/>
          <p:nvPr/>
        </p:nvSpPr>
        <p:spPr>
          <a:xfrm>
            <a:off x="5769126" y="5776939"/>
            <a:ext cx="4935768" cy="1312040"/>
          </a:xfrm>
          <a:custGeom>
            <a:rect l="l" t="t" r="r" b="b"/>
            <a:pathLst>
              <a:path w="4935768" h="1312040">
                <a:moveTo>
                  <a:pt x="0" y="0"/>
                </a:moveTo>
                <a:lnTo>
                  <a:pt x="4935768" y="0"/>
                </a:lnTo>
                <a:lnTo>
                  <a:pt x="4935768" y="1312040"/>
                </a:lnTo>
                <a:lnTo>
                  <a:pt x="0" y="1312040"/>
                </a:lnTo>
                <a:lnTo>
                  <a:pt x="0" y="0"/>
                </a:lnTo>
                <a:close/>
              </a:path>
            </a:pathLst>
          </a:custGeom>
          <a:blipFill>
            <a:blip r:embed="rId9"/>
            <a:stretch>
              <a:fillRect l="-6329" t="-54166" r="-4430" b="-54166"/>
            </a:stretch>
          </a:blipFill>
        </p:spPr>
        <p:txBody>
          <a:bodyPr/>
          <a:lstStyle/>
          <a:p/>
        </p:txBody>
      </p:sp>
      <p:sp>
        <p:nvSpPr>
          <p:cNvPr id="10" name="Freeform 10"/>
          <p:cNvSpPr/>
          <p:nvPr/>
        </p:nvSpPr>
        <p:spPr>
          <a:xfrm>
            <a:off x="11548396" y="5967439"/>
            <a:ext cx="6168000" cy="945760"/>
          </a:xfrm>
          <a:custGeom>
            <a:rect l="l" t="t" r="r" b="b"/>
            <a:pathLst>
              <a:path w="6168000" h="945760">
                <a:moveTo>
                  <a:pt x="0" y="0"/>
                </a:moveTo>
                <a:lnTo>
                  <a:pt x="6168000" y="0"/>
                </a:lnTo>
                <a:lnTo>
                  <a:pt x="6168000" y="945760"/>
                </a:lnTo>
                <a:lnTo>
                  <a:pt x="0" y="945760"/>
                </a:lnTo>
                <a:lnTo>
                  <a:pt x="0" y="0"/>
                </a:lnTo>
                <a:close/>
              </a:path>
            </a:pathLst>
          </a:custGeom>
          <a:blipFill>
            <a:blip r:embed="rId10"/>
            <a:stretch>
              <a:fillRect/>
            </a:stretch>
          </a:blipFill>
        </p:spPr>
        <p:txBody>
          <a:bodyPr/>
          <a:lstStyle/>
          <a:p/>
        </p:txBody>
      </p:sp>
      <p:sp>
        <p:nvSpPr>
          <p:cNvPr id="11" name="Freeform 11"/>
          <p:cNvSpPr/>
          <p:nvPr/>
        </p:nvSpPr>
        <p:spPr>
          <a:xfrm>
            <a:off x="6453671" y="7201114"/>
            <a:ext cx="4251223" cy="2057186"/>
          </a:xfrm>
          <a:custGeom>
            <a:rect l="l" t="t" r="r" b="b"/>
            <a:pathLst>
              <a:path w="4251223" h="2057186">
                <a:moveTo>
                  <a:pt x="0" y="0"/>
                </a:moveTo>
                <a:lnTo>
                  <a:pt x="4251223" y="0"/>
                </a:lnTo>
                <a:lnTo>
                  <a:pt x="4251223" y="2057186"/>
                </a:lnTo>
                <a:lnTo>
                  <a:pt x="0" y="2057186"/>
                </a:lnTo>
                <a:lnTo>
                  <a:pt x="0" y="0"/>
                </a:lnTo>
                <a:close/>
              </a:path>
            </a:pathLst>
          </a:custGeom>
          <a:blipFill>
            <a:blip r:embed="rId11"/>
            <a:stretch>
              <a:fillRect l="-2492" t="-4291" r="-1349" b="-3862"/>
            </a:stretch>
          </a:blipFill>
        </p:spPr>
        <p:txBody>
          <a:bodyPr/>
          <a:lstStyle/>
          <a:p/>
        </p:txBody>
      </p:sp>
      <p:sp>
        <p:nvSpPr>
          <p:cNvPr id="12" name="TextBox 12"/>
          <p:cNvSpPr txBox="1"/>
          <p:nvPr/>
        </p:nvSpPr>
        <p:spPr>
          <a:xfrm>
            <a:off x="5715833" y="660908"/>
            <a:ext cx="6856334" cy="853440"/>
          </a:xfrm>
          <a:prstGeom prst="rect">
            <a:avLst/>
          </a:prstGeom>
        </p:spPr>
        <p:txBody>
          <a:bodyPr lIns="0" tIns="0" rIns="0" bIns="0" rtlCol="0" anchor="t">
            <a:spAutoFit/>
          </a:bodyPr>
          <a:lstStyle/>
          <a:p>
            <a:pPr algn="ctr">
              <a:lnSpc>
                <a:spcPts val="6210"/>
              </a:lnSpc>
            </a:pPr>
            <a:r>
              <a:rPr lang="en-US" sz="6900">
                <a:solidFill>
                  <a:srgbClr val="000000"/>
                </a:solidFill>
                <a:latin typeface="Canva Sans"/>
              </a:rPr>
              <a:t>KEY PLAYERS</a:t>
            </a:r>
          </a:p>
        </p:txBody>
      </p:sp>
      <p:sp>
        <p:nvSpPr>
          <p:cNvPr id="13" name="Freeform 13"/>
          <p:cNvSpPr/>
          <p:nvPr/>
        </p:nvSpPr>
        <p:spPr>
          <a:xfrm>
            <a:off x="11139361" y="7801189"/>
            <a:ext cx="6503315" cy="1457111"/>
          </a:xfrm>
          <a:custGeom>
            <a:rect l="l" t="t" r="r" b="b"/>
            <a:pathLst>
              <a:path w="6503315" h="1457111">
                <a:moveTo>
                  <a:pt x="0" y="0"/>
                </a:moveTo>
                <a:lnTo>
                  <a:pt x="6503316" y="0"/>
                </a:lnTo>
                <a:lnTo>
                  <a:pt x="6503316" y="1457111"/>
                </a:lnTo>
                <a:lnTo>
                  <a:pt x="0" y="1457111"/>
                </a:lnTo>
                <a:lnTo>
                  <a:pt x="0" y="0"/>
                </a:lnTo>
                <a:close/>
              </a:path>
            </a:pathLst>
          </a:custGeom>
          <a:blipFill>
            <a:blip r:embed="rId12"/>
            <a:stretch>
              <a:fillRect l="-2122" t="-8421" r="-1886" b="-11578"/>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tinyurl.com/55x29m9f"/>
              </a:rPr>
              <a:t>https://tinyurl.com/55x29m9f</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65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Electric Bikes Market Report 2024</dc:title>
  <cp:lastModifiedBy>decipher market</cp:lastModifiedBy>
  <cp:revision>2</cp:revision>
  <dcterms:created xsi:type="dcterms:W3CDTF">2006-08-16T00:00:00Z</dcterms:created>
  <dcterms:modified xsi:type="dcterms:W3CDTF">2024-05-18T06:45:21Z</dcterms:modified>
</cp:coreProperties>
</file>