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panose="020B0604020202020204"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ncuwh6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384603" cy="10287000"/>
            <a:chExt cx="3423529" cy="3752725"/>
          </a:xfrm>
        </p:grpSpPr>
        <p:sp>
          <p:nvSpPr>
            <p:cNvPr id="4" name="Freeform 4"/>
            <p:cNvSpPr/>
            <p:nvPr/>
          </p:nvSpPr>
          <p:spPr>
            <a:xfrm>
              <a:off x="0" y="0"/>
              <a:ext cx="3423529" cy="3752726"/>
            </a:xfrm>
            <a:custGeom>
              <a:rect l="l" t="t" r="r" b="b"/>
              <a:pathLst>
                <a:path w="3423529" h="3752726">
                  <a:moveTo>
                    <a:pt x="0" y="0"/>
                  </a:moveTo>
                  <a:lnTo>
                    <a:pt x="3423529" y="0"/>
                  </a:lnTo>
                  <a:lnTo>
                    <a:pt x="3423529" y="3752726"/>
                  </a:lnTo>
                  <a:lnTo>
                    <a:pt x="0" y="3752726"/>
                  </a:lnTo>
                  <a:close/>
                </a:path>
              </a:pathLst>
            </a:custGeom>
            <a:solidFill>
              <a:srgbClr val="BA8844">
                <a:alpha val="89804"/>
              </a:srgbClr>
            </a:solidFill>
          </p:spPr>
          <p:txBody>
            <a:bodyPr/>
            <a:lstStyle/>
            <a:p/>
          </p:txBody>
        </p:sp>
      </p:grpSp>
      <p:sp>
        <p:nvSpPr>
          <p:cNvPr id="5" name="TextBox 5"/>
          <p:cNvSpPr txBox="1"/>
          <p:nvPr/>
        </p:nvSpPr>
        <p:spPr>
          <a:xfrm>
            <a:off x="83880" y="2965643"/>
            <a:ext cx="9105594" cy="4508115"/>
          </a:xfrm>
          <a:prstGeom prst="rect">
            <a:avLst/>
          </a:prstGeom>
        </p:spPr>
        <p:txBody>
          <a:bodyPr lIns="0" tIns="0" rIns="0" bIns="0" rtlCol="0" anchor="t">
            <a:spAutoFit/>
          </a:bodyPr>
          <a:lstStyle/>
          <a:p>
            <a:pPr>
              <a:lnSpc>
                <a:spcPts val="8887"/>
              </a:lnSpc>
            </a:pPr>
            <a:r>
              <a:rPr lang="en-US" sz="8799">
                <a:solidFill>
                  <a:srgbClr val="FFFFFF"/>
                </a:solidFill>
                <a:latin typeface="Lato"/>
              </a:rPr>
              <a:t>GLOBAL</a:t>
            </a:r>
          </a:p>
          <a:p>
            <a:pPr>
              <a:lnSpc>
                <a:spcPts val="8483"/>
              </a:lnSpc>
            </a:pPr>
            <a:r>
              <a:rPr lang="en-US" sz="8399">
                <a:solidFill>
                  <a:srgbClr val="FFFFFF"/>
                </a:solidFill>
                <a:latin typeface="Lato"/>
              </a:rPr>
              <a:t>EDIBLE SNAIL </a:t>
            </a:r>
          </a:p>
          <a:p>
            <a:pPr>
              <a:lnSpc>
                <a:spcPts val="8887"/>
              </a:lnSpc>
            </a:pPr>
            <a:r>
              <a:rPr lang="en-US" sz="8799">
                <a:solidFill>
                  <a:srgbClr val="FFFFFF"/>
                </a:solidFill>
                <a:latin typeface="Lato"/>
              </a:rPr>
              <a:t>MARKET REPORT 2024</a:t>
            </a:r>
          </a:p>
        </p:txBody>
      </p:sp>
      <p:sp>
        <p:nvSpPr>
          <p:cNvPr id="6" name="TextBox 6"/>
          <p:cNvSpPr txBox="1"/>
          <p:nvPr/>
        </p:nvSpPr>
        <p:spPr>
          <a:xfrm>
            <a:off x="240603" y="9380393"/>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821007" y="2210666"/>
            <a:ext cx="14645987" cy="5865668"/>
            <a:chExt cx="3857379" cy="1544867"/>
          </a:xfrm>
        </p:grpSpPr>
        <p:sp>
          <p:nvSpPr>
            <p:cNvPr id="4" name="Freeform 4"/>
            <p:cNvSpPr/>
            <p:nvPr/>
          </p:nvSpPr>
          <p:spPr>
            <a:xfrm>
              <a:off x="0" y="0"/>
              <a:ext cx="3857379" cy="1544867"/>
            </a:xfrm>
            <a:custGeom>
              <a:rect l="l" t="t" r="r" b="b"/>
              <a:pathLst>
                <a:path w="3857379" h="1544867">
                  <a:moveTo>
                    <a:pt x="26959" y="0"/>
                  </a:moveTo>
                  <a:lnTo>
                    <a:pt x="3830420" y="0"/>
                  </a:lnTo>
                  <a:cubicBezTo>
                    <a:pt x="3837570" y="0"/>
                    <a:pt x="3844427" y="2840"/>
                    <a:pt x="3849483" y="7896"/>
                  </a:cubicBezTo>
                  <a:cubicBezTo>
                    <a:pt x="3854539" y="12952"/>
                    <a:pt x="3857379" y="19809"/>
                    <a:pt x="3857379" y="26959"/>
                  </a:cubicBezTo>
                  <a:lnTo>
                    <a:pt x="3857379" y="1517909"/>
                  </a:lnTo>
                  <a:cubicBezTo>
                    <a:pt x="3857379" y="1532798"/>
                    <a:pt x="3845309" y="1544867"/>
                    <a:pt x="3830420" y="1544867"/>
                  </a:cubicBezTo>
                  <a:lnTo>
                    <a:pt x="26959" y="1544867"/>
                  </a:lnTo>
                  <a:cubicBezTo>
                    <a:pt x="19809" y="1544867"/>
                    <a:pt x="12952" y="1542027"/>
                    <a:pt x="7896" y="1536971"/>
                  </a:cubicBezTo>
                  <a:cubicBezTo>
                    <a:pt x="2840" y="1531916"/>
                    <a:pt x="0" y="1525058"/>
                    <a:pt x="0" y="1517909"/>
                  </a:cubicBezTo>
                  <a:lnTo>
                    <a:pt x="0" y="26959"/>
                  </a:lnTo>
                  <a:cubicBezTo>
                    <a:pt x="0" y="12070"/>
                    <a:pt x="12070" y="0"/>
                    <a:pt x="26959" y="0"/>
                  </a:cubicBezTo>
                  <a:close/>
                </a:path>
              </a:pathLst>
            </a:custGeom>
            <a:solidFill>
              <a:srgbClr val="BA8844"/>
            </a:solidFill>
          </p:spPr>
          <p:txBody>
            <a:bodyPr/>
            <a:lstStyle/>
            <a:p/>
          </p:txBody>
        </p:sp>
        <p:sp>
          <p:nvSpPr>
            <p:cNvPr id="5" name="TextBox 5"/>
            <p:cNvSpPr txBox="1"/>
            <p:nvPr/>
          </p:nvSpPr>
          <p:spPr>
            <a:xfrm>
              <a:off x="0" y="-38100"/>
              <a:ext cx="3857379" cy="158296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79206" y="2608118"/>
            <a:ext cx="7929589" cy="897890"/>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2208731" y="3778308"/>
            <a:ext cx="13960187" cy="3692525"/>
          </a:xfrm>
          <a:prstGeom prst="rect">
            <a:avLst/>
          </a:prstGeom>
        </p:spPr>
        <p:txBody>
          <a:bodyPr lIns="0" tIns="0" rIns="0" bIns="0" rtlCol="0" anchor="t">
            <a:spAutoFit/>
          </a:bodyPr>
          <a:lstStyle/>
          <a:p>
            <a:pPr>
              <a:lnSpc>
                <a:spcPts val="4900"/>
              </a:lnSpc>
              <a:spcBef>
                <a:spcPct val="0"/>
              </a:spcBef>
            </a:pPr>
            <a:r>
              <a:rPr lang="en-US" sz="3500">
                <a:solidFill>
                  <a:srgbClr val="FFFFFF"/>
                </a:solidFill>
                <a:latin typeface="Garet"/>
              </a:rPr>
              <a:t>Snails which are able to breath and adapted to the life away from water, on land are referred as the land or terrestrial snail. These snails live on or near to ground and it feed on the decaying plant matter and are hatch from the eggs laid in the soil. Most of the commonly found land snail occurs in cold regions, where they hibernate.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7147" b="-57147"/>
            </a:stretch>
          </a:blipFill>
        </p:spPr>
        <p:txBody>
          <a:bodyPr/>
          <a:lstStyle/>
          <a:p/>
        </p:txBody>
      </p:sp>
      <p:grpSp>
        <p:nvGrpSpPr>
          <p:cNvPr id="3" name="Group 3"/>
          <p:cNvGrpSpPr/>
          <p:nvPr/>
        </p:nvGrpSpPr>
        <p:grpSpPr>
          <a:xfrm>
            <a:off x="675409" y="5976956"/>
            <a:ext cx="7912151" cy="2395397"/>
            <a:chExt cx="860407" cy="260488"/>
          </a:xfrm>
        </p:grpSpPr>
        <p:sp>
          <p:nvSpPr>
            <p:cNvPr id="4" name="Freeform 4"/>
            <p:cNvSpPr/>
            <p:nvPr/>
          </p:nvSpPr>
          <p:spPr>
            <a:xfrm>
              <a:off x="0" y="0"/>
              <a:ext cx="860407" cy="260488"/>
            </a:xfrm>
            <a:custGeom>
              <a:rect l="l" t="t" r="r" b="b"/>
              <a:pathLst>
                <a:path w="860407" h="260488">
                  <a:moveTo>
                    <a:pt x="97848" y="0"/>
                  </a:moveTo>
                  <a:lnTo>
                    <a:pt x="762559" y="0"/>
                  </a:lnTo>
                  <a:cubicBezTo>
                    <a:pt x="788510" y="0"/>
                    <a:pt x="813398" y="10309"/>
                    <a:pt x="831748" y="28659"/>
                  </a:cubicBezTo>
                  <a:cubicBezTo>
                    <a:pt x="850098" y="47009"/>
                    <a:pt x="860407" y="71897"/>
                    <a:pt x="860407" y="97848"/>
                  </a:cubicBezTo>
                  <a:lnTo>
                    <a:pt x="860407" y="162639"/>
                  </a:lnTo>
                  <a:cubicBezTo>
                    <a:pt x="860407" y="188590"/>
                    <a:pt x="850098" y="213478"/>
                    <a:pt x="831748" y="231828"/>
                  </a:cubicBezTo>
                  <a:cubicBezTo>
                    <a:pt x="813398" y="250179"/>
                    <a:pt x="788510" y="260488"/>
                    <a:pt x="762559" y="260488"/>
                  </a:cubicBezTo>
                  <a:lnTo>
                    <a:pt x="97848" y="260488"/>
                  </a:lnTo>
                  <a:cubicBezTo>
                    <a:pt x="71897" y="260488"/>
                    <a:pt x="47009" y="250179"/>
                    <a:pt x="28659" y="231828"/>
                  </a:cubicBezTo>
                  <a:cubicBezTo>
                    <a:pt x="10309" y="213478"/>
                    <a:pt x="0" y="188590"/>
                    <a:pt x="0" y="162639"/>
                  </a:cubicBezTo>
                  <a:lnTo>
                    <a:pt x="0" y="97848"/>
                  </a:lnTo>
                  <a:cubicBezTo>
                    <a:pt x="0" y="71897"/>
                    <a:pt x="10309" y="47009"/>
                    <a:pt x="28659" y="28659"/>
                  </a:cubicBezTo>
                  <a:cubicBezTo>
                    <a:pt x="47009" y="10309"/>
                    <a:pt x="71897" y="0"/>
                    <a:pt x="97848" y="0"/>
                  </a:cubicBezTo>
                  <a:close/>
                </a:path>
              </a:pathLst>
            </a:custGeom>
            <a:solidFill>
              <a:srgbClr val="A6312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01117" y="6271272"/>
            <a:ext cx="1932560" cy="1930144"/>
          </a:xfrm>
          <a:custGeom>
            <a:rect l="l" t="t" r="r" b="b"/>
            <a:pathLst>
              <a:path w="1932560" h="1930144">
                <a:moveTo>
                  <a:pt x="0" y="0"/>
                </a:moveTo>
                <a:lnTo>
                  <a:pt x="1932560" y="0"/>
                </a:lnTo>
                <a:lnTo>
                  <a:pt x="1932560" y="1930144"/>
                </a:lnTo>
                <a:lnTo>
                  <a:pt x="0" y="1930144"/>
                </a:lnTo>
                <a:lnTo>
                  <a:pt x="0" y="0"/>
                </a:lnTo>
                <a:close/>
              </a:path>
            </a:pathLst>
          </a:custGeom>
          <a:blipFill>
            <a:blip r:embed="rId3"/>
            <a:stretch>
              <a:fillRect/>
            </a:stretch>
          </a:blipFill>
        </p:spPr>
        <p:txBody>
          <a:bodyPr/>
          <a:lstStyle/>
          <a:p/>
        </p:txBody>
      </p:sp>
      <p:grpSp>
        <p:nvGrpSpPr>
          <p:cNvPr id="7" name="Group 7"/>
          <p:cNvGrpSpPr/>
          <p:nvPr/>
        </p:nvGrpSpPr>
        <p:grpSpPr>
          <a:xfrm>
            <a:off x="956060" y="6194032"/>
            <a:ext cx="1904098" cy="190409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675409" y="3214106"/>
            <a:ext cx="7912151" cy="2395397"/>
            <a:chExt cx="860407" cy="260488"/>
          </a:xfrm>
        </p:grpSpPr>
        <p:sp>
          <p:nvSpPr>
            <p:cNvPr id="11" name="Freeform 11"/>
            <p:cNvSpPr/>
            <p:nvPr/>
          </p:nvSpPr>
          <p:spPr>
            <a:xfrm>
              <a:off x="0" y="0"/>
              <a:ext cx="860407" cy="260488"/>
            </a:xfrm>
            <a:custGeom>
              <a:rect l="l" t="t" r="r" b="b"/>
              <a:pathLst>
                <a:path w="860407" h="260488">
                  <a:moveTo>
                    <a:pt x="97848" y="0"/>
                  </a:moveTo>
                  <a:lnTo>
                    <a:pt x="762559" y="0"/>
                  </a:lnTo>
                  <a:cubicBezTo>
                    <a:pt x="788510" y="0"/>
                    <a:pt x="813398" y="10309"/>
                    <a:pt x="831748" y="28659"/>
                  </a:cubicBezTo>
                  <a:cubicBezTo>
                    <a:pt x="850098" y="47009"/>
                    <a:pt x="860407" y="71897"/>
                    <a:pt x="860407" y="97848"/>
                  </a:cubicBezTo>
                  <a:lnTo>
                    <a:pt x="860407" y="162639"/>
                  </a:lnTo>
                  <a:cubicBezTo>
                    <a:pt x="860407" y="188590"/>
                    <a:pt x="850098" y="213478"/>
                    <a:pt x="831748" y="231828"/>
                  </a:cubicBezTo>
                  <a:cubicBezTo>
                    <a:pt x="813398" y="250179"/>
                    <a:pt x="788510" y="260488"/>
                    <a:pt x="762559" y="260488"/>
                  </a:cubicBezTo>
                  <a:lnTo>
                    <a:pt x="97848" y="260488"/>
                  </a:lnTo>
                  <a:cubicBezTo>
                    <a:pt x="71897" y="260488"/>
                    <a:pt x="47009" y="250179"/>
                    <a:pt x="28659" y="231828"/>
                  </a:cubicBezTo>
                  <a:cubicBezTo>
                    <a:pt x="10309" y="213478"/>
                    <a:pt x="0" y="188590"/>
                    <a:pt x="0" y="162639"/>
                  </a:cubicBezTo>
                  <a:lnTo>
                    <a:pt x="0" y="97848"/>
                  </a:lnTo>
                  <a:cubicBezTo>
                    <a:pt x="0" y="71897"/>
                    <a:pt x="10309" y="47009"/>
                    <a:pt x="28659" y="28659"/>
                  </a:cubicBezTo>
                  <a:cubicBezTo>
                    <a:pt x="47009" y="10309"/>
                    <a:pt x="71897" y="0"/>
                    <a:pt x="97848" y="0"/>
                  </a:cubicBezTo>
                  <a:close/>
                </a:path>
              </a:pathLst>
            </a:custGeom>
            <a:solidFill>
              <a:srgbClr val="A63129"/>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001117" y="3508421"/>
            <a:ext cx="1932560" cy="1930144"/>
          </a:xfrm>
          <a:custGeom>
            <a:rect l="l" t="t" r="r" b="b"/>
            <a:pathLst>
              <a:path w="1932560" h="1930144">
                <a:moveTo>
                  <a:pt x="0" y="0"/>
                </a:moveTo>
                <a:lnTo>
                  <a:pt x="1932560" y="0"/>
                </a:lnTo>
                <a:lnTo>
                  <a:pt x="1932560" y="1930144"/>
                </a:lnTo>
                <a:lnTo>
                  <a:pt x="0" y="1930144"/>
                </a:lnTo>
                <a:lnTo>
                  <a:pt x="0" y="0"/>
                </a:lnTo>
                <a:close/>
              </a:path>
            </a:pathLst>
          </a:custGeom>
          <a:blipFill>
            <a:blip r:embed="rId3"/>
            <a:stretch>
              <a:fillRect/>
            </a:stretch>
          </a:blipFill>
        </p:spPr>
        <p:txBody>
          <a:bodyPr/>
          <a:lstStyle/>
          <a:p/>
        </p:txBody>
      </p:sp>
      <p:grpSp>
        <p:nvGrpSpPr>
          <p:cNvPr id="14" name="Group 14"/>
          <p:cNvGrpSpPr/>
          <p:nvPr/>
        </p:nvGrpSpPr>
        <p:grpSpPr>
          <a:xfrm>
            <a:off x="956060" y="3431181"/>
            <a:ext cx="1904098" cy="1904098"/>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1210692" y="6644239"/>
            <a:ext cx="1394835" cy="1313452"/>
          </a:xfrm>
          <a:prstGeom prst="rect">
            <a:avLst/>
          </a:prstGeom>
        </p:spPr>
        <p:txBody>
          <a:bodyPr lIns="0" tIns="0" rIns="0" bIns="0" rtlCol="0" anchor="t">
            <a:spAutoFit/>
          </a:bodyPr>
          <a:lstStyle/>
          <a:p>
            <a:pPr algn="ctr">
              <a:lnSpc>
                <a:spcPts val="3285"/>
              </a:lnSpc>
            </a:pPr>
            <a:r>
              <a:rPr lang="en-US" sz="4107">
                <a:solidFill>
                  <a:srgbClr val="1E3048"/>
                </a:solidFill>
                <a:latin typeface="Poppins Bold"/>
              </a:rPr>
              <a:t>2023- 2030</a:t>
            </a:r>
          </a:p>
        </p:txBody>
      </p:sp>
      <p:sp>
        <p:nvSpPr>
          <p:cNvPr id="18" name="TextBox 18"/>
          <p:cNvSpPr txBox="1"/>
          <p:nvPr/>
        </p:nvSpPr>
        <p:spPr>
          <a:xfrm>
            <a:off x="2756940" y="6342049"/>
            <a:ext cx="5316120" cy="1597362"/>
          </a:xfrm>
          <a:prstGeom prst="rect">
            <a:avLst/>
          </a:prstGeom>
        </p:spPr>
        <p:txBody>
          <a:bodyPr lIns="0" tIns="0" rIns="0" bIns="0" rtlCol="0" anchor="t">
            <a:spAutoFit/>
          </a:bodyPr>
          <a:lstStyle/>
          <a:p>
            <a:pPr algn="ctr">
              <a:lnSpc>
                <a:spcPts val="6212"/>
              </a:lnSpc>
            </a:pPr>
            <a:r>
              <a:rPr lang="en-US" sz="4437">
                <a:solidFill>
                  <a:srgbClr val="FFFFFF"/>
                </a:solidFill>
                <a:latin typeface="Poppins"/>
              </a:rPr>
              <a:t>CAGR</a:t>
            </a:r>
          </a:p>
          <a:p>
            <a:pPr algn="ctr">
              <a:lnSpc>
                <a:spcPts val="6212"/>
              </a:lnSpc>
              <a:spcBef>
                <a:spcPct val="0"/>
              </a:spcBef>
            </a:pPr>
            <a:r>
              <a:rPr lang="en-US" sz="4437">
                <a:solidFill>
                  <a:srgbClr val="FFFFFF"/>
                </a:solidFill>
                <a:latin typeface="Poppins"/>
              </a:rPr>
              <a:t>5.92%</a:t>
            </a:r>
          </a:p>
        </p:txBody>
      </p:sp>
      <p:sp>
        <p:nvSpPr>
          <p:cNvPr id="19" name="TextBox 19"/>
          <p:cNvSpPr txBox="1"/>
          <p:nvPr/>
        </p:nvSpPr>
        <p:spPr>
          <a:xfrm>
            <a:off x="5519435"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0" name="TextBox 20"/>
          <p:cNvSpPr txBox="1"/>
          <p:nvPr/>
        </p:nvSpPr>
        <p:spPr>
          <a:xfrm>
            <a:off x="1210692" y="4194712"/>
            <a:ext cx="1394835" cy="494374"/>
          </a:xfrm>
          <a:prstGeom prst="rect">
            <a:avLst/>
          </a:prstGeom>
        </p:spPr>
        <p:txBody>
          <a:bodyPr lIns="0" tIns="0" rIns="0" bIns="0" rtlCol="0" anchor="t">
            <a:spAutoFit/>
          </a:bodyPr>
          <a:lstStyle/>
          <a:p>
            <a:pPr marL="0" lvl="0" indent="0" algn="ctr">
              <a:lnSpc>
                <a:spcPts val="3285"/>
              </a:lnSpc>
              <a:spcBef>
                <a:spcPct val="0"/>
              </a:spcBef>
            </a:pPr>
            <a:r>
              <a:rPr lang="en-US" sz="4107" u="none" strike="noStrike">
                <a:solidFill>
                  <a:srgbClr val="1E3048"/>
                </a:solidFill>
                <a:latin typeface="Poppins Bold"/>
              </a:rPr>
              <a:t>2028</a:t>
            </a:r>
          </a:p>
        </p:txBody>
      </p:sp>
      <p:sp>
        <p:nvSpPr>
          <p:cNvPr id="21" name="TextBox 21"/>
          <p:cNvSpPr txBox="1"/>
          <p:nvPr/>
        </p:nvSpPr>
        <p:spPr>
          <a:xfrm>
            <a:off x="2860158" y="3623169"/>
            <a:ext cx="5586963" cy="1516285"/>
          </a:xfrm>
          <a:prstGeom prst="rect">
            <a:avLst/>
          </a:prstGeom>
        </p:spPr>
        <p:txBody>
          <a:bodyPr lIns="0" tIns="0" rIns="0" bIns="0" rtlCol="0" anchor="t">
            <a:spAutoFit/>
          </a:bodyPr>
          <a:lstStyle/>
          <a:p>
            <a:pPr algn="ctr">
              <a:lnSpc>
                <a:spcPts val="6027"/>
              </a:lnSpc>
            </a:pPr>
            <a:r>
              <a:rPr lang="en-US" sz="4305">
                <a:solidFill>
                  <a:srgbClr val="FFFFFF"/>
                </a:solidFill>
                <a:latin typeface="Poppins"/>
              </a:rPr>
              <a:t>MARKET SIZE </a:t>
            </a:r>
          </a:p>
          <a:p>
            <a:pPr algn="ctr">
              <a:lnSpc>
                <a:spcPts val="6027"/>
              </a:lnSpc>
              <a:spcBef>
                <a:spcPct val="0"/>
              </a:spcBef>
            </a:pPr>
            <a:r>
              <a:rPr lang="en-US" sz="4305">
                <a:solidFill>
                  <a:srgbClr val="FFFFFF"/>
                </a:solidFill>
                <a:latin typeface="Poppins"/>
              </a:rPr>
              <a:t>$699.72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3541892" y="1985579"/>
            <a:ext cx="6163578" cy="2519940"/>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716250">
                <a:alpha val="89804"/>
              </a:srgbClr>
            </a:solidFill>
          </p:spPr>
          <p:txBody>
            <a:bodyPr/>
            <a:lstStyle/>
            <a:p/>
          </p:txBody>
        </p:sp>
      </p:grpSp>
      <p:grpSp>
        <p:nvGrpSpPr>
          <p:cNvPr id="5" name="Group 5"/>
          <p:cNvGrpSpPr/>
          <p:nvPr/>
        </p:nvGrpSpPr>
        <p:grpSpPr>
          <a:xfrm rot="5400000">
            <a:off x="2102496" y="457035"/>
            <a:ext cx="1287965" cy="5492957"/>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0" y="0"/>
            <a:ext cx="18288000" cy="1407896"/>
            <a:chExt cx="4816593" cy="370804"/>
          </a:xfrm>
        </p:grpSpPr>
        <p:sp>
          <p:nvSpPr>
            <p:cNvPr id="8" name="Freeform 8"/>
            <p:cNvSpPr/>
            <p:nvPr/>
          </p:nvSpPr>
          <p:spPr>
            <a:xfrm>
              <a:off x="0" y="0"/>
              <a:ext cx="4816592" cy="370804"/>
            </a:xfrm>
            <a:custGeom>
              <a:rect l="l" t="t" r="r" b="b"/>
              <a:pathLst>
                <a:path w="4816592" h="370804">
                  <a:moveTo>
                    <a:pt x="0" y="0"/>
                  </a:moveTo>
                  <a:lnTo>
                    <a:pt x="4816592" y="0"/>
                  </a:lnTo>
                  <a:lnTo>
                    <a:pt x="4816592" y="370804"/>
                  </a:lnTo>
                  <a:lnTo>
                    <a:pt x="0" y="370804"/>
                  </a:lnTo>
                  <a:close/>
                </a:path>
              </a:pathLst>
            </a:custGeom>
            <a:solidFill>
              <a:srgbClr val="000000">
                <a:alpha val="49804"/>
              </a:srgbClr>
            </a:solidFill>
          </p:spPr>
          <p:txBody>
            <a:bodyPr/>
            <a:lstStyle/>
            <a:p/>
          </p:txBody>
        </p:sp>
        <p:sp>
          <p:nvSpPr>
            <p:cNvPr id="9" name="TextBox 9"/>
            <p:cNvSpPr txBox="1"/>
            <p:nvPr/>
          </p:nvSpPr>
          <p:spPr>
            <a:xfrm>
              <a:off x="0" y="-38100"/>
              <a:ext cx="4816593" cy="40890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541892" y="4759422"/>
            <a:ext cx="6163578" cy="2519940"/>
            <a:chExt cx="6777126" cy="2770785"/>
          </a:xfrm>
        </p:grpSpPr>
        <p:sp>
          <p:nvSpPr>
            <p:cNvPr id="11" name="Freeform 11"/>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1C1917">
                <a:alpha val="89804"/>
              </a:srgbClr>
            </a:solidFill>
          </p:spPr>
          <p:txBody>
            <a:bodyPr/>
            <a:lstStyle/>
            <a:p/>
          </p:txBody>
        </p:sp>
      </p:grpSp>
      <p:grpSp>
        <p:nvGrpSpPr>
          <p:cNvPr id="12" name="Group 12"/>
          <p:cNvGrpSpPr/>
          <p:nvPr/>
        </p:nvGrpSpPr>
        <p:grpSpPr>
          <a:xfrm rot="5400000">
            <a:off x="2102496" y="3263650"/>
            <a:ext cx="1287965" cy="549295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3541892" y="7533265"/>
            <a:ext cx="6163578" cy="2519940"/>
            <a:chExt cx="6777126" cy="2770785"/>
          </a:xfrm>
        </p:grpSpPr>
        <p:sp>
          <p:nvSpPr>
            <p:cNvPr id="15" name="Freeform 15"/>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FF5757">
                <a:alpha val="89804"/>
              </a:srgbClr>
            </a:solidFill>
          </p:spPr>
          <p:txBody>
            <a:bodyPr/>
            <a:lstStyle/>
            <a:p/>
          </p:txBody>
        </p:sp>
      </p:grpSp>
      <p:grpSp>
        <p:nvGrpSpPr>
          <p:cNvPr id="16" name="Group 16"/>
          <p:cNvGrpSpPr/>
          <p:nvPr/>
        </p:nvGrpSpPr>
        <p:grpSpPr>
          <a:xfrm rot="5400000">
            <a:off x="2102496" y="6037493"/>
            <a:ext cx="1287965" cy="549295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46734"/>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45395" y="2971106"/>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Product</a:t>
            </a:r>
          </a:p>
        </p:txBody>
      </p:sp>
      <p:sp>
        <p:nvSpPr>
          <p:cNvPr id="20" name="TextBox 20"/>
          <p:cNvSpPr txBox="1"/>
          <p:nvPr/>
        </p:nvSpPr>
        <p:spPr>
          <a:xfrm>
            <a:off x="5686811" y="2365313"/>
            <a:ext cx="4018659" cy="18446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Raw-live</a:t>
            </a:r>
          </a:p>
          <a:p>
            <a:pPr marL="755651" lvl="1" indent="-377825">
              <a:lnSpc>
                <a:spcPts val="4900"/>
              </a:lnSpc>
              <a:buFont typeface="Arial"/>
              <a:buChar char="•"/>
            </a:pPr>
            <a:r>
              <a:rPr lang="en-US" sz="3500">
                <a:solidFill>
                  <a:srgbClr val="FFFFFF"/>
                </a:solidFill>
                <a:latin typeface="Montserrat"/>
              </a:rPr>
              <a:t>Processed products</a:t>
            </a:r>
          </a:p>
        </p:txBody>
      </p:sp>
      <p:sp>
        <p:nvSpPr>
          <p:cNvPr id="21" name="TextBox 21"/>
          <p:cNvSpPr txBox="1"/>
          <p:nvPr/>
        </p:nvSpPr>
        <p:spPr>
          <a:xfrm>
            <a:off x="0" y="5535907"/>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Application segment </a:t>
            </a:r>
          </a:p>
        </p:txBody>
      </p:sp>
      <p:sp>
        <p:nvSpPr>
          <p:cNvPr id="22" name="TextBox 22"/>
          <p:cNvSpPr txBox="1"/>
          <p:nvPr/>
        </p:nvSpPr>
        <p:spPr>
          <a:xfrm>
            <a:off x="5686811" y="5393032"/>
            <a:ext cx="3665007"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Restaurant</a:t>
            </a:r>
          </a:p>
          <a:p>
            <a:pPr marL="755651" lvl="1" indent="-377825">
              <a:lnSpc>
                <a:spcPts val="4900"/>
              </a:lnSpc>
              <a:buFont typeface="Arial"/>
              <a:buChar char="•"/>
            </a:pPr>
            <a:r>
              <a:rPr lang="en-US" sz="3500">
                <a:solidFill>
                  <a:srgbClr val="FFFFFF"/>
                </a:solidFill>
                <a:latin typeface="Montserrat"/>
              </a:rPr>
              <a:t>Retail</a:t>
            </a:r>
          </a:p>
        </p:txBody>
      </p:sp>
      <p:sp>
        <p:nvSpPr>
          <p:cNvPr id="23" name="TextBox 23"/>
          <p:cNvSpPr txBox="1"/>
          <p:nvPr/>
        </p:nvSpPr>
        <p:spPr>
          <a:xfrm>
            <a:off x="245395" y="8551564"/>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Product Segment </a:t>
            </a:r>
          </a:p>
        </p:txBody>
      </p:sp>
      <p:sp>
        <p:nvSpPr>
          <p:cNvPr id="24" name="TextBox 24"/>
          <p:cNvSpPr txBox="1"/>
          <p:nvPr/>
        </p:nvSpPr>
        <p:spPr>
          <a:xfrm>
            <a:off x="5478993" y="8117562"/>
            <a:ext cx="4226477"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Canned Snails</a:t>
            </a:r>
          </a:p>
          <a:p>
            <a:pPr marL="755651" lvl="1" indent="-377825">
              <a:lnSpc>
                <a:spcPts val="4900"/>
              </a:lnSpc>
              <a:buFont typeface="Arial"/>
              <a:buChar char="•"/>
            </a:pPr>
            <a:r>
              <a:rPr lang="en-US" sz="3500">
                <a:solidFill>
                  <a:srgbClr val="FFFFFF"/>
                </a:solidFill>
                <a:latin typeface="Montserrat"/>
              </a:rPr>
              <a:t>Frozen Snails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sp>
        <p:nvSpPr>
          <p:cNvPr id="3" name="TextBox 3"/>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FFFFFF"/>
                </a:solidFill>
                <a:latin typeface="Canva Sans"/>
              </a:rPr>
              <a:t>Global Edible Snail Market Revenue share for 2022</a:t>
            </a:r>
          </a:p>
        </p:txBody>
      </p:sp>
      <p:grpSp>
        <p:nvGrpSpPr>
          <p:cNvPr id="4" name="Group 4"/>
          <p:cNvGrpSpPr/>
          <p:nvPr/>
        </p:nvGrpSpPr>
        <p:grpSpPr>
          <a:xfrm>
            <a:off x="13565781" y="5354233"/>
            <a:ext cx="3865418" cy="1344989"/>
            <a:chExt cx="5153891" cy="1793318"/>
          </a:xfrm>
        </p:grpSpPr>
        <p:grpSp>
          <p:nvGrpSpPr>
            <p:cNvPr id="5" name="Group 5"/>
            <p:cNvGrpSpPr/>
            <p:nvPr/>
          </p:nvGrpSpPr>
          <p:grpSpPr>
            <a:xfrm>
              <a:off x="0" y="0"/>
              <a:ext cx="5153891" cy="1793318"/>
              <a:chExt cx="1018053" cy="354236"/>
            </a:xfrm>
          </p:grpSpPr>
          <p:sp>
            <p:nvSpPr>
              <p:cNvPr id="6" name="Freeform 6"/>
              <p:cNvSpPr/>
              <p:nvPr/>
            </p:nvSpPr>
            <p:spPr>
              <a:xfrm>
                <a:off x="0" y="0"/>
                <a:ext cx="1018052" cy="354236"/>
              </a:xfrm>
              <a:custGeom>
                <a:rect l="l" t="t" r="r" b="b"/>
                <a:pathLst>
                  <a:path w="1018052" h="354236">
                    <a:moveTo>
                      <a:pt x="102146" y="0"/>
                    </a:moveTo>
                    <a:lnTo>
                      <a:pt x="915906" y="0"/>
                    </a:lnTo>
                    <a:cubicBezTo>
                      <a:pt x="972320" y="0"/>
                      <a:pt x="1018052" y="45732"/>
                      <a:pt x="1018052" y="102146"/>
                    </a:cubicBezTo>
                    <a:lnTo>
                      <a:pt x="1018052" y="252089"/>
                    </a:lnTo>
                    <a:cubicBezTo>
                      <a:pt x="1018052" y="279180"/>
                      <a:pt x="1007291" y="305162"/>
                      <a:pt x="988135" y="324318"/>
                    </a:cubicBezTo>
                    <a:cubicBezTo>
                      <a:pt x="968978" y="343474"/>
                      <a:pt x="942997" y="354236"/>
                      <a:pt x="915906" y="354236"/>
                    </a:cubicBezTo>
                    <a:lnTo>
                      <a:pt x="102146" y="354236"/>
                    </a:lnTo>
                    <a:cubicBezTo>
                      <a:pt x="75055" y="354236"/>
                      <a:pt x="49074" y="343474"/>
                      <a:pt x="29918" y="324318"/>
                    </a:cubicBezTo>
                    <a:cubicBezTo>
                      <a:pt x="10762" y="305162"/>
                      <a:pt x="0" y="279180"/>
                      <a:pt x="0" y="252089"/>
                    </a:cubicBezTo>
                    <a:lnTo>
                      <a:pt x="0" y="102146"/>
                    </a:lnTo>
                    <a:cubicBezTo>
                      <a:pt x="0" y="75055"/>
                      <a:pt x="10762" y="49074"/>
                      <a:pt x="29918" y="29918"/>
                    </a:cubicBezTo>
                    <a:cubicBezTo>
                      <a:pt x="49074" y="10762"/>
                      <a:pt x="75055" y="0"/>
                      <a:pt x="102146" y="0"/>
                    </a:cubicBezTo>
                    <a:close/>
                  </a:path>
                </a:pathLst>
              </a:custGeom>
              <a:solidFill>
                <a:srgbClr val="000000"/>
              </a:solidFill>
            </p:spPr>
            <p:txBody>
              <a:bodyPr/>
              <a:lstStyle/>
              <a:p/>
            </p:txBody>
          </p:sp>
          <p:sp>
            <p:nvSpPr>
              <p:cNvPr id="7" name="TextBox 7"/>
              <p:cNvSpPr txBox="1"/>
              <p:nvPr/>
            </p:nvSpPr>
            <p:spPr>
              <a:xfrm>
                <a:off x="0" y="-38100"/>
                <a:ext cx="1018053" cy="39233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0" y="78354"/>
              <a:ext cx="5145766" cy="1503259"/>
            </a:xfrm>
            <a:prstGeom prst="rect">
              <a:avLst/>
            </a:prstGeom>
          </p:spPr>
          <p:txBody>
            <a:bodyPr lIns="0" tIns="0" rIns="0" bIns="0" rtlCol="0" anchor="t">
              <a:spAutoFit/>
            </a:bodyPr>
            <a:lstStyle/>
            <a:p>
              <a:pPr algn="ctr">
                <a:lnSpc>
                  <a:spcPts val="9519"/>
                </a:lnSpc>
                <a:spcBef>
                  <a:spcPct val="0"/>
                </a:spcBef>
              </a:pPr>
              <a:r>
                <a:rPr lang="en-US" sz="6799">
                  <a:solidFill>
                    <a:srgbClr val="FFFFFF"/>
                  </a:solidFill>
                  <a:latin typeface="Montserrat"/>
                </a:rPr>
                <a:t>Europe</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003" b="-16144"/>
            </a:stretch>
          </a:blipFill>
        </p:spPr>
        <p:txBody>
          <a:bodyPr/>
          <a:lstStyle/>
          <a:p/>
        </p:txBody>
      </p:sp>
      <p:grpSp>
        <p:nvGrpSpPr>
          <p:cNvPr id="3" name="Group 3"/>
          <p:cNvGrpSpPr/>
          <p:nvPr/>
        </p:nvGrpSpPr>
        <p:grpSpPr>
          <a:xfrm>
            <a:off x="2469433" y="2444020"/>
            <a:ext cx="7535215" cy="2777280"/>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1766315" y="5525123"/>
            <a:ext cx="8238333" cy="2808302"/>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A63129">
                <a:alpha val="89804"/>
              </a:srgbClr>
            </a:solidFill>
          </p:spPr>
          <p:txBody>
            <a:bodyPr/>
            <a:lstStyle/>
            <a:p/>
          </p:txBody>
        </p:sp>
      </p:grpSp>
      <p:grpSp>
        <p:nvGrpSpPr>
          <p:cNvPr id="7" name="Group 7"/>
          <p:cNvGrpSpPr/>
          <p:nvPr/>
        </p:nvGrpSpPr>
        <p:grpSpPr>
          <a:xfrm>
            <a:off x="1766315" y="2444020"/>
            <a:ext cx="8238333" cy="2777280"/>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81911"/>
            </a:solidFill>
          </p:spPr>
          <p:txBody>
            <a:bodyPr/>
            <a:lstStyle/>
            <a:p/>
          </p:txBody>
        </p:sp>
      </p:grpSp>
      <p:grpSp>
        <p:nvGrpSpPr>
          <p:cNvPr id="9" name="Group 9"/>
          <p:cNvGrpSpPr/>
          <p:nvPr/>
        </p:nvGrpSpPr>
        <p:grpSpPr>
          <a:xfrm>
            <a:off x="464943" y="2873705"/>
            <a:ext cx="2359573" cy="191790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alpha val="89804"/>
              </a:srgbClr>
            </a:solidFill>
          </p:spPr>
          <p:txBody>
            <a:bodyPr/>
            <a:lstStyle/>
            <a:p/>
          </p:txBody>
        </p:sp>
      </p:grpSp>
      <p:grpSp>
        <p:nvGrpSpPr>
          <p:cNvPr id="11" name="Group 11"/>
          <p:cNvGrpSpPr/>
          <p:nvPr/>
        </p:nvGrpSpPr>
        <p:grpSpPr>
          <a:xfrm>
            <a:off x="464943" y="5902423"/>
            <a:ext cx="2359573" cy="191790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81911"/>
            </a:solidFill>
          </p:spPr>
          <p:txBody>
            <a:bodyPr/>
            <a:lstStyle/>
            <a:p/>
          </p:txBody>
        </p:sp>
      </p:grpSp>
      <p:grpSp>
        <p:nvGrpSpPr>
          <p:cNvPr id="13" name="Group 13"/>
          <p:cNvGrpSpPr>
            <a:grpSpLocks noChangeAspect="1"/>
          </p:cNvGrpSpPr>
          <p:nvPr/>
        </p:nvGrpSpPr>
        <p:grpSpPr>
          <a:xfrm rot="5400000">
            <a:off x="2712790" y="3555100"/>
            <a:ext cx="641015" cy="555119"/>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alpha val="89804"/>
              </a:srgbClr>
            </a:solidFill>
          </p:spPr>
          <p:txBody>
            <a:bodyPr/>
            <a:lstStyle/>
            <a:p/>
          </p:txBody>
        </p:sp>
      </p:grpSp>
      <p:grpSp>
        <p:nvGrpSpPr>
          <p:cNvPr id="15" name="Group 15"/>
          <p:cNvGrpSpPr>
            <a:grpSpLocks noChangeAspect="1"/>
          </p:cNvGrpSpPr>
          <p:nvPr/>
        </p:nvGrpSpPr>
        <p:grpSpPr>
          <a:xfrm rot="5400000">
            <a:off x="2712790" y="6502308"/>
            <a:ext cx="641015" cy="555119"/>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81911"/>
            </a:solidFill>
          </p:spPr>
          <p:txBody>
            <a:bodyPr/>
            <a:lstStyle/>
            <a:p/>
          </p:txBody>
        </p:sp>
      </p:grpSp>
      <p:sp>
        <p:nvSpPr>
          <p:cNvPr id="17" name="TextBox 17"/>
          <p:cNvSpPr txBox="1"/>
          <p:nvPr/>
        </p:nvSpPr>
        <p:spPr>
          <a:xfrm>
            <a:off x="639336" y="3469049"/>
            <a:ext cx="2116402" cy="497318"/>
          </a:xfrm>
          <a:prstGeom prst="rect">
            <a:avLst/>
          </a:prstGeom>
        </p:spPr>
        <p:txBody>
          <a:bodyPr lIns="0" tIns="0" rIns="0" bIns="0" rtlCol="0" anchor="t">
            <a:spAutoFit/>
          </a:bodyPr>
          <a:lstStyle/>
          <a:p>
            <a:pPr algn="ctr">
              <a:lnSpc>
                <a:spcPts val="4111"/>
              </a:lnSpc>
              <a:spcBef>
                <a:spcPct val="0"/>
              </a:spcBef>
            </a:pPr>
            <a:r>
              <a:rPr lang="en-US" sz="2936" spc="93">
                <a:solidFill>
                  <a:srgbClr val="FFFFFF"/>
                </a:solidFill>
                <a:latin typeface="Garet Bold"/>
              </a:rPr>
              <a:t>Drivers</a:t>
            </a:r>
          </a:p>
        </p:txBody>
      </p:sp>
      <p:sp>
        <p:nvSpPr>
          <p:cNvPr id="18" name="TextBox 18"/>
          <p:cNvSpPr txBox="1"/>
          <p:nvPr/>
        </p:nvSpPr>
        <p:spPr>
          <a:xfrm>
            <a:off x="464943" y="6502634"/>
            <a:ext cx="2602744" cy="497318"/>
          </a:xfrm>
          <a:prstGeom prst="rect">
            <a:avLst/>
          </a:prstGeom>
        </p:spPr>
        <p:txBody>
          <a:bodyPr lIns="0" tIns="0" rIns="0" bIns="0" rtlCol="0" anchor="t">
            <a:spAutoFit/>
          </a:bodyPr>
          <a:lstStyle/>
          <a:p>
            <a:pPr algn="ctr">
              <a:lnSpc>
                <a:spcPts val="4111"/>
              </a:lnSpc>
              <a:spcBef>
                <a:spcPct val="0"/>
              </a:spcBef>
            </a:pPr>
            <a:r>
              <a:rPr lang="en-US" sz="2936" spc="93">
                <a:solidFill>
                  <a:srgbClr val="FFFFFF"/>
                </a:solidFill>
                <a:latin typeface="Garet Bold"/>
              </a:rPr>
              <a:t>Restraints</a:t>
            </a:r>
          </a:p>
        </p:txBody>
      </p:sp>
      <p:sp>
        <p:nvSpPr>
          <p:cNvPr id="19" name="TextBox 19"/>
          <p:cNvSpPr txBox="1"/>
          <p:nvPr/>
        </p:nvSpPr>
        <p:spPr>
          <a:xfrm>
            <a:off x="3485364" y="3246873"/>
            <a:ext cx="6377805" cy="1219200"/>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Rising demand for food &amp; beverages industry</a:t>
            </a:r>
          </a:p>
        </p:txBody>
      </p:sp>
      <p:sp>
        <p:nvSpPr>
          <p:cNvPr id="20" name="TextBox 20"/>
          <p:cNvSpPr txBox="1"/>
          <p:nvPr/>
        </p:nvSpPr>
        <p:spPr>
          <a:xfrm>
            <a:off x="3310858" y="6203606"/>
            <a:ext cx="6519284" cy="1219200"/>
          </a:xfrm>
          <a:prstGeom prst="rect">
            <a:avLst/>
          </a:prstGeom>
        </p:spPr>
        <p:txBody>
          <a:bodyPr lIns="0" tIns="0" rIns="0" bIns="0" rtlCol="0" anchor="t">
            <a:spAutoFit/>
          </a:bodyPr>
          <a:lstStyle/>
          <a:p>
            <a:pPr>
              <a:lnSpc>
                <a:spcPts val="4725"/>
              </a:lnSpc>
            </a:pPr>
            <a:r>
              <a:rPr lang="en-US" sz="4500" spc="144">
                <a:solidFill>
                  <a:srgbClr val="FFFFFF"/>
                </a:solidFill>
                <a:latin typeface="Barlow"/>
              </a:rPr>
              <a:t>Supply chain challenges faced by farmers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6962"/>
            </a:stretch>
          </a:blipFill>
        </p:spPr>
        <p:txBody>
          <a:bodyPr/>
          <a:lstStyle/>
          <a:p/>
        </p:txBody>
      </p:sp>
      <p:sp>
        <p:nvSpPr>
          <p:cNvPr id="3" name="TextBox 3"/>
          <p:cNvSpPr txBox="1"/>
          <p:nvPr/>
        </p:nvSpPr>
        <p:spPr>
          <a:xfrm>
            <a:off x="5055177" y="677823"/>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
        <p:nvSpPr>
          <p:cNvPr id="4" name="TextBox 4"/>
          <p:cNvSpPr txBox="1"/>
          <p:nvPr/>
        </p:nvSpPr>
        <p:spPr>
          <a:xfrm>
            <a:off x="155864" y="1772400"/>
            <a:ext cx="8520545" cy="8220711"/>
          </a:xfrm>
          <a:prstGeom prst="rect">
            <a:avLst/>
          </a:prstGeom>
        </p:spPr>
        <p:txBody>
          <a:bodyPr lIns="0" tIns="0" rIns="0" bIns="0" rtlCol="0" anchor="t">
            <a:spAutoFit/>
          </a:bodyPr>
          <a:lstStyle/>
          <a:p>
            <a:pPr marL="561332" lvl="1" indent="-280666">
              <a:lnSpc>
                <a:spcPts val="3639"/>
              </a:lnSpc>
              <a:buFont typeface="Arial"/>
              <a:buChar char="•"/>
            </a:pPr>
            <a:r>
              <a:rPr lang="en-US" sz="2599">
                <a:solidFill>
                  <a:srgbClr val="FFFFFF"/>
                </a:solidFill>
                <a:latin typeface="Canva Sans"/>
              </a:rPr>
              <a:t>The Global Edible Snail Market is witnessing significant growth in the near future.</a:t>
            </a:r>
          </a:p>
          <a:p>
            <a:pPr marL="561332" lvl="1" indent="-280666">
              <a:lnSpc>
                <a:spcPts val="3639"/>
              </a:lnSpc>
              <a:buFont typeface="Arial"/>
              <a:buChar char="•"/>
            </a:pPr>
            <a:r>
              <a:rPr lang="en-US" sz="2599">
                <a:solidFill>
                  <a:srgbClr val="FFFFFF"/>
                </a:solidFill>
                <a:latin typeface="Canva Sans"/>
              </a:rPr>
              <a:t>Raw or live snails generally refers to the alive snail which are used by various restaurant to serve their customer with the dishes made of the fresh flesh of snail.</a:t>
            </a:r>
          </a:p>
          <a:p>
            <a:pPr marL="561332" lvl="1" indent="-280666">
              <a:lnSpc>
                <a:spcPts val="3639"/>
              </a:lnSpc>
              <a:buFont typeface="Arial"/>
              <a:buChar char="•"/>
            </a:pPr>
            <a:r>
              <a:rPr lang="en-US" sz="2599">
                <a:solidFill>
                  <a:srgbClr val="FFFFFF"/>
                </a:solidFill>
                <a:latin typeface="Canva Sans"/>
              </a:rPr>
              <a:t> The processed snail products are widely consumed by the people at home and in restaurant which are easily available on online shop platforms and also offline in retail shops, supermarkets etc.</a:t>
            </a:r>
          </a:p>
          <a:p>
            <a:pPr marL="561332" lvl="1" indent="-280666">
              <a:lnSpc>
                <a:spcPts val="3639"/>
              </a:lnSpc>
              <a:buFont typeface="Arial"/>
              <a:buChar char="•"/>
            </a:pPr>
            <a:r>
              <a:rPr lang="en-US" sz="2599">
                <a:solidFill>
                  <a:srgbClr val="FFFFFF"/>
                </a:solidFill>
                <a:latin typeface="Canva Sans"/>
              </a:rPr>
              <a:t>The Escargot are available in many forms such as canned snails, frozen snail, marinated, buttered etc. in retails such as supermarket, grocery shop and more. </a:t>
            </a:r>
          </a:p>
          <a:p>
            <a:pPr marL="561332" lvl="1" indent="-280666">
              <a:lnSpc>
                <a:spcPts val="3639"/>
              </a:lnSpc>
              <a:buFont typeface="Arial"/>
              <a:buChar char="•"/>
            </a:pPr>
            <a:r>
              <a:rPr lang="en-US" sz="2599">
                <a:solidFill>
                  <a:srgbClr val="FFFFFF"/>
                </a:solidFill>
                <a:latin typeface="Canva Sans"/>
              </a:rPr>
              <a:t>The Restaurant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801289" y="700088"/>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
        <p:nvSpPr>
          <p:cNvPr id="4" name="Freeform 4"/>
          <p:cNvSpPr/>
          <p:nvPr/>
        </p:nvSpPr>
        <p:spPr>
          <a:xfrm>
            <a:off x="-226484" y="1557337"/>
            <a:ext cx="10929120" cy="8729663"/>
          </a:xfrm>
          <a:custGeom>
            <a:rect l="l" t="t" r="r" b="b"/>
            <a:pathLst>
              <a:path w="10929120" h="8729663">
                <a:moveTo>
                  <a:pt x="0" y="0"/>
                </a:moveTo>
                <a:lnTo>
                  <a:pt x="10929120" y="0"/>
                </a:lnTo>
                <a:lnTo>
                  <a:pt x="10929120" y="8729663"/>
                </a:lnTo>
                <a:lnTo>
                  <a:pt x="0" y="8729663"/>
                </a:lnTo>
                <a:lnTo>
                  <a:pt x="0" y="0"/>
                </a:lnTo>
                <a:close/>
              </a:path>
            </a:pathLst>
          </a:custGeom>
          <a:blipFill>
            <a:blip r:embed="rId3"/>
            <a:stretch>
              <a:fillRect l="-13221" r="-6591"/>
            </a:stretch>
          </a:blipFill>
        </p:spPr>
        <p:txBody>
          <a:bodyPr/>
          <a:lstStyle/>
          <a:p/>
        </p:txBody>
      </p:sp>
      <p:sp>
        <p:nvSpPr>
          <p:cNvPr id="5" name="Freeform 5"/>
          <p:cNvSpPr/>
          <p:nvPr/>
        </p:nvSpPr>
        <p:spPr>
          <a:xfrm>
            <a:off x="10062869" y="2153494"/>
            <a:ext cx="2167920" cy="1655289"/>
          </a:xfrm>
          <a:custGeom>
            <a:rect l="l" t="t" r="r" b="b"/>
            <a:pathLst>
              <a:path w="2167920" h="1655288">
                <a:moveTo>
                  <a:pt x="0" y="0"/>
                </a:moveTo>
                <a:lnTo>
                  <a:pt x="2167921" y="0"/>
                </a:lnTo>
                <a:lnTo>
                  <a:pt x="2167921" y="1655290"/>
                </a:lnTo>
                <a:lnTo>
                  <a:pt x="0" y="1655290"/>
                </a:lnTo>
                <a:lnTo>
                  <a:pt x="0" y="0"/>
                </a:lnTo>
                <a:close/>
              </a:path>
            </a:pathLst>
          </a:custGeom>
          <a:blipFill>
            <a:blip r:embed="rId4"/>
            <a:stretch>
              <a:fillRect l="-59999" t="-37147" r="-67636" b="-47161"/>
            </a:stretch>
          </a:blipFill>
        </p:spPr>
        <p:txBody>
          <a:bodyPr/>
          <a:lstStyle/>
          <a:p/>
        </p:txBody>
      </p:sp>
      <p:sp>
        <p:nvSpPr>
          <p:cNvPr id="6" name="Freeform 6"/>
          <p:cNvSpPr/>
          <p:nvPr/>
        </p:nvSpPr>
        <p:spPr>
          <a:xfrm>
            <a:off x="12866923" y="2153494"/>
            <a:ext cx="2277827" cy="1460754"/>
          </a:xfrm>
          <a:custGeom>
            <a:rect l="l" t="t" r="r" b="b"/>
            <a:pathLst>
              <a:path w="2277827" h="1460754">
                <a:moveTo>
                  <a:pt x="0" y="0"/>
                </a:moveTo>
                <a:lnTo>
                  <a:pt x="2277827" y="0"/>
                </a:lnTo>
                <a:lnTo>
                  <a:pt x="2277827" y="1460754"/>
                </a:lnTo>
                <a:lnTo>
                  <a:pt x="0" y="1460754"/>
                </a:lnTo>
                <a:lnTo>
                  <a:pt x="0" y="0"/>
                </a:lnTo>
                <a:close/>
              </a:path>
            </a:pathLst>
          </a:custGeom>
          <a:blipFill>
            <a:blip r:embed="rId5"/>
            <a:stretch>
              <a:fillRect l="-13010" t="-47631" r="-12210" b="-47631"/>
            </a:stretch>
          </a:blipFill>
        </p:spPr>
        <p:txBody>
          <a:bodyPr/>
          <a:lstStyle/>
          <a:p/>
        </p:txBody>
      </p:sp>
      <p:sp>
        <p:nvSpPr>
          <p:cNvPr id="7" name="Freeform 7"/>
          <p:cNvSpPr/>
          <p:nvPr/>
        </p:nvSpPr>
        <p:spPr>
          <a:xfrm>
            <a:off x="15782925" y="2038790"/>
            <a:ext cx="1948945" cy="1690164"/>
          </a:xfrm>
          <a:custGeom>
            <a:rect l="l" t="t" r="r" b="b"/>
            <a:pathLst>
              <a:path w="1948945" h="1690163">
                <a:moveTo>
                  <a:pt x="0" y="0"/>
                </a:moveTo>
                <a:lnTo>
                  <a:pt x="1948945" y="0"/>
                </a:lnTo>
                <a:lnTo>
                  <a:pt x="1948945" y="1690163"/>
                </a:lnTo>
                <a:lnTo>
                  <a:pt x="0" y="1690163"/>
                </a:lnTo>
                <a:lnTo>
                  <a:pt x="0" y="0"/>
                </a:lnTo>
                <a:close/>
              </a:path>
            </a:pathLst>
          </a:custGeom>
          <a:blipFill>
            <a:blip r:embed="rId6"/>
            <a:stretch>
              <a:fillRect/>
            </a:stretch>
          </a:blipFill>
        </p:spPr>
        <p:txBody>
          <a:bodyPr/>
          <a:lstStyle/>
          <a:p/>
        </p:txBody>
      </p:sp>
      <p:sp>
        <p:nvSpPr>
          <p:cNvPr id="8" name="Freeform 8"/>
          <p:cNvSpPr/>
          <p:nvPr/>
        </p:nvSpPr>
        <p:spPr>
          <a:xfrm>
            <a:off x="15144750" y="4116675"/>
            <a:ext cx="2232067" cy="1991131"/>
          </a:xfrm>
          <a:custGeom>
            <a:rect l="l" t="t" r="r" b="b"/>
            <a:pathLst>
              <a:path w="2232067" h="1991131">
                <a:moveTo>
                  <a:pt x="0" y="0"/>
                </a:moveTo>
                <a:lnTo>
                  <a:pt x="2232067" y="0"/>
                </a:lnTo>
                <a:lnTo>
                  <a:pt x="2232067" y="1991131"/>
                </a:lnTo>
                <a:lnTo>
                  <a:pt x="0" y="1991131"/>
                </a:lnTo>
                <a:lnTo>
                  <a:pt x="0" y="0"/>
                </a:lnTo>
                <a:close/>
              </a:path>
            </a:pathLst>
          </a:custGeom>
          <a:blipFill>
            <a:blip r:embed="rId7"/>
            <a:stretch>
              <a:fillRect l="-1018" t="-6392" r="-814" b="-7762"/>
            </a:stretch>
          </a:blipFill>
        </p:spPr>
        <p:txBody>
          <a:bodyPr/>
          <a:lstStyle/>
          <a:p/>
        </p:txBody>
      </p:sp>
      <p:sp>
        <p:nvSpPr>
          <p:cNvPr id="9" name="Freeform 9"/>
          <p:cNvSpPr/>
          <p:nvPr/>
        </p:nvSpPr>
        <p:spPr>
          <a:xfrm>
            <a:off x="11146829" y="4116675"/>
            <a:ext cx="3004739" cy="1991131"/>
          </a:xfrm>
          <a:custGeom>
            <a:rect l="l" t="t" r="r" b="b"/>
            <a:pathLst>
              <a:path w="3004739" h="1991131">
                <a:moveTo>
                  <a:pt x="0" y="0"/>
                </a:moveTo>
                <a:lnTo>
                  <a:pt x="3004739" y="0"/>
                </a:lnTo>
                <a:lnTo>
                  <a:pt x="3004739" y="1991131"/>
                </a:lnTo>
                <a:lnTo>
                  <a:pt x="0" y="1991131"/>
                </a:lnTo>
                <a:lnTo>
                  <a:pt x="0" y="0"/>
                </a:lnTo>
                <a:close/>
              </a:path>
            </a:pathLst>
          </a:custGeom>
          <a:blipFill>
            <a:blip r:embed="rId8"/>
            <a:stretch>
              <a:fillRect t="-22381" b="-28524"/>
            </a:stretch>
          </a:blipFill>
        </p:spPr>
        <p:txBody>
          <a:bodyPr/>
          <a:lstStyle/>
          <a:p/>
        </p:txBody>
      </p:sp>
      <p:sp>
        <p:nvSpPr>
          <p:cNvPr id="10" name="Freeform 10"/>
          <p:cNvSpPr/>
          <p:nvPr/>
        </p:nvSpPr>
        <p:spPr>
          <a:xfrm>
            <a:off x="11056349" y="6412606"/>
            <a:ext cx="2346306" cy="1608537"/>
          </a:xfrm>
          <a:custGeom>
            <a:rect l="l" t="t" r="r" b="b"/>
            <a:pathLst>
              <a:path w="2346306" h="1608537">
                <a:moveTo>
                  <a:pt x="0" y="0"/>
                </a:moveTo>
                <a:lnTo>
                  <a:pt x="2346306" y="0"/>
                </a:lnTo>
                <a:lnTo>
                  <a:pt x="2346306" y="1608537"/>
                </a:lnTo>
                <a:lnTo>
                  <a:pt x="0" y="1608537"/>
                </a:lnTo>
                <a:lnTo>
                  <a:pt x="0" y="0"/>
                </a:lnTo>
                <a:close/>
              </a:path>
            </a:pathLst>
          </a:custGeom>
          <a:blipFill>
            <a:blip r:embed="rId9"/>
            <a:stretch>
              <a:fillRect l="-13316" r="-8673" b="-17797"/>
            </a:stretch>
          </a:blipFill>
        </p:spPr>
        <p:txBody>
          <a:bodyPr/>
          <a:lstStyle/>
          <a:p/>
        </p:txBody>
      </p:sp>
      <p:sp>
        <p:nvSpPr>
          <p:cNvPr id="11" name="Freeform 11"/>
          <p:cNvSpPr/>
          <p:nvPr/>
        </p:nvSpPr>
        <p:spPr>
          <a:xfrm>
            <a:off x="13660338" y="7988307"/>
            <a:ext cx="2122586" cy="2062672"/>
          </a:xfrm>
          <a:custGeom>
            <a:rect l="l" t="t" r="r" b="b"/>
            <a:pathLst>
              <a:path w="2122586" h="2062672">
                <a:moveTo>
                  <a:pt x="0" y="0"/>
                </a:moveTo>
                <a:lnTo>
                  <a:pt x="2122586" y="0"/>
                </a:lnTo>
                <a:lnTo>
                  <a:pt x="2122586" y="2062672"/>
                </a:lnTo>
                <a:lnTo>
                  <a:pt x="0" y="2062672"/>
                </a:lnTo>
                <a:lnTo>
                  <a:pt x="0" y="0"/>
                </a:lnTo>
                <a:close/>
              </a:path>
            </a:pathLst>
          </a:custGeom>
          <a:blipFill>
            <a:blip r:embed="rId10"/>
            <a:stretch>
              <a:fillRect l="-4258" t="-6134" r="-4829" b="-6572"/>
            </a:stretch>
          </a:blipFill>
        </p:spPr>
        <p:txBody>
          <a:bodyPr/>
          <a:lstStyle/>
          <a:p/>
        </p:txBody>
      </p:sp>
      <p:sp>
        <p:nvSpPr>
          <p:cNvPr id="12" name="Freeform 12"/>
          <p:cNvSpPr/>
          <p:nvPr/>
        </p:nvSpPr>
        <p:spPr>
          <a:xfrm>
            <a:off x="16040100" y="6412606"/>
            <a:ext cx="1903157" cy="2049554"/>
          </a:xfrm>
          <a:custGeom>
            <a:rect l="l" t="t" r="r" b="b"/>
            <a:pathLst>
              <a:path w="1903157" h="2049554">
                <a:moveTo>
                  <a:pt x="0" y="0"/>
                </a:moveTo>
                <a:lnTo>
                  <a:pt x="1903157" y="0"/>
                </a:lnTo>
                <a:lnTo>
                  <a:pt x="1903157" y="2049554"/>
                </a:lnTo>
                <a:lnTo>
                  <a:pt x="0" y="2049554"/>
                </a:lnTo>
                <a:lnTo>
                  <a:pt x="0" y="0"/>
                </a:lnTo>
                <a:close/>
              </a:path>
            </a:pathLst>
          </a:custGeom>
          <a:blipFill>
            <a:blip r:embed="rId11"/>
            <a:stretch>
              <a:fillRect/>
            </a:stretch>
          </a:blipFill>
        </p:spPr>
        <p:txBody>
          <a:bodyPr/>
          <a:lstStyle/>
          <a:p/>
        </p:txBody>
      </p:sp>
      <p:sp>
        <p:nvSpPr>
          <p:cNvPr id="13" name="Freeform 13"/>
          <p:cNvSpPr/>
          <p:nvPr/>
        </p:nvSpPr>
        <p:spPr>
          <a:xfrm>
            <a:off x="10896384" y="8465621"/>
            <a:ext cx="2126809" cy="1585359"/>
          </a:xfrm>
          <a:custGeom>
            <a:rect l="l" t="t" r="r" b="b"/>
            <a:pathLst>
              <a:path w="2126809" h="1585359">
                <a:moveTo>
                  <a:pt x="0" y="0"/>
                </a:moveTo>
                <a:lnTo>
                  <a:pt x="2126809" y="0"/>
                </a:lnTo>
                <a:lnTo>
                  <a:pt x="2126809" y="1585358"/>
                </a:lnTo>
                <a:lnTo>
                  <a:pt x="0" y="1585358"/>
                </a:lnTo>
                <a:lnTo>
                  <a:pt x="0" y="0"/>
                </a:lnTo>
                <a:close/>
              </a:path>
            </a:pathLst>
          </a:custGeom>
          <a:blipFill>
            <a:blip r:embed="rId12"/>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ncuwh6s"/>
              </a:rPr>
              <a:t>https://tinyurl.com/3ncuwh6s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Edible Snail Market Report 2023</dc:title>
  <cp:lastModifiedBy>decipher market</cp:lastModifiedBy>
  <cp:revision>2</cp:revision>
  <dcterms:created xsi:type="dcterms:W3CDTF">2006-08-16T00:00:00Z</dcterms:created>
  <dcterms:modified xsi:type="dcterms:W3CDTF">2024-02-21T10:44:16Z</dcterms:modified>
</cp:coreProperties>
</file>