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Arimo Bold" panose="020B0604020202020204" charset="0"/>
      <p:regular r:id="rId13"/>
    </p:embeddedFont>
    <p:embeddedFont>
      <p:font typeface="Canva Sans 2" panose="020B0604020202020204" charset="0"/>
      <p:regular r:id="rId14"/>
    </p:embeddedFont>
    <p:embeddedFont>
      <p:font typeface="Canva Sans 2 Bold" panose="020B0604020202020204" charset="0"/>
      <p:regular r:id="rId15"/>
    </p:embeddedFont>
    <p:embeddedFont>
      <p:font typeface="Georgia Pro Bold" panose="020B0604020202020204" charset="0"/>
      <p:regular r:id="rId16"/>
    </p:embeddedFont>
    <p:embeddedFont>
      <p:font typeface="Lato" panose="020F0502020204030203" pitchFamily="34" charset="0"/>
      <p:regular r:id="rId17"/>
    </p:embeddedFont>
    <p:embeddedFont>
      <p:font typeface="Lato Bold" panose="020F0502020204030203" charset="0"/>
      <p:regular r:id="rId18"/>
    </p:embeddedFont>
    <p:embeddedFont>
      <p:font typeface="Poppins" panose="00000500000000000000" pitchFamily="2" charset="0"/>
      <p:regular r:id="rId19"/>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 Id="rId5" Type="http://schemas.openxmlformats.org/officeDocument/2006/relationships/image" Target="../media/image4.jpeg" /><Relationship Id="rId6" Type="http://schemas.openxmlformats.org/officeDocument/2006/relationships/image" Target="../media/image5.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5.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5.jpeg" /><Relationship Id="rId5" Type="http://schemas.openxmlformats.org/officeDocument/2006/relationships/image" Target="../media/image9.jpeg" /><Relationship Id="rId6" Type="http://schemas.openxmlformats.org/officeDocument/2006/relationships/image" Target="../media/image10.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jpeg" /><Relationship Id="rId3"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jpeg" /><Relationship Id="rId3"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4.jpeg" /><Relationship Id="rId11" Type="http://schemas.openxmlformats.org/officeDocument/2006/relationships/image" Target="../media/image25.jpeg" /><Relationship Id="rId12" Type="http://schemas.openxmlformats.org/officeDocument/2006/relationships/image" Target="../media/image26.jpeg" /><Relationship Id="rId13" Type="http://schemas.openxmlformats.org/officeDocument/2006/relationships/image" Target="../media/image27.jpeg" /><Relationship Id="rId14" Type="http://schemas.openxmlformats.org/officeDocument/2006/relationships/image" Target="../media/image28.jpeg" /><Relationship Id="rId15" Type="http://schemas.openxmlformats.org/officeDocument/2006/relationships/image" Target="../media/image29.jpeg" /><Relationship Id="rId2" Type="http://schemas.openxmlformats.org/officeDocument/2006/relationships/image" Target="../media/image5.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 Id="rId6" Type="http://schemas.openxmlformats.org/officeDocument/2006/relationships/image" Target="../media/image20.jpeg" /><Relationship Id="rId7" Type="http://schemas.openxmlformats.org/officeDocument/2006/relationships/image" Target="../media/image21.jpeg" /><Relationship Id="rId8" Type="http://schemas.openxmlformats.org/officeDocument/2006/relationships/image" Target="../media/image22.jpeg" /><Relationship Id="rId9" Type="http://schemas.openxmlformats.org/officeDocument/2006/relationships/image" Target="../media/image2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0.jpeg" /><Relationship Id="rId3" Type="http://schemas.openxmlformats.org/officeDocument/2006/relationships/image" Target="../media/image31.jpeg" /><Relationship Id="rId4" Type="http://schemas.openxmlformats.org/officeDocument/2006/relationships/hyperlink" Target="https://tinyurl.com/mpnkjyw5"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FF9F3"/>
        </a:solidFill>
        <a:effectLst/>
      </p:bgPr>
    </p:bg>
    <p:spTree>
      <p:nvGrpSpPr>
        <p:cNvPr id="1" name=""/>
        <p:cNvGrpSpPr/>
        <p:nvPr/>
      </p:nvGrpSpPr>
      <p:grpSpPr>
        <a:xfrm>
          <a:off x="0" y="0"/>
          <a:ext cx="0" cy="0"/>
        </a:xfrm>
      </p:grpSpPr>
      <p:grpSp>
        <p:nvGrpSpPr>
          <p:cNvPr id="2" name="Group 2"/>
          <p:cNvGrpSpPr/>
          <p:nvPr/>
        </p:nvGrpSpPr>
        <p:grpSpPr>
          <a:xfrm>
            <a:off x="-478536" y="327660"/>
            <a:ext cx="19063288" cy="8085189"/>
            <a:chExt cx="5396543" cy="2288801"/>
          </a:xfrm>
        </p:grpSpPr>
        <p:sp>
          <p:nvSpPr>
            <p:cNvPr id="3" name="Freeform 3"/>
            <p:cNvSpPr/>
            <p:nvPr/>
          </p:nvSpPr>
          <p:spPr>
            <a:xfrm>
              <a:off x="0" y="0"/>
              <a:ext cx="5396543" cy="2288801"/>
            </a:xfrm>
            <a:custGeom>
              <a:rect l="l" t="t" r="r" b="b"/>
              <a:pathLst>
                <a:path w="5396543" h="2288801">
                  <a:moveTo>
                    <a:pt x="0" y="0"/>
                  </a:moveTo>
                  <a:lnTo>
                    <a:pt x="5396543" y="0"/>
                  </a:lnTo>
                  <a:lnTo>
                    <a:pt x="5396543" y="2288801"/>
                  </a:lnTo>
                  <a:lnTo>
                    <a:pt x="0" y="2288801"/>
                  </a:lnTo>
                  <a:close/>
                </a:path>
              </a:pathLst>
            </a:custGeom>
            <a:solidFill>
              <a:srgbClr val="6C6518"/>
            </a:solidFill>
          </p:spPr>
          <p:txBody>
            <a:bodyPr/>
            <a:lstStyle/>
            <a:p/>
          </p:txBody>
        </p:sp>
        <p:sp>
          <p:nvSpPr>
            <p:cNvPr id="4" name="TextBox 4"/>
            <p:cNvSpPr txBox="1"/>
            <p:nvPr/>
          </p:nvSpPr>
          <p:spPr>
            <a:xfrm>
              <a:off x="0" y="-47625"/>
              <a:ext cx="5396543" cy="2336426"/>
            </a:xfrm>
            <a:prstGeom prst="rect">
              <a:avLst/>
            </a:prstGeom>
          </p:spPr>
          <p:txBody>
            <a:bodyPr lIns="81280" tIns="81280" rIns="81280" bIns="81280" rtlCol="0" anchor="ctr"/>
            <a:lstStyle/>
            <a:p>
              <a:pPr algn="ctr">
                <a:lnSpc>
                  <a:spcPts val="2464"/>
                </a:lnSpc>
                <a:spcBef>
                  <a:spcPct val="0"/>
                </a:spcBef>
              </a:pPr>
              <a:endParaRPr/>
            </a:p>
          </p:txBody>
        </p:sp>
      </p:grpSp>
      <p:sp>
        <p:nvSpPr>
          <p:cNvPr id="5" name="Freeform 5"/>
          <p:cNvSpPr/>
          <p:nvPr/>
        </p:nvSpPr>
        <p:spPr>
          <a:xfrm rot="3700013">
            <a:off x="12296775" y="3100834"/>
            <a:ext cx="2990850" cy="3828288"/>
          </a:xfrm>
          <a:custGeom>
            <a:rect l="l" t="t" r="r" b="b"/>
            <a:pathLst>
              <a:path w="2990850" h="3828288">
                <a:moveTo>
                  <a:pt x="0" y="0"/>
                </a:moveTo>
                <a:lnTo>
                  <a:pt x="2990850" y="0"/>
                </a:lnTo>
                <a:lnTo>
                  <a:pt x="2990850" y="3828288"/>
                </a:lnTo>
                <a:lnTo>
                  <a:pt x="0" y="38282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6" name="AutoShape 6"/>
          <p:cNvSpPr/>
          <p:nvPr/>
        </p:nvSpPr>
        <p:spPr>
          <a:xfrm>
            <a:off x="1028700" y="7268277"/>
            <a:ext cx="6549542" cy="0"/>
          </a:xfrm>
          <a:prstGeom prst="line">
            <a:avLst/>
          </a:prstGeom>
          <a:ln w="57150" cap="flat">
            <a:solidFill>
              <a:srgbClr val="FFFFFF"/>
            </a:solidFill>
            <a:prstDash val="solid"/>
            <a:headEnd type="none" w="sm" len="sm"/>
            <a:tailEnd type="none" w="sm" len="sm"/>
          </a:ln>
        </p:spPr>
        <p:txBody>
          <a:bodyPr/>
          <a:lstStyle/>
          <a:p/>
        </p:txBody>
      </p:sp>
      <p:grpSp>
        <p:nvGrpSpPr>
          <p:cNvPr id="7" name="Group 7"/>
          <p:cNvGrpSpPr>
            <a:grpSpLocks noChangeAspect="1"/>
          </p:cNvGrpSpPr>
          <p:nvPr/>
        </p:nvGrpSpPr>
        <p:grpSpPr>
          <a:xfrm rot="775692">
            <a:off x="13330079" y="1392935"/>
            <a:ext cx="4196906" cy="8304299"/>
            <a:chExt cx="2620010" cy="5184140"/>
          </a:xfrm>
        </p:grpSpPr>
        <p:sp>
          <p:nvSpPr>
            <p:cNvPr id="8" name="Freeform 8"/>
            <p:cNvSpPr/>
            <p:nvPr/>
          </p:nvSpPr>
          <p:spPr>
            <a:xfrm>
              <a:off x="53340" y="25400"/>
              <a:ext cx="2513330" cy="5132070"/>
            </a:xfrm>
            <a:custGeom>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p:txBody>
        </p:sp>
        <p:sp>
          <p:nvSpPr>
            <p:cNvPr id="9" name="Freeform 9"/>
            <p:cNvSpPr/>
            <p:nvPr/>
          </p:nvSpPr>
          <p:spPr>
            <a:xfrm>
              <a:off x="185420" y="156210"/>
              <a:ext cx="2251710" cy="4876800"/>
            </a:xfrm>
            <a:custGeom>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35014" r="-189938"/>
              </a:stretch>
            </a:blipFill>
          </p:spPr>
          <p:txBody>
            <a:bodyPr/>
            <a:lstStyle/>
            <a:p/>
          </p:txBody>
        </p:sp>
        <p:sp>
          <p:nvSpPr>
            <p:cNvPr id="10" name="Freeform 10"/>
            <p:cNvSpPr/>
            <p:nvPr/>
          </p:nvSpPr>
          <p:spPr>
            <a:xfrm>
              <a:off x="1121410" y="198120"/>
              <a:ext cx="347980" cy="43180"/>
            </a:xfrm>
            <a:custGeom>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txBody>
            <a:bodyPr/>
            <a:lstStyle/>
            <a:p/>
          </p:txBody>
        </p:sp>
        <p:sp>
          <p:nvSpPr>
            <p:cNvPr id="11" name="Freeform 11"/>
            <p:cNvSpPr/>
            <p:nvPr/>
          </p:nvSpPr>
          <p:spPr>
            <a:xfrm>
              <a:off x="1578312" y="187909"/>
              <a:ext cx="66636" cy="63602"/>
            </a:xfrm>
            <a:custGeom>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txBody>
            <a:bodyPr/>
            <a:lstStyle/>
            <a:p/>
          </p:txBody>
        </p:sp>
        <p:sp>
          <p:nvSpPr>
            <p:cNvPr id="12" name="Freeform 12"/>
            <p:cNvSpPr/>
            <p:nvPr/>
          </p:nvSpPr>
          <p:spPr>
            <a:xfrm>
              <a:off x="0" y="685800"/>
              <a:ext cx="27940" cy="213360"/>
            </a:xfrm>
            <a:custGeom>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txBody>
            <a:bodyPr/>
            <a:lstStyle/>
            <a:p/>
          </p:txBody>
        </p:sp>
        <p:sp>
          <p:nvSpPr>
            <p:cNvPr id="13" name="Freeform 13"/>
            <p:cNvSpPr/>
            <p:nvPr/>
          </p:nvSpPr>
          <p:spPr>
            <a:xfrm>
              <a:off x="0" y="1057910"/>
              <a:ext cx="27940" cy="384810"/>
            </a:xfrm>
            <a:custGeom>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txBody>
            <a:bodyPr/>
            <a:lstStyle/>
            <a:p/>
          </p:txBody>
        </p:sp>
        <p:sp>
          <p:nvSpPr>
            <p:cNvPr id="14" name="Freeform 14"/>
            <p:cNvSpPr/>
            <p:nvPr/>
          </p:nvSpPr>
          <p:spPr>
            <a:xfrm>
              <a:off x="0" y="1526540"/>
              <a:ext cx="27940" cy="386080"/>
            </a:xfrm>
            <a:custGeom>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txBody>
            <a:bodyPr/>
            <a:lstStyle/>
            <a:p/>
          </p:txBody>
        </p:sp>
        <p:sp>
          <p:nvSpPr>
            <p:cNvPr id="15" name="Freeform 15"/>
            <p:cNvSpPr/>
            <p:nvPr/>
          </p:nvSpPr>
          <p:spPr>
            <a:xfrm>
              <a:off x="2592070" y="1184910"/>
              <a:ext cx="27940" cy="618490"/>
            </a:xfrm>
            <a:custGeom>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txBody>
            <a:bodyPr/>
            <a:lstStyle/>
            <a:p/>
          </p:txBody>
        </p:sp>
        <p:sp>
          <p:nvSpPr>
            <p:cNvPr id="16" name="Freeform 16"/>
            <p:cNvSpPr/>
            <p:nvPr/>
          </p:nvSpPr>
          <p:spPr>
            <a:xfrm>
              <a:off x="27940" y="0"/>
              <a:ext cx="2564130" cy="5182870"/>
            </a:xfrm>
            <a:custGeom>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txBody>
            <a:bodyPr/>
            <a:lstStyle/>
            <a:p/>
          </p:txBody>
        </p:sp>
      </p:grpSp>
      <p:sp>
        <p:nvSpPr>
          <p:cNvPr id="17" name="Freeform 17"/>
          <p:cNvSpPr/>
          <p:nvPr/>
        </p:nvSpPr>
        <p:spPr>
          <a:xfrm>
            <a:off x="10323363" y="5315695"/>
            <a:ext cx="5547059" cy="4264302"/>
          </a:xfrm>
          <a:custGeom>
            <a:rect l="l" t="t" r="r" b="b"/>
            <a:pathLst>
              <a:path w="5547059" h="4264302">
                <a:moveTo>
                  <a:pt x="0" y="0"/>
                </a:moveTo>
                <a:lnTo>
                  <a:pt x="5547060" y="0"/>
                </a:lnTo>
                <a:lnTo>
                  <a:pt x="5547060" y="4264301"/>
                </a:lnTo>
                <a:lnTo>
                  <a:pt x="0" y="4264301"/>
                </a:lnTo>
                <a:lnTo>
                  <a:pt x="0" y="0"/>
                </a:lnTo>
                <a:close/>
              </a:path>
            </a:pathLst>
          </a:custGeom>
          <a:blipFill>
            <a:blip r:embed="rId4"/>
            <a:stretch>
              <a:fillRect/>
            </a:stretch>
          </a:blipFill>
        </p:spPr>
        <p:txBody>
          <a:bodyPr/>
          <a:lstStyle/>
          <a:p/>
        </p:txBody>
      </p:sp>
      <p:sp>
        <p:nvSpPr>
          <p:cNvPr id="18" name="Freeform 18"/>
          <p:cNvSpPr/>
          <p:nvPr/>
        </p:nvSpPr>
        <p:spPr>
          <a:xfrm rot="-1014153" flipH="1">
            <a:off x="12642116" y="813060"/>
            <a:ext cx="1363734" cy="1494503"/>
          </a:xfrm>
          <a:custGeom>
            <a:rect l="l" t="t" r="r" b="b"/>
            <a:pathLst>
              <a:path w="1363734" h="1494503">
                <a:moveTo>
                  <a:pt x="1363734" y="0"/>
                </a:moveTo>
                <a:lnTo>
                  <a:pt x="0" y="0"/>
                </a:lnTo>
                <a:lnTo>
                  <a:pt x="0" y="1494503"/>
                </a:lnTo>
                <a:lnTo>
                  <a:pt x="1363734" y="1494503"/>
                </a:lnTo>
                <a:lnTo>
                  <a:pt x="1363734" y="0"/>
                </a:lnTo>
                <a:close/>
              </a:path>
            </a:pathLst>
          </a:custGeom>
          <a:blipFill>
            <a:blip r:embed="rId5">
              <a:extLst>
                <a:ext uri="{96DAC541-7B7A-43D3-8B79-37D633B846F1}">
                  <asvg:svgBlip xmlns:asvg="http://schemas.microsoft.com/office/drawing/2016/SVG/main" r:embed="rId7"/>
                </a:ext>
              </a:extLst>
            </a:blip>
            <a:stretch>
              <a:fillRect/>
            </a:stretch>
          </a:blipFill>
        </p:spPr>
        <p:txBody>
          <a:bodyPr/>
          <a:lstStyle/>
          <a:p/>
        </p:txBody>
      </p:sp>
      <p:sp>
        <p:nvSpPr>
          <p:cNvPr id="19" name="Freeform 19"/>
          <p:cNvSpPr/>
          <p:nvPr/>
        </p:nvSpPr>
        <p:spPr>
          <a:xfrm rot="3700013">
            <a:off x="-840105" y="-480463"/>
            <a:ext cx="2990850" cy="3828288"/>
          </a:xfrm>
          <a:custGeom>
            <a:rect l="l" t="t" r="r" b="b"/>
            <a:pathLst>
              <a:path w="2990850" h="3828288">
                <a:moveTo>
                  <a:pt x="0" y="0"/>
                </a:moveTo>
                <a:lnTo>
                  <a:pt x="2990850" y="0"/>
                </a:lnTo>
                <a:lnTo>
                  <a:pt x="2990850" y="3828288"/>
                </a:lnTo>
                <a:lnTo>
                  <a:pt x="0" y="38282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20" name="TextBox 20"/>
          <p:cNvSpPr txBox="1"/>
          <p:nvPr/>
        </p:nvSpPr>
        <p:spPr>
          <a:xfrm>
            <a:off x="238617" y="9484746"/>
            <a:ext cx="10336719" cy="698499"/>
          </a:xfrm>
          <a:prstGeom prst="rect">
            <a:avLst/>
          </a:prstGeom>
        </p:spPr>
        <p:txBody>
          <a:bodyPr lIns="0" tIns="0" rIns="0" bIns="0" rtlCol="0" anchor="t">
            <a:spAutoFit/>
          </a:bodyPr>
          <a:lstStyle/>
          <a:p>
            <a:pPr algn="ctr">
              <a:lnSpc>
                <a:spcPts val="5600"/>
              </a:lnSpc>
            </a:pPr>
            <a:r>
              <a:rPr lang="en-US" sz="4000">
                <a:solidFill>
                  <a:srgbClr val="000000"/>
                </a:solidFill>
                <a:latin typeface="Arimo"/>
              </a:rPr>
              <a:t>Qualitative Analysis + Quantitative Analysis</a:t>
            </a:r>
          </a:p>
        </p:txBody>
      </p:sp>
      <p:sp>
        <p:nvSpPr>
          <p:cNvPr id="21" name="TextBox 21"/>
          <p:cNvSpPr txBox="1"/>
          <p:nvPr/>
        </p:nvSpPr>
        <p:spPr>
          <a:xfrm>
            <a:off x="1019151" y="3588131"/>
            <a:ext cx="16444539" cy="3231654"/>
          </a:xfrm>
          <a:prstGeom prst="rect">
            <a:avLst/>
          </a:prstGeom>
        </p:spPr>
        <p:txBody>
          <a:bodyPr wrap="square" lIns="0" tIns="0" rIns="0" bIns="0" rtlCol="0" anchor="t">
            <a:spAutoFit/>
          </a:bodyPr>
          <a:lstStyle/>
          <a:p>
            <a:pPr>
              <a:lnSpc>
                <a:spcPts val="8400"/>
              </a:lnSpc>
            </a:pPr>
            <a:r>
              <a:rPr lang="en-US" sz="8000">
                <a:solidFill>
                  <a:srgbClr val="FFFFFF"/>
                </a:solidFill>
                <a:latin typeface="Arimo"/>
              </a:rPr>
              <a:t>E GROCERY</a:t>
            </a:r>
          </a:p>
          <a:p>
            <a:pPr>
              <a:lnSpc>
                <a:spcPts val="8400"/>
              </a:lnSpc>
            </a:pPr>
            <a:r>
              <a:rPr lang="en-US" sz="8000">
                <a:solidFill>
                  <a:srgbClr val="FFFFFF"/>
                </a:solidFill>
                <a:latin typeface="Arimo"/>
              </a:rPr>
              <a:t>MARKET REPORT </a:t>
            </a:r>
          </a:p>
          <a:p>
            <a:pPr>
              <a:lnSpc>
                <a:spcPts val="8400"/>
              </a:lnSpc>
            </a:pPr>
            <a:r>
              <a:rPr lang="en-US" sz="8000">
                <a:solidFill>
                  <a:srgbClr val="FFFFFF"/>
                </a:solidFill>
                <a:latin typeface="Arimo"/>
              </a:rPr>
              <a:t>2024</a:t>
            </a:r>
          </a:p>
        </p:txBody>
      </p:sp>
      <p:pic>
        <p:nvPicPr>
          <p:cNvPr id="22" name="Picture 22"/>
          <p:cNvPicPr>
            <a:picLocks noChangeAspect="1"/>
          </p:cNvPicPr>
          <p:nvPr/>
        </p:nvPicPr>
        <p:blipFill>
          <a:blip r:embed="rId6"/>
          <a:srcRect l="36500" t="25150" r="38480" b="29571"/>
          <a:stretch>
            <a:fillRect/>
          </a:stretch>
        </p:blipFill>
        <p:spPr>
          <a:xfrm>
            <a:off x="0" y="-43763"/>
            <a:ext cx="2107061" cy="2144926"/>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2756" y="1948679"/>
            <a:ext cx="16236544" cy="6979006"/>
            <a:chExt cx="4276291" cy="1838092"/>
          </a:xfrm>
        </p:grpSpPr>
        <p:sp>
          <p:nvSpPr>
            <p:cNvPr id="4" name="Freeform 4"/>
            <p:cNvSpPr/>
            <p:nvPr/>
          </p:nvSpPr>
          <p:spPr>
            <a:xfrm>
              <a:off x="0" y="0"/>
              <a:ext cx="4276291" cy="1838092"/>
            </a:xfrm>
            <a:custGeom>
              <a:rect l="l" t="t" r="r" b="b"/>
              <a:pathLst>
                <a:path w="4276291" h="1838092">
                  <a:moveTo>
                    <a:pt x="0" y="0"/>
                  </a:moveTo>
                  <a:lnTo>
                    <a:pt x="4276291" y="0"/>
                  </a:lnTo>
                  <a:lnTo>
                    <a:pt x="4276291" y="1838092"/>
                  </a:lnTo>
                  <a:lnTo>
                    <a:pt x="0" y="1838092"/>
                  </a:lnTo>
                  <a:close/>
                </a:path>
              </a:pathLst>
            </a:custGeom>
            <a:solidFill>
              <a:srgbClr val="000000">
                <a:alpha val="73725"/>
              </a:srgbClr>
            </a:solidFill>
          </p:spPr>
          <p:txBody>
            <a:bodyPr/>
            <a:lstStyle/>
            <a:p/>
          </p:txBody>
        </p:sp>
        <p:sp>
          <p:nvSpPr>
            <p:cNvPr id="5" name="TextBox 5"/>
            <p:cNvSpPr txBox="1"/>
            <p:nvPr/>
          </p:nvSpPr>
          <p:spPr>
            <a:xfrm>
              <a:off x="0" y="-47625"/>
              <a:ext cx="4276291" cy="188571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468131" y="653102"/>
            <a:ext cx="2094509" cy="2132148"/>
          </a:xfrm>
          <a:prstGeom prst="rect">
            <a:avLst/>
          </a:prstGeom>
        </p:spPr>
      </p:pic>
      <p:sp>
        <p:nvSpPr>
          <p:cNvPr id="7" name="TextBox 7"/>
          <p:cNvSpPr txBox="1"/>
          <p:nvPr/>
        </p:nvSpPr>
        <p:spPr>
          <a:xfrm>
            <a:off x="1433023" y="3470344"/>
            <a:ext cx="15421953" cy="5062220"/>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Arimo"/>
              </a:rPr>
              <a:t>The E grocery market encompasses digital platforms where consumers can conveniently purchase a variety of food and household items via the Internet. This digital marketplace offers a plethora of benefits, including convenience, extensive product choices, and timesaving features. From fresh produce to pantry staples, snacks, and beverages, e-grocery platforms offer an extensive selection tailored to diverse preferences. Leveraging advanced technologies and efficient logistics networks, e-grocers ensure prompt delivery, enhancing the overall shopping experience. One of the key drivers propelling the growth of the E grocery market is the increase in internet penetration.</a:t>
            </a:r>
          </a:p>
        </p:txBody>
      </p:sp>
      <p:sp>
        <p:nvSpPr>
          <p:cNvPr id="8" name="TextBox 8"/>
          <p:cNvSpPr txBox="1"/>
          <p:nvPr/>
        </p:nvSpPr>
        <p:spPr>
          <a:xfrm>
            <a:off x="5080096" y="2378532"/>
            <a:ext cx="8127807" cy="861060"/>
          </a:xfrm>
          <a:prstGeom prst="rect">
            <a:avLst/>
          </a:prstGeom>
        </p:spPr>
        <p:txBody>
          <a:bodyPr lIns="0" tIns="0" rIns="0" bIns="0" rtlCol="0" anchor="t">
            <a:spAutoFit/>
          </a:bodyPr>
          <a:lstStyle/>
          <a:p>
            <a:pPr algn="ctr">
              <a:lnSpc>
                <a:spcPts val="6420"/>
              </a:lnSpc>
            </a:pPr>
            <a:r>
              <a:rPr lang="en-US" sz="6000">
                <a:solidFill>
                  <a:srgbClr val="FFFFFF"/>
                </a:solidFill>
                <a:latin typeface="Arimo"/>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9800477" y="6024433"/>
            <a:ext cx="8267142" cy="2502870"/>
            <a:chExt cx="860407" cy="260488"/>
          </a:xfrm>
        </p:grpSpPr>
        <p:sp>
          <p:nvSpPr>
            <p:cNvPr id="4" name="Freeform 4"/>
            <p:cNvSpPr/>
            <p:nvPr/>
          </p:nvSpPr>
          <p:spPr>
            <a:xfrm>
              <a:off x="0" y="0"/>
              <a:ext cx="860407" cy="260488"/>
            </a:xfrm>
            <a:custGeom>
              <a:rect l="l" t="t" r="r" b="b"/>
              <a:pathLst>
                <a:path w="860407" h="260488">
                  <a:moveTo>
                    <a:pt x="93647" y="0"/>
                  </a:moveTo>
                  <a:lnTo>
                    <a:pt x="766760" y="0"/>
                  </a:lnTo>
                  <a:cubicBezTo>
                    <a:pt x="818480" y="0"/>
                    <a:pt x="860407" y="41927"/>
                    <a:pt x="860407" y="93647"/>
                  </a:cubicBezTo>
                  <a:lnTo>
                    <a:pt x="860407" y="166841"/>
                  </a:lnTo>
                  <a:cubicBezTo>
                    <a:pt x="860407" y="218560"/>
                    <a:pt x="818480" y="260488"/>
                    <a:pt x="766760" y="260488"/>
                  </a:cubicBezTo>
                  <a:lnTo>
                    <a:pt x="93647" y="260488"/>
                  </a:lnTo>
                  <a:cubicBezTo>
                    <a:pt x="41927" y="260488"/>
                    <a:pt x="0" y="218560"/>
                    <a:pt x="0" y="166841"/>
                  </a:cubicBezTo>
                  <a:lnTo>
                    <a:pt x="0" y="93647"/>
                  </a:lnTo>
                  <a:cubicBezTo>
                    <a:pt x="0" y="41927"/>
                    <a:pt x="41927" y="0"/>
                    <a:pt x="93647" y="0"/>
                  </a:cubicBezTo>
                  <a:close/>
                </a:path>
              </a:pathLst>
            </a:custGeom>
            <a:solidFill>
              <a:srgbClr val="B83E29">
                <a:alpha val="74902"/>
              </a:srgbClr>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147039" y="6387014"/>
            <a:ext cx="2056296" cy="2053726"/>
          </a:xfrm>
          <a:custGeom>
            <a:rect l="l" t="t" r="r" b="b"/>
            <a:pathLst>
              <a:path w="2056296" h="2053726">
                <a:moveTo>
                  <a:pt x="0" y="0"/>
                </a:moveTo>
                <a:lnTo>
                  <a:pt x="2056296" y="0"/>
                </a:lnTo>
                <a:lnTo>
                  <a:pt x="2056296" y="2053725"/>
                </a:lnTo>
                <a:lnTo>
                  <a:pt x="0" y="2053725"/>
                </a:lnTo>
                <a:lnTo>
                  <a:pt x="0" y="0"/>
                </a:lnTo>
                <a:close/>
              </a:path>
            </a:pathLst>
          </a:custGeom>
          <a:blipFill>
            <a:blip r:embed="rId3"/>
            <a:stretch>
              <a:fillRect/>
            </a:stretch>
          </a:blipFill>
        </p:spPr>
        <p:txBody>
          <a:bodyPr/>
          <a:lstStyle/>
          <a:p/>
        </p:txBody>
      </p:sp>
      <p:grpSp>
        <p:nvGrpSpPr>
          <p:cNvPr id="7" name="Group 7"/>
          <p:cNvGrpSpPr/>
          <p:nvPr/>
        </p:nvGrpSpPr>
        <p:grpSpPr>
          <a:xfrm>
            <a:off x="10099097" y="6304827"/>
            <a:ext cx="2026012" cy="202601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1038"/>
          <a:stretch>
            <a:fillRect/>
          </a:stretch>
        </p:blipFill>
        <p:spPr>
          <a:xfrm>
            <a:off x="-59414" y="-24686"/>
            <a:ext cx="1610961" cy="1948979"/>
          </a:xfrm>
          <a:prstGeom prst="rect">
            <a:avLst/>
          </a:prstGeom>
        </p:spPr>
      </p:pic>
      <p:grpSp>
        <p:nvGrpSpPr>
          <p:cNvPr id="11" name="Group 11"/>
          <p:cNvGrpSpPr/>
          <p:nvPr/>
        </p:nvGrpSpPr>
        <p:grpSpPr>
          <a:xfrm>
            <a:off x="9800477" y="3329419"/>
            <a:ext cx="8267142" cy="2502870"/>
            <a:chExt cx="860407" cy="260488"/>
          </a:xfrm>
        </p:grpSpPr>
        <p:sp>
          <p:nvSpPr>
            <p:cNvPr id="12" name="Freeform 12"/>
            <p:cNvSpPr/>
            <p:nvPr/>
          </p:nvSpPr>
          <p:spPr>
            <a:xfrm>
              <a:off x="0" y="0"/>
              <a:ext cx="860407" cy="260488"/>
            </a:xfrm>
            <a:custGeom>
              <a:rect l="l" t="t" r="r" b="b"/>
              <a:pathLst>
                <a:path w="860407" h="260488">
                  <a:moveTo>
                    <a:pt x="93647" y="0"/>
                  </a:moveTo>
                  <a:lnTo>
                    <a:pt x="766760" y="0"/>
                  </a:lnTo>
                  <a:cubicBezTo>
                    <a:pt x="818480" y="0"/>
                    <a:pt x="860407" y="41927"/>
                    <a:pt x="860407" y="93647"/>
                  </a:cubicBezTo>
                  <a:lnTo>
                    <a:pt x="860407" y="166841"/>
                  </a:lnTo>
                  <a:cubicBezTo>
                    <a:pt x="860407" y="218560"/>
                    <a:pt x="818480" y="260488"/>
                    <a:pt x="766760" y="260488"/>
                  </a:cubicBezTo>
                  <a:lnTo>
                    <a:pt x="93647" y="260488"/>
                  </a:lnTo>
                  <a:cubicBezTo>
                    <a:pt x="41927" y="260488"/>
                    <a:pt x="0" y="218560"/>
                    <a:pt x="0" y="166841"/>
                  </a:cubicBezTo>
                  <a:lnTo>
                    <a:pt x="0" y="93647"/>
                  </a:lnTo>
                  <a:cubicBezTo>
                    <a:pt x="0" y="41927"/>
                    <a:pt x="41927" y="0"/>
                    <a:pt x="93647" y="0"/>
                  </a:cubicBezTo>
                  <a:close/>
                </a:path>
              </a:pathLst>
            </a:custGeom>
            <a:solidFill>
              <a:srgbClr val="B83E29">
                <a:alpha val="74902"/>
              </a:srgbClr>
            </a:solidFill>
          </p:spPr>
          <p:txBody>
            <a:bodyPr/>
            <a:lstStyle/>
            <a:p/>
          </p:txBody>
        </p:sp>
        <p:sp>
          <p:nvSpPr>
            <p:cNvPr id="13" name="TextBox 13"/>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10147039" y="3642579"/>
            <a:ext cx="2056296" cy="2053726"/>
          </a:xfrm>
          <a:custGeom>
            <a:rect l="l" t="t" r="r" b="b"/>
            <a:pathLst>
              <a:path w="2056296" h="2053726">
                <a:moveTo>
                  <a:pt x="0" y="0"/>
                </a:moveTo>
                <a:lnTo>
                  <a:pt x="2056296" y="0"/>
                </a:lnTo>
                <a:lnTo>
                  <a:pt x="2056296" y="2053725"/>
                </a:lnTo>
                <a:lnTo>
                  <a:pt x="0" y="2053725"/>
                </a:lnTo>
                <a:lnTo>
                  <a:pt x="0" y="0"/>
                </a:lnTo>
                <a:close/>
              </a:path>
            </a:pathLst>
          </a:custGeom>
          <a:blipFill>
            <a:blip r:embed="rId3"/>
            <a:stretch>
              <a:fillRect/>
            </a:stretch>
          </a:blipFill>
        </p:spPr>
        <p:txBody>
          <a:bodyPr/>
          <a:lstStyle/>
          <a:p/>
        </p:txBody>
      </p:sp>
      <p:grpSp>
        <p:nvGrpSpPr>
          <p:cNvPr id="15" name="Group 15"/>
          <p:cNvGrpSpPr/>
          <p:nvPr/>
        </p:nvGrpSpPr>
        <p:grpSpPr>
          <a:xfrm>
            <a:off x="10099097" y="3560392"/>
            <a:ext cx="2026012" cy="2026012"/>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Freeform 18"/>
          <p:cNvSpPr/>
          <p:nvPr/>
        </p:nvSpPr>
        <p:spPr>
          <a:xfrm>
            <a:off x="0" y="2732609"/>
            <a:ext cx="7721692" cy="7838995"/>
          </a:xfrm>
          <a:custGeom>
            <a:rect l="l" t="t" r="r" b="b"/>
            <a:pathLst>
              <a:path w="7721692" h="7838995">
                <a:moveTo>
                  <a:pt x="0" y="0"/>
                </a:moveTo>
                <a:lnTo>
                  <a:pt x="7721692" y="0"/>
                </a:lnTo>
                <a:lnTo>
                  <a:pt x="7721692" y="7838996"/>
                </a:lnTo>
                <a:lnTo>
                  <a:pt x="0" y="7838996"/>
                </a:lnTo>
                <a:lnTo>
                  <a:pt x="0" y="0"/>
                </a:lnTo>
                <a:close/>
              </a:path>
            </a:pathLst>
          </a:custGeom>
          <a:blipFill>
            <a:blip r:embed="rId5"/>
            <a:stretch>
              <a:fillRect t="-873" b="-873"/>
            </a:stretch>
          </a:blipFill>
        </p:spPr>
        <p:txBody>
          <a:bodyPr/>
          <a:lstStyle/>
          <a:p/>
        </p:txBody>
      </p:sp>
      <p:sp>
        <p:nvSpPr>
          <p:cNvPr id="19" name="Freeform 19"/>
          <p:cNvSpPr/>
          <p:nvPr/>
        </p:nvSpPr>
        <p:spPr>
          <a:xfrm>
            <a:off x="4012602" y="6132375"/>
            <a:ext cx="5559275" cy="4396930"/>
          </a:xfrm>
          <a:custGeom>
            <a:rect l="l" t="t" r="r" b="b"/>
            <a:pathLst>
              <a:path w="5559275" h="4396930">
                <a:moveTo>
                  <a:pt x="0" y="0"/>
                </a:moveTo>
                <a:lnTo>
                  <a:pt x="5559275" y="0"/>
                </a:lnTo>
                <a:lnTo>
                  <a:pt x="5559275" y="4396930"/>
                </a:lnTo>
                <a:lnTo>
                  <a:pt x="0" y="4396930"/>
                </a:lnTo>
                <a:lnTo>
                  <a:pt x="0" y="0"/>
                </a:lnTo>
                <a:close/>
              </a:path>
            </a:pathLst>
          </a:custGeom>
          <a:blipFill>
            <a:blip r:embed="rId6"/>
            <a:stretch>
              <a:fillRect t="-5354" b="-5354"/>
            </a:stretch>
          </a:blipFill>
        </p:spPr>
        <p:txBody>
          <a:bodyPr/>
          <a:lstStyle/>
          <a:p/>
        </p:txBody>
      </p:sp>
      <p:sp>
        <p:nvSpPr>
          <p:cNvPr id="20" name="TextBox 20"/>
          <p:cNvSpPr txBox="1"/>
          <p:nvPr/>
        </p:nvSpPr>
        <p:spPr>
          <a:xfrm>
            <a:off x="4766897" y="532335"/>
            <a:ext cx="7963503" cy="885825"/>
          </a:xfrm>
          <a:prstGeom prst="rect">
            <a:avLst/>
          </a:prstGeom>
        </p:spPr>
        <p:txBody>
          <a:bodyPr lIns="0" tIns="0" rIns="0" bIns="0" rtlCol="0" anchor="t">
            <a:spAutoFit/>
          </a:bodyPr>
          <a:lstStyle/>
          <a:p>
            <a:pPr algn="ctr">
              <a:lnSpc>
                <a:spcPts val="6299"/>
              </a:lnSpc>
            </a:pPr>
            <a:r>
              <a:rPr lang="en-US" sz="6999">
                <a:solidFill>
                  <a:srgbClr val="000000"/>
                </a:solidFill>
                <a:latin typeface="Arimo"/>
              </a:rPr>
              <a:t>KEY INSIGHTS</a:t>
            </a:r>
          </a:p>
        </p:txBody>
      </p:sp>
      <p:sp>
        <p:nvSpPr>
          <p:cNvPr id="21" name="TextBox 21"/>
          <p:cNvSpPr txBox="1"/>
          <p:nvPr/>
        </p:nvSpPr>
        <p:spPr>
          <a:xfrm>
            <a:off x="10370032" y="6718782"/>
            <a:ext cx="1484142" cy="1149235"/>
          </a:xfrm>
          <a:prstGeom prst="rect">
            <a:avLst/>
          </a:prstGeom>
        </p:spPr>
        <p:txBody>
          <a:bodyPr lIns="0" tIns="0" rIns="0" bIns="0" rtlCol="0" anchor="t">
            <a:spAutoFit/>
          </a:bodyPr>
          <a:lstStyle/>
          <a:p>
            <a:pPr algn="ctr">
              <a:lnSpc>
                <a:spcPts val="4370"/>
              </a:lnSpc>
            </a:pPr>
            <a:r>
              <a:rPr lang="en-US" sz="4370">
                <a:solidFill>
                  <a:srgbClr val="1E3048"/>
                </a:solidFill>
                <a:latin typeface="Arimo Bold"/>
              </a:rPr>
              <a:t>2024- 2031</a:t>
            </a:r>
          </a:p>
        </p:txBody>
      </p:sp>
      <p:sp>
        <p:nvSpPr>
          <p:cNvPr id="22" name="TextBox 22"/>
          <p:cNvSpPr txBox="1"/>
          <p:nvPr/>
        </p:nvSpPr>
        <p:spPr>
          <a:xfrm>
            <a:off x="12083249" y="6417635"/>
            <a:ext cx="5554636" cy="1616699"/>
          </a:xfrm>
          <a:prstGeom prst="rect">
            <a:avLst/>
          </a:prstGeom>
        </p:spPr>
        <p:txBody>
          <a:bodyPr lIns="0" tIns="0" rIns="0" bIns="0" rtlCol="0" anchor="t">
            <a:spAutoFit/>
          </a:bodyPr>
          <a:lstStyle/>
          <a:p>
            <a:pPr algn="ctr">
              <a:lnSpc>
                <a:spcPts val="6440"/>
              </a:lnSpc>
            </a:pPr>
            <a:r>
              <a:rPr lang="en-US" sz="4600">
                <a:solidFill>
                  <a:srgbClr val="FFFFFF"/>
                </a:solidFill>
                <a:latin typeface="Arimo"/>
              </a:rPr>
              <a:t>CAGR</a:t>
            </a:r>
          </a:p>
          <a:p>
            <a:pPr algn="ctr">
              <a:lnSpc>
                <a:spcPts val="6440"/>
              </a:lnSpc>
              <a:spcBef>
                <a:spcPct val="0"/>
              </a:spcBef>
            </a:pPr>
            <a:r>
              <a:rPr lang="en-US" sz="4600">
                <a:solidFill>
                  <a:srgbClr val="FFFFFF"/>
                </a:solidFill>
                <a:latin typeface="Arimo"/>
              </a:rPr>
              <a:t>27.00%</a:t>
            </a:r>
          </a:p>
        </p:txBody>
      </p:sp>
      <p:sp>
        <p:nvSpPr>
          <p:cNvPr id="23" name="TextBox 23"/>
          <p:cNvSpPr txBox="1"/>
          <p:nvPr/>
        </p:nvSpPr>
        <p:spPr>
          <a:xfrm>
            <a:off x="10370032" y="4316936"/>
            <a:ext cx="1484142" cy="460075"/>
          </a:xfrm>
          <a:prstGeom prst="rect">
            <a:avLst/>
          </a:prstGeom>
        </p:spPr>
        <p:txBody>
          <a:bodyPr lIns="0" tIns="0" rIns="0" bIns="0" rtlCol="0" anchor="t">
            <a:spAutoFit/>
          </a:bodyPr>
          <a:lstStyle/>
          <a:p>
            <a:pPr algn="ctr">
              <a:lnSpc>
                <a:spcPts val="2971"/>
              </a:lnSpc>
            </a:pPr>
            <a:r>
              <a:rPr lang="en-US" sz="4370">
                <a:solidFill>
                  <a:srgbClr val="1E3048"/>
                </a:solidFill>
                <a:latin typeface="Arimo Bold"/>
              </a:rPr>
              <a:t>2024</a:t>
            </a:r>
          </a:p>
        </p:txBody>
      </p:sp>
      <p:sp>
        <p:nvSpPr>
          <p:cNvPr id="24" name="TextBox 24"/>
          <p:cNvSpPr txBox="1"/>
          <p:nvPr/>
        </p:nvSpPr>
        <p:spPr>
          <a:xfrm>
            <a:off x="11854175" y="3698374"/>
            <a:ext cx="6243974" cy="1626224"/>
          </a:xfrm>
          <a:prstGeom prst="rect">
            <a:avLst/>
          </a:prstGeom>
        </p:spPr>
        <p:txBody>
          <a:bodyPr lIns="0" tIns="0" rIns="0" bIns="0" rtlCol="0" anchor="t">
            <a:spAutoFit/>
          </a:bodyPr>
          <a:lstStyle/>
          <a:p>
            <a:pPr algn="ctr">
              <a:lnSpc>
                <a:spcPts val="6440"/>
              </a:lnSpc>
            </a:pPr>
            <a:r>
              <a:rPr lang="en-US" sz="4600">
                <a:solidFill>
                  <a:srgbClr val="FFFFFF"/>
                </a:solidFill>
                <a:latin typeface="Poppins"/>
              </a:rPr>
              <a:t>MARKET SIZE</a:t>
            </a:r>
          </a:p>
          <a:p>
            <a:pPr algn="ctr">
              <a:lnSpc>
                <a:spcPts val="6440"/>
              </a:lnSpc>
              <a:spcBef>
                <a:spcPct val="0"/>
              </a:spcBef>
            </a:pPr>
            <a:r>
              <a:rPr lang="en-US" sz="4600">
                <a:solidFill>
                  <a:srgbClr val="FFFFFF"/>
                </a:solidFill>
                <a:latin typeface="Arimo"/>
              </a:rPr>
              <a:t>USD 51254.2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954102" y="2408917"/>
            <a:ext cx="9801319" cy="3623219"/>
            <a:chExt cx="9721216" cy="3593608"/>
          </a:xfrm>
        </p:grpSpPr>
        <p:sp>
          <p:nvSpPr>
            <p:cNvPr id="4" name="Freeform 4"/>
            <p:cNvSpPr/>
            <p:nvPr/>
          </p:nvSpPr>
          <p:spPr>
            <a:xfrm>
              <a:off x="0" y="0"/>
              <a:ext cx="9721217" cy="3593608"/>
            </a:xfrm>
            <a:custGeom>
              <a:rect l="l" t="t" r="r" b="b"/>
              <a:pathLst>
                <a:path w="9721217" h="3593607">
                  <a:moveTo>
                    <a:pt x="9596756" y="3593608"/>
                  </a:moveTo>
                  <a:lnTo>
                    <a:pt x="124460" y="3593608"/>
                  </a:lnTo>
                  <a:cubicBezTo>
                    <a:pt x="55880" y="3593608"/>
                    <a:pt x="0" y="3537728"/>
                    <a:pt x="0" y="3469148"/>
                  </a:cubicBezTo>
                  <a:lnTo>
                    <a:pt x="0" y="124460"/>
                  </a:lnTo>
                  <a:cubicBezTo>
                    <a:pt x="0" y="55880"/>
                    <a:pt x="55880" y="0"/>
                    <a:pt x="124460" y="0"/>
                  </a:cubicBezTo>
                  <a:lnTo>
                    <a:pt x="9596756" y="0"/>
                  </a:lnTo>
                  <a:cubicBezTo>
                    <a:pt x="9665336" y="0"/>
                    <a:pt x="9721217" y="55880"/>
                    <a:pt x="9721217" y="124460"/>
                  </a:cubicBezTo>
                  <a:lnTo>
                    <a:pt x="9721217" y="3469148"/>
                  </a:lnTo>
                  <a:cubicBezTo>
                    <a:pt x="9721217" y="3537728"/>
                    <a:pt x="9665336" y="3593608"/>
                    <a:pt x="9596756" y="3593608"/>
                  </a:cubicBezTo>
                  <a:close/>
                </a:path>
              </a:pathLst>
            </a:custGeom>
            <a:solidFill>
              <a:srgbClr val="54210E">
                <a:alpha val="82745"/>
              </a:srgbClr>
            </a:solidFill>
          </p:spPr>
          <p:txBody>
            <a:bodyPr/>
            <a:lstStyle/>
            <a:p/>
          </p:txBody>
        </p:sp>
      </p:grpSp>
      <p:grpSp>
        <p:nvGrpSpPr>
          <p:cNvPr id="5" name="Group 5"/>
          <p:cNvGrpSpPr/>
          <p:nvPr/>
        </p:nvGrpSpPr>
        <p:grpSpPr>
          <a:xfrm rot="5400000">
            <a:off x="1511187" y="1970506"/>
            <a:ext cx="1071910" cy="4094284"/>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0" y="0"/>
            <a:ext cx="18288000" cy="1028700"/>
            <a:chExt cx="4816593" cy="270933"/>
          </a:xfrm>
        </p:grpSpPr>
        <p:sp>
          <p:nvSpPr>
            <p:cNvPr id="8" name="Freeform 8"/>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2745"/>
              </a:srgbClr>
            </a:solidFill>
          </p:spPr>
          <p:txBody>
            <a:bodyPr/>
            <a:lstStyle/>
            <a:p/>
          </p:txBody>
        </p:sp>
        <p:sp>
          <p:nvSpPr>
            <p:cNvPr id="9" name="TextBox 9"/>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4094284" y="2554921"/>
            <a:ext cx="8661137" cy="3255011"/>
          </a:xfrm>
          <a:prstGeom prst="rect">
            <a:avLst/>
          </a:prstGeom>
        </p:spPr>
        <p:txBody>
          <a:bodyPr lIns="0" tIns="0" rIns="0" bIns="0" rtlCol="0" anchor="t">
            <a:spAutoFit/>
          </a:bodyPr>
          <a:lstStyle/>
          <a:p>
            <a:pPr>
              <a:lnSpc>
                <a:spcPts val="4339"/>
              </a:lnSpc>
            </a:pPr>
            <a:r>
              <a:rPr lang="en-US" sz="3099">
                <a:solidFill>
                  <a:srgbClr val="FFFFFF"/>
                </a:solidFill>
                <a:latin typeface="Arimo"/>
              </a:rPr>
              <a:t>Staple and Cooking Essentials stands out as the dominating category. It encompasses grains, flour, oils, spices, and other indispensable cooking ingredients, enjoying widespread popularity due to their essential role in everyday culinary preparation</a:t>
            </a:r>
          </a:p>
        </p:txBody>
      </p:sp>
      <p:sp>
        <p:nvSpPr>
          <p:cNvPr id="11" name="TextBox 11"/>
          <p:cNvSpPr txBox="1"/>
          <p:nvPr/>
        </p:nvSpPr>
        <p:spPr>
          <a:xfrm>
            <a:off x="0" y="3519793"/>
            <a:ext cx="3922247" cy="981723"/>
          </a:xfrm>
          <a:prstGeom prst="rect">
            <a:avLst/>
          </a:prstGeom>
        </p:spPr>
        <p:txBody>
          <a:bodyPr lIns="0" tIns="0" rIns="0" bIns="0" rtlCol="0" anchor="t">
            <a:spAutoFit/>
          </a:bodyPr>
          <a:lstStyle/>
          <a:p>
            <a:pPr algn="ctr">
              <a:lnSpc>
                <a:spcPts val="3674"/>
              </a:lnSpc>
            </a:pPr>
            <a:r>
              <a:rPr lang="en-US" sz="3637">
                <a:solidFill>
                  <a:srgbClr val="43B4BE"/>
                </a:solidFill>
                <a:latin typeface="Arimo"/>
              </a:rPr>
              <a:t>Product Type Segment</a:t>
            </a:r>
          </a:p>
        </p:txBody>
      </p:sp>
      <p:sp>
        <p:nvSpPr>
          <p:cNvPr id="12" name="TextBox 12"/>
          <p:cNvSpPr txBox="1"/>
          <p:nvPr/>
        </p:nvSpPr>
        <p:spPr>
          <a:xfrm>
            <a:off x="1198505" y="16562"/>
            <a:ext cx="17301600" cy="932182"/>
          </a:xfrm>
          <a:prstGeom prst="rect">
            <a:avLst/>
          </a:prstGeom>
        </p:spPr>
        <p:txBody>
          <a:bodyPr lIns="0" tIns="0" rIns="0" bIns="0" rtlCol="0" anchor="t">
            <a:spAutoFit/>
          </a:bodyPr>
          <a:lstStyle/>
          <a:p>
            <a:pPr algn="ctr">
              <a:lnSpc>
                <a:spcPts val="7419"/>
              </a:lnSpc>
            </a:pPr>
            <a:r>
              <a:rPr lang="en-US" sz="5299">
                <a:solidFill>
                  <a:srgbClr val="FFFFFF"/>
                </a:solidFill>
                <a:latin typeface="Arimo"/>
              </a:rPr>
              <a:t>REVENUE MARKET SHARE BY SEGMENTS 2024</a:t>
            </a:r>
          </a:p>
        </p:txBody>
      </p:sp>
      <p:pic>
        <p:nvPicPr>
          <p:cNvPr id="13" name="Picture 13"/>
          <p:cNvPicPr>
            <a:picLocks noChangeAspect="1"/>
          </p:cNvPicPr>
          <p:nvPr/>
        </p:nvPicPr>
        <p:blipFill>
          <a:blip r:embed="rId3"/>
          <a:srcRect l="36500" t="25150" r="38480" b="16068"/>
          <a:stretch>
            <a:fillRect/>
          </a:stretch>
        </p:blipFill>
        <p:spPr>
          <a:xfrm>
            <a:off x="17977" y="0"/>
            <a:ext cx="1943147" cy="2567995"/>
          </a:xfrm>
          <a:prstGeom prst="rect">
            <a:avLst/>
          </a:prstGeom>
        </p:spPr>
      </p:pic>
      <p:grpSp>
        <p:nvGrpSpPr>
          <p:cNvPr id="14" name="Group 14"/>
          <p:cNvGrpSpPr/>
          <p:nvPr/>
        </p:nvGrpSpPr>
        <p:grpSpPr>
          <a:xfrm>
            <a:off x="2954102" y="6379187"/>
            <a:ext cx="9801319" cy="3623219"/>
            <a:chExt cx="9721216" cy="3593608"/>
          </a:xfrm>
        </p:grpSpPr>
        <p:sp>
          <p:nvSpPr>
            <p:cNvPr id="15" name="Freeform 15"/>
            <p:cNvSpPr/>
            <p:nvPr/>
          </p:nvSpPr>
          <p:spPr>
            <a:xfrm>
              <a:off x="0" y="0"/>
              <a:ext cx="9721217" cy="3593608"/>
            </a:xfrm>
            <a:custGeom>
              <a:rect l="l" t="t" r="r" b="b"/>
              <a:pathLst>
                <a:path w="9721217" h="3593607">
                  <a:moveTo>
                    <a:pt x="9596756" y="3593608"/>
                  </a:moveTo>
                  <a:lnTo>
                    <a:pt x="124460" y="3593608"/>
                  </a:lnTo>
                  <a:cubicBezTo>
                    <a:pt x="55880" y="3593608"/>
                    <a:pt x="0" y="3537728"/>
                    <a:pt x="0" y="3469148"/>
                  </a:cubicBezTo>
                  <a:lnTo>
                    <a:pt x="0" y="124460"/>
                  </a:lnTo>
                  <a:cubicBezTo>
                    <a:pt x="0" y="55880"/>
                    <a:pt x="55880" y="0"/>
                    <a:pt x="124460" y="0"/>
                  </a:cubicBezTo>
                  <a:lnTo>
                    <a:pt x="9596756" y="0"/>
                  </a:lnTo>
                  <a:cubicBezTo>
                    <a:pt x="9665336" y="0"/>
                    <a:pt x="9721217" y="55880"/>
                    <a:pt x="9721217" y="124460"/>
                  </a:cubicBezTo>
                  <a:lnTo>
                    <a:pt x="9721217" y="3469148"/>
                  </a:lnTo>
                  <a:cubicBezTo>
                    <a:pt x="9721217" y="3537728"/>
                    <a:pt x="9665336" y="3593608"/>
                    <a:pt x="9596756" y="3593608"/>
                  </a:cubicBezTo>
                  <a:close/>
                </a:path>
              </a:pathLst>
            </a:custGeom>
            <a:solidFill>
              <a:srgbClr val="3F522A">
                <a:alpha val="88627"/>
              </a:srgbClr>
            </a:solidFill>
          </p:spPr>
          <p:txBody>
            <a:bodyPr/>
            <a:lstStyle/>
            <a:p/>
          </p:txBody>
        </p:sp>
      </p:grpSp>
      <p:grpSp>
        <p:nvGrpSpPr>
          <p:cNvPr id="16" name="Group 16"/>
          <p:cNvGrpSpPr/>
          <p:nvPr/>
        </p:nvGrpSpPr>
        <p:grpSpPr>
          <a:xfrm rot="5400000">
            <a:off x="1511187" y="5940777"/>
            <a:ext cx="1071910" cy="4094284"/>
            <a:chExt cx="3130550" cy="11957493"/>
          </a:xfrm>
        </p:grpSpPr>
        <p:sp>
          <p:nvSpPr>
            <p:cNvPr id="17" name="Freeform 17"/>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8" name="TextBox 18"/>
          <p:cNvSpPr txBox="1"/>
          <p:nvPr/>
        </p:nvSpPr>
        <p:spPr>
          <a:xfrm>
            <a:off x="4332901" y="6839195"/>
            <a:ext cx="7998312" cy="2169161"/>
          </a:xfrm>
          <a:prstGeom prst="rect">
            <a:avLst/>
          </a:prstGeom>
        </p:spPr>
        <p:txBody>
          <a:bodyPr lIns="0" tIns="0" rIns="0" bIns="0" rtlCol="0" anchor="t">
            <a:spAutoFit/>
          </a:bodyPr>
          <a:lstStyle/>
          <a:p>
            <a:pPr>
              <a:lnSpc>
                <a:spcPts val="4339"/>
              </a:lnSpc>
            </a:pPr>
            <a:r>
              <a:rPr lang="en-US" sz="3099">
                <a:solidFill>
                  <a:srgbClr val="FFFFFF"/>
                </a:solidFill>
                <a:latin typeface="Arimo"/>
              </a:rPr>
              <a:t>E-grocers are increasingly investing in infrastructure and technology to enhance scheduling capabilities and ensure timely deliveries.</a:t>
            </a:r>
          </a:p>
        </p:txBody>
      </p:sp>
      <p:sp>
        <p:nvSpPr>
          <p:cNvPr id="19" name="TextBox 19"/>
          <p:cNvSpPr txBox="1"/>
          <p:nvPr/>
        </p:nvSpPr>
        <p:spPr>
          <a:xfrm>
            <a:off x="0" y="7490064"/>
            <a:ext cx="3922247" cy="981723"/>
          </a:xfrm>
          <a:prstGeom prst="rect">
            <a:avLst/>
          </a:prstGeom>
        </p:spPr>
        <p:txBody>
          <a:bodyPr lIns="0" tIns="0" rIns="0" bIns="0" rtlCol="0" anchor="t">
            <a:spAutoFit/>
          </a:bodyPr>
          <a:lstStyle/>
          <a:p>
            <a:pPr algn="ctr">
              <a:lnSpc>
                <a:spcPts val="3674"/>
              </a:lnSpc>
            </a:pPr>
            <a:r>
              <a:rPr lang="en-US" sz="3637">
                <a:solidFill>
                  <a:srgbClr val="43B4BE"/>
                </a:solidFill>
                <a:latin typeface="Arimo"/>
              </a:rPr>
              <a:t>Delivery Type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000000">
                <a:alpha val="72941"/>
              </a:srgbClr>
            </a:solidFill>
          </p:spPr>
          <p:txBody>
            <a:bodyPr/>
            <a:lstStyle/>
            <a:p/>
          </p:txBody>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7" name="Freeform 7"/>
          <p:cNvSpPr/>
          <p:nvPr/>
        </p:nvSpPr>
        <p:spPr>
          <a:xfrm>
            <a:off x="-197932"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p:txBody>
      </p:sp>
      <p:pic>
        <p:nvPicPr>
          <p:cNvPr id="8" name="Picture 8"/>
          <p:cNvPicPr>
            <a:picLocks noChangeAspect="1"/>
          </p:cNvPicPr>
          <p:nvPr/>
        </p:nvPicPr>
        <p:blipFill>
          <a:blip r:embed="rId5"/>
          <a:srcRect l="36500" t="25150" r="38480" b="21038"/>
          <a:stretch>
            <a:fillRect/>
          </a:stretch>
        </p:blipFill>
        <p:spPr>
          <a:xfrm>
            <a:off x="0" y="0"/>
            <a:ext cx="1542502" cy="1866155"/>
          </a:xfrm>
          <a:prstGeom prst="rect">
            <a:avLst/>
          </a:prstGeom>
        </p:spPr>
      </p:pic>
      <p:sp>
        <p:nvSpPr>
          <p:cNvPr id="9" name="TextBox 9"/>
          <p:cNvSpPr txBox="1"/>
          <p:nvPr/>
        </p:nvSpPr>
        <p:spPr>
          <a:xfrm>
            <a:off x="9996455" y="4912346"/>
            <a:ext cx="8291545" cy="2282825"/>
          </a:xfrm>
          <a:prstGeom prst="rect">
            <a:avLst/>
          </a:prstGeom>
        </p:spPr>
        <p:txBody>
          <a:bodyPr lIns="0" tIns="0" rIns="0" bIns="0" rtlCol="0" anchor="t">
            <a:spAutoFit/>
          </a:bodyPr>
          <a:lstStyle/>
          <a:p>
            <a:pPr>
              <a:lnSpc>
                <a:spcPts val="5949"/>
              </a:lnSpc>
            </a:pPr>
            <a:r>
              <a:rPr lang="en-US" sz="4999" spc="159">
                <a:solidFill>
                  <a:srgbClr val="FFFFFF"/>
                </a:solidFill>
                <a:latin typeface="Arimo"/>
              </a:rPr>
              <a:t>North America E grocery</a:t>
            </a:r>
          </a:p>
          <a:p>
            <a:pPr>
              <a:lnSpc>
                <a:spcPts val="5949"/>
              </a:lnSpc>
            </a:pPr>
            <a:r>
              <a:rPr lang="en-US" sz="4999" spc="159">
                <a:solidFill>
                  <a:srgbClr val="FFFFFF"/>
                </a:solidFill>
                <a:latin typeface="Arimo"/>
              </a:rPr>
              <a:t>Market Revenue share for 2024 is </a:t>
            </a:r>
            <a:r>
              <a:rPr lang="en-US" sz="4999" spc="159">
                <a:solidFill>
                  <a:srgbClr val="FF3131"/>
                </a:solidFill>
                <a:latin typeface="Arimo Bold"/>
              </a:rPr>
              <a:t>40%</a:t>
            </a:r>
          </a:p>
        </p:txBody>
      </p:sp>
      <p:sp>
        <p:nvSpPr>
          <p:cNvPr id="10" name="TextBox 10"/>
          <p:cNvSpPr txBox="1"/>
          <p:nvPr/>
        </p:nvSpPr>
        <p:spPr>
          <a:xfrm>
            <a:off x="3662392" y="4289215"/>
            <a:ext cx="4016812" cy="1236344"/>
          </a:xfrm>
          <a:prstGeom prst="rect">
            <a:avLst/>
          </a:prstGeom>
        </p:spPr>
        <p:txBody>
          <a:bodyPr lIns="0" tIns="0" rIns="0" bIns="0" rtlCol="0" anchor="t">
            <a:spAutoFit/>
          </a:bodyPr>
          <a:lstStyle/>
          <a:p>
            <a:pPr algn="ctr">
              <a:lnSpc>
                <a:spcPts val="4814"/>
              </a:lnSpc>
            </a:pPr>
            <a:r>
              <a:rPr lang="en-US" sz="4499">
                <a:solidFill>
                  <a:srgbClr val="000000"/>
                </a:solidFill>
                <a:latin typeface="Canva Sans 2"/>
              </a:rPr>
              <a:t>North America</a:t>
            </a:r>
          </a:p>
          <a:p>
            <a:pPr algn="ctr">
              <a:lnSpc>
                <a:spcPts val="4814"/>
              </a:lnSpc>
            </a:pPr>
            <a:r>
              <a:rPr lang="en-US" sz="4499">
                <a:solidFill>
                  <a:srgbClr val="000000"/>
                </a:solidFill>
                <a:latin typeface="Canva Sans 2"/>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9572A">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83922"/>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9572A">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83922"/>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9572A">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69506"/>
            <a:ext cx="2506553" cy="606984"/>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Arimo Bold"/>
              </a:rPr>
              <a:t>Drivers</a:t>
            </a:r>
          </a:p>
        </p:txBody>
      </p:sp>
      <p:sp>
        <p:nvSpPr>
          <p:cNvPr id="17" name="TextBox 17"/>
          <p:cNvSpPr txBox="1"/>
          <p:nvPr/>
        </p:nvSpPr>
        <p:spPr>
          <a:xfrm>
            <a:off x="3090360" y="6675704"/>
            <a:ext cx="3082550" cy="606984"/>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Arimo Bold"/>
              </a:rPr>
              <a:t>Restraints</a:t>
            </a:r>
          </a:p>
        </p:txBody>
      </p:sp>
      <p:sp>
        <p:nvSpPr>
          <p:cNvPr id="18" name="TextBox 18"/>
          <p:cNvSpPr txBox="1"/>
          <p:nvPr/>
        </p:nvSpPr>
        <p:spPr>
          <a:xfrm>
            <a:off x="6795833" y="1959358"/>
            <a:ext cx="7643613" cy="2676524"/>
          </a:xfrm>
          <a:prstGeom prst="rect">
            <a:avLst/>
          </a:prstGeom>
        </p:spPr>
        <p:txBody>
          <a:bodyPr lIns="0" tIns="0" rIns="0" bIns="0" rtlCol="0" anchor="t">
            <a:spAutoFit/>
          </a:bodyPr>
          <a:lstStyle/>
          <a:p>
            <a:pPr>
              <a:lnSpc>
                <a:spcPts val="5249"/>
              </a:lnSpc>
            </a:pPr>
            <a:r>
              <a:rPr lang="en-US" sz="4999" spc="159">
                <a:solidFill>
                  <a:srgbClr val="FFFFFF"/>
                </a:solidFill>
                <a:latin typeface="Arimo"/>
              </a:rPr>
              <a:t>Convenience and Timesaving Benefits to Increase the Demand Globally</a:t>
            </a:r>
          </a:p>
        </p:txBody>
      </p:sp>
      <p:sp>
        <p:nvSpPr>
          <p:cNvPr id="19" name="TextBox 19"/>
          <p:cNvSpPr txBox="1"/>
          <p:nvPr/>
        </p:nvSpPr>
        <p:spPr>
          <a:xfrm>
            <a:off x="6765150" y="6364834"/>
            <a:ext cx="7704979" cy="1362074"/>
          </a:xfrm>
          <a:prstGeom prst="rect">
            <a:avLst/>
          </a:prstGeom>
        </p:spPr>
        <p:txBody>
          <a:bodyPr lIns="0" tIns="0" rIns="0" bIns="0" rtlCol="0" anchor="t">
            <a:spAutoFit/>
          </a:bodyPr>
          <a:lstStyle/>
          <a:p>
            <a:pPr>
              <a:lnSpc>
                <a:spcPts val="5249"/>
              </a:lnSpc>
            </a:pPr>
            <a:r>
              <a:rPr lang="en-US" sz="4999" spc="159">
                <a:solidFill>
                  <a:srgbClr val="FFFFFF"/>
                </a:solidFill>
                <a:latin typeface="Arimo"/>
              </a:rPr>
              <a:t>Quality Concerns to Impede the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824" b="-7731"/>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52062" cy="1877721"/>
          </a:xfrm>
          <a:prstGeom prst="rect">
            <a:avLst/>
          </a:prstGeom>
        </p:spPr>
      </p:pic>
      <p:sp>
        <p:nvSpPr>
          <p:cNvPr id="4" name="TextBox 4"/>
          <p:cNvSpPr txBox="1"/>
          <p:nvPr/>
        </p:nvSpPr>
        <p:spPr>
          <a:xfrm>
            <a:off x="7759813" y="621983"/>
            <a:ext cx="10528187" cy="861060"/>
          </a:xfrm>
          <a:prstGeom prst="rect">
            <a:avLst/>
          </a:prstGeom>
        </p:spPr>
        <p:txBody>
          <a:bodyPr lIns="0" tIns="0" rIns="0" bIns="0" rtlCol="0" anchor="t">
            <a:spAutoFit/>
          </a:bodyPr>
          <a:lstStyle/>
          <a:p>
            <a:pPr algn="ctr">
              <a:lnSpc>
                <a:spcPts val="6419"/>
              </a:lnSpc>
            </a:pPr>
            <a:r>
              <a:rPr lang="en-US" sz="5999">
                <a:solidFill>
                  <a:srgbClr val="000000"/>
                </a:solidFill>
                <a:latin typeface="Arimo"/>
              </a:rPr>
              <a:t>AUTHOR'S PERSPECTIVE</a:t>
            </a:r>
          </a:p>
        </p:txBody>
      </p:sp>
      <p:sp>
        <p:nvSpPr>
          <p:cNvPr id="5" name="TextBox 5"/>
          <p:cNvSpPr txBox="1"/>
          <p:nvPr/>
        </p:nvSpPr>
        <p:spPr>
          <a:xfrm>
            <a:off x="8958409" y="2186025"/>
            <a:ext cx="9144000" cy="7598411"/>
          </a:xfrm>
          <a:prstGeom prst="rect">
            <a:avLst/>
          </a:prstGeom>
        </p:spPr>
        <p:txBody>
          <a:bodyPr lIns="0" tIns="0" rIns="0" bIns="0" rtlCol="0" anchor="t">
            <a:spAutoFit/>
          </a:bodyPr>
          <a:lstStyle/>
          <a:p>
            <a:pPr marL="669280" lvl="1" indent="-334640">
              <a:lnSpc>
                <a:spcPts val="4339"/>
              </a:lnSpc>
              <a:buFont typeface="Arial"/>
              <a:buChar char="•"/>
            </a:pPr>
            <a:r>
              <a:rPr lang="en-US" sz="3099">
                <a:solidFill>
                  <a:srgbClr val="000000"/>
                </a:solidFill>
                <a:latin typeface="Arimo"/>
              </a:rPr>
              <a:t>The global E grocery market will expand significantly by 27.00% CAGR from 2024 to 2031. </a:t>
            </a:r>
          </a:p>
          <a:p>
            <a:pPr marL="669280" lvl="1" indent="-334640">
              <a:lnSpc>
                <a:spcPts val="4339"/>
              </a:lnSpc>
              <a:buFont typeface="Arial"/>
              <a:buChar char="•"/>
            </a:pPr>
            <a:r>
              <a:rPr lang="en-US" sz="3099">
                <a:solidFill>
                  <a:srgbClr val="000000"/>
                </a:solidFill>
                <a:latin typeface="Arimo"/>
              </a:rPr>
              <a:t>Staple and Cooking Essentials stand out as the dominating category. </a:t>
            </a:r>
          </a:p>
          <a:p>
            <a:pPr marL="669280" lvl="1" indent="-334640">
              <a:lnSpc>
                <a:spcPts val="4339"/>
              </a:lnSpc>
              <a:buFont typeface="Arial"/>
              <a:buChar char="•"/>
            </a:pPr>
            <a:r>
              <a:rPr lang="en-US" sz="3099">
                <a:solidFill>
                  <a:srgbClr val="000000"/>
                </a:solidFill>
                <a:latin typeface="Arimo"/>
              </a:rPr>
              <a:t>These encompass grains, flour, oils, spices, and other indispensable cooking ingredients, which enjoy widespread popularity due to their essential role in everyday culinary preparation. </a:t>
            </a:r>
          </a:p>
          <a:p>
            <a:pPr marL="669280" lvl="1" indent="-334640">
              <a:lnSpc>
                <a:spcPts val="4339"/>
              </a:lnSpc>
              <a:buFont typeface="Arial"/>
              <a:buChar char="•"/>
            </a:pPr>
            <a:r>
              <a:rPr lang="en-US" sz="3099">
                <a:solidFill>
                  <a:srgbClr val="000000"/>
                </a:solidFill>
                <a:latin typeface="Arimo"/>
              </a:rPr>
              <a:t>The dominating category is scheduled delivery. </a:t>
            </a:r>
          </a:p>
          <a:p>
            <a:pPr marL="669280" lvl="1" indent="-334640">
              <a:lnSpc>
                <a:spcPts val="4339"/>
              </a:lnSpc>
              <a:buFont typeface="Arial"/>
              <a:buChar char="•"/>
            </a:pPr>
            <a:r>
              <a:rPr lang="en-US" sz="3099">
                <a:solidFill>
                  <a:srgbClr val="000000"/>
                </a:solidFill>
                <a:latin typeface="Arimo"/>
              </a:rPr>
              <a:t>This delivery mode, prioritizing customer convenience and adaptability, is set to maintain its upward momentum, exerting significant influence on the evolution of e-grocery services.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25212"/>
            <a:ext cx="1308083" cy="1582550"/>
          </a:xfrm>
          <a:prstGeom prst="rect">
            <a:avLst/>
          </a:prstGeom>
        </p:spPr>
      </p:pic>
      <p:sp>
        <p:nvSpPr>
          <p:cNvPr id="3" name="Freeform 3"/>
          <p:cNvSpPr/>
          <p:nvPr/>
        </p:nvSpPr>
        <p:spPr>
          <a:xfrm>
            <a:off x="0" y="1557337"/>
            <a:ext cx="6323584" cy="8747907"/>
          </a:xfrm>
          <a:custGeom>
            <a:rect l="l" t="t" r="r" b="b"/>
            <a:pathLst>
              <a:path w="6323584" h="8747907">
                <a:moveTo>
                  <a:pt x="0" y="0"/>
                </a:moveTo>
                <a:lnTo>
                  <a:pt x="6323584" y="0"/>
                </a:lnTo>
                <a:lnTo>
                  <a:pt x="6323584" y="8747908"/>
                </a:lnTo>
                <a:lnTo>
                  <a:pt x="0" y="8747908"/>
                </a:lnTo>
                <a:lnTo>
                  <a:pt x="0" y="0"/>
                </a:lnTo>
                <a:close/>
              </a:path>
            </a:pathLst>
          </a:custGeom>
          <a:blipFill>
            <a:blip r:embed="rId3"/>
            <a:stretch>
              <a:fillRect l="-28418" t="-10852" r="-93029" b="-11434"/>
            </a:stretch>
          </a:blipFill>
        </p:spPr>
        <p:txBody>
          <a:bodyPr/>
          <a:lstStyle/>
          <a:p/>
        </p:txBody>
      </p:sp>
      <p:sp>
        <p:nvSpPr>
          <p:cNvPr id="4" name="Freeform 4"/>
          <p:cNvSpPr/>
          <p:nvPr/>
        </p:nvSpPr>
        <p:spPr>
          <a:xfrm>
            <a:off x="6552393" y="1726569"/>
            <a:ext cx="4061547" cy="1450938"/>
          </a:xfrm>
          <a:custGeom>
            <a:rect l="l" t="t" r="r" b="b"/>
            <a:pathLst>
              <a:path w="4061547" h="1450938">
                <a:moveTo>
                  <a:pt x="0" y="0"/>
                </a:moveTo>
                <a:lnTo>
                  <a:pt x="4061548" y="0"/>
                </a:lnTo>
                <a:lnTo>
                  <a:pt x="4061548" y="1450938"/>
                </a:lnTo>
                <a:lnTo>
                  <a:pt x="0" y="1450938"/>
                </a:lnTo>
                <a:lnTo>
                  <a:pt x="0" y="0"/>
                </a:lnTo>
                <a:close/>
              </a:path>
            </a:pathLst>
          </a:custGeom>
          <a:blipFill>
            <a:blip r:embed="rId4"/>
            <a:stretch>
              <a:fillRect l="-5606" t="-10461" r="-4553" b="-19180"/>
            </a:stretch>
          </a:blipFill>
        </p:spPr>
        <p:txBody>
          <a:bodyPr/>
          <a:lstStyle/>
          <a:p/>
        </p:txBody>
      </p:sp>
      <p:sp>
        <p:nvSpPr>
          <p:cNvPr id="5" name="Freeform 5"/>
          <p:cNvSpPr/>
          <p:nvPr/>
        </p:nvSpPr>
        <p:spPr>
          <a:xfrm>
            <a:off x="11718651" y="1557337"/>
            <a:ext cx="2832008" cy="1871485"/>
          </a:xfrm>
          <a:custGeom>
            <a:rect l="l" t="t" r="r" b="b"/>
            <a:pathLst>
              <a:path w="2832008" h="1871485">
                <a:moveTo>
                  <a:pt x="0" y="0"/>
                </a:moveTo>
                <a:lnTo>
                  <a:pt x="2832008" y="0"/>
                </a:lnTo>
                <a:lnTo>
                  <a:pt x="2832008" y="1871486"/>
                </a:lnTo>
                <a:lnTo>
                  <a:pt x="0" y="1871486"/>
                </a:lnTo>
                <a:lnTo>
                  <a:pt x="0" y="0"/>
                </a:lnTo>
                <a:close/>
              </a:path>
            </a:pathLst>
          </a:custGeom>
          <a:blipFill>
            <a:blip r:embed="rId5"/>
            <a:stretch>
              <a:fillRect/>
            </a:stretch>
          </a:blipFill>
        </p:spPr>
        <p:txBody>
          <a:bodyPr/>
          <a:lstStyle/>
          <a:p/>
        </p:txBody>
      </p:sp>
      <p:sp>
        <p:nvSpPr>
          <p:cNvPr id="6" name="Freeform 6"/>
          <p:cNvSpPr/>
          <p:nvPr/>
        </p:nvSpPr>
        <p:spPr>
          <a:xfrm>
            <a:off x="6514098" y="3348957"/>
            <a:ext cx="4773663" cy="1710563"/>
          </a:xfrm>
          <a:custGeom>
            <a:rect l="l" t="t" r="r" b="b"/>
            <a:pathLst>
              <a:path w="4773663" h="1710563">
                <a:moveTo>
                  <a:pt x="0" y="0"/>
                </a:moveTo>
                <a:lnTo>
                  <a:pt x="4773663" y="0"/>
                </a:lnTo>
                <a:lnTo>
                  <a:pt x="4773663" y="1710562"/>
                </a:lnTo>
                <a:lnTo>
                  <a:pt x="0" y="1710562"/>
                </a:lnTo>
                <a:lnTo>
                  <a:pt x="0" y="0"/>
                </a:lnTo>
                <a:close/>
              </a:path>
            </a:pathLst>
          </a:custGeom>
          <a:blipFill>
            <a:blip r:embed="rId6"/>
            <a:stretch>
              <a:fillRect/>
            </a:stretch>
          </a:blipFill>
        </p:spPr>
        <p:txBody>
          <a:bodyPr/>
          <a:lstStyle/>
          <a:p/>
        </p:txBody>
      </p:sp>
      <p:sp>
        <p:nvSpPr>
          <p:cNvPr id="7" name="Freeform 7"/>
          <p:cNvSpPr/>
          <p:nvPr/>
        </p:nvSpPr>
        <p:spPr>
          <a:xfrm>
            <a:off x="15356515" y="1175317"/>
            <a:ext cx="2178050" cy="2635527"/>
          </a:xfrm>
          <a:custGeom>
            <a:rect l="l" t="t" r="r" b="b"/>
            <a:pathLst>
              <a:path w="2178050" h="2635527">
                <a:moveTo>
                  <a:pt x="0" y="0"/>
                </a:moveTo>
                <a:lnTo>
                  <a:pt x="2178050" y="0"/>
                </a:lnTo>
                <a:lnTo>
                  <a:pt x="2178050" y="2635526"/>
                </a:lnTo>
                <a:lnTo>
                  <a:pt x="0" y="2635526"/>
                </a:lnTo>
                <a:lnTo>
                  <a:pt x="0" y="0"/>
                </a:lnTo>
                <a:close/>
              </a:path>
            </a:pathLst>
          </a:custGeom>
          <a:blipFill>
            <a:blip r:embed="rId7"/>
            <a:stretch>
              <a:fillRect/>
            </a:stretch>
          </a:blipFill>
        </p:spPr>
        <p:txBody>
          <a:bodyPr/>
          <a:lstStyle/>
          <a:p/>
        </p:txBody>
      </p:sp>
      <p:sp>
        <p:nvSpPr>
          <p:cNvPr id="8" name="Freeform 8"/>
          <p:cNvSpPr/>
          <p:nvPr/>
        </p:nvSpPr>
        <p:spPr>
          <a:xfrm>
            <a:off x="11478261" y="3624719"/>
            <a:ext cx="4612004" cy="1518781"/>
          </a:xfrm>
          <a:custGeom>
            <a:rect l="l" t="t" r="r" b="b"/>
            <a:pathLst>
              <a:path w="4612004" h="1518781">
                <a:moveTo>
                  <a:pt x="0" y="0"/>
                </a:moveTo>
                <a:lnTo>
                  <a:pt x="4612004" y="0"/>
                </a:lnTo>
                <a:lnTo>
                  <a:pt x="4612004" y="1518781"/>
                </a:lnTo>
                <a:lnTo>
                  <a:pt x="0" y="1518781"/>
                </a:lnTo>
                <a:lnTo>
                  <a:pt x="0" y="0"/>
                </a:lnTo>
                <a:close/>
              </a:path>
            </a:pathLst>
          </a:custGeom>
          <a:blipFill>
            <a:blip r:embed="rId8"/>
            <a:stretch>
              <a:fillRect/>
            </a:stretch>
          </a:blipFill>
        </p:spPr>
        <p:txBody>
          <a:bodyPr/>
          <a:lstStyle/>
          <a:p/>
        </p:txBody>
      </p:sp>
      <p:sp>
        <p:nvSpPr>
          <p:cNvPr id="9" name="Freeform 9"/>
          <p:cNvSpPr/>
          <p:nvPr/>
        </p:nvSpPr>
        <p:spPr>
          <a:xfrm>
            <a:off x="6031743" y="5164475"/>
            <a:ext cx="4035608" cy="1315959"/>
          </a:xfrm>
          <a:custGeom>
            <a:rect l="l" t="t" r="r" b="b"/>
            <a:pathLst>
              <a:path w="4035608" h="1315959">
                <a:moveTo>
                  <a:pt x="0" y="0"/>
                </a:moveTo>
                <a:lnTo>
                  <a:pt x="4035608" y="0"/>
                </a:lnTo>
                <a:lnTo>
                  <a:pt x="4035608" y="1315960"/>
                </a:lnTo>
                <a:lnTo>
                  <a:pt x="0" y="1315960"/>
                </a:lnTo>
                <a:lnTo>
                  <a:pt x="0" y="0"/>
                </a:lnTo>
                <a:close/>
              </a:path>
            </a:pathLst>
          </a:custGeom>
          <a:blipFill>
            <a:blip r:embed="rId9"/>
            <a:stretch>
              <a:fillRect/>
            </a:stretch>
          </a:blipFill>
        </p:spPr>
        <p:txBody>
          <a:bodyPr/>
          <a:lstStyle/>
          <a:p/>
        </p:txBody>
      </p:sp>
      <p:sp>
        <p:nvSpPr>
          <p:cNvPr id="10" name="Freeform 10"/>
          <p:cNvSpPr/>
          <p:nvPr/>
        </p:nvSpPr>
        <p:spPr>
          <a:xfrm>
            <a:off x="5506710" y="7052032"/>
            <a:ext cx="3076457" cy="2122755"/>
          </a:xfrm>
          <a:custGeom>
            <a:rect l="l" t="t" r="r" b="b"/>
            <a:pathLst>
              <a:path w="3076457" h="2122755">
                <a:moveTo>
                  <a:pt x="0" y="0"/>
                </a:moveTo>
                <a:lnTo>
                  <a:pt x="3076457" y="0"/>
                </a:lnTo>
                <a:lnTo>
                  <a:pt x="3076457" y="2122756"/>
                </a:lnTo>
                <a:lnTo>
                  <a:pt x="0" y="2122756"/>
                </a:lnTo>
                <a:lnTo>
                  <a:pt x="0" y="0"/>
                </a:lnTo>
                <a:close/>
              </a:path>
            </a:pathLst>
          </a:custGeom>
          <a:blipFill>
            <a:blip r:embed="rId10"/>
            <a:stretch>
              <a:fillRect/>
            </a:stretch>
          </a:blipFill>
        </p:spPr>
        <p:txBody>
          <a:bodyPr/>
          <a:lstStyle/>
          <a:p/>
        </p:txBody>
      </p:sp>
      <p:sp>
        <p:nvSpPr>
          <p:cNvPr id="11" name="Freeform 11"/>
          <p:cNvSpPr/>
          <p:nvPr/>
        </p:nvSpPr>
        <p:spPr>
          <a:xfrm>
            <a:off x="14776042" y="5059519"/>
            <a:ext cx="3511958" cy="2072050"/>
          </a:xfrm>
          <a:custGeom>
            <a:rect l="l" t="t" r="r" b="b"/>
            <a:pathLst>
              <a:path w="3511958" h="2072050">
                <a:moveTo>
                  <a:pt x="0" y="0"/>
                </a:moveTo>
                <a:lnTo>
                  <a:pt x="3511958" y="0"/>
                </a:lnTo>
                <a:lnTo>
                  <a:pt x="3511958" y="2072051"/>
                </a:lnTo>
                <a:lnTo>
                  <a:pt x="0" y="2072051"/>
                </a:lnTo>
                <a:lnTo>
                  <a:pt x="0" y="0"/>
                </a:lnTo>
                <a:close/>
              </a:path>
            </a:pathLst>
          </a:custGeom>
          <a:blipFill>
            <a:blip r:embed="rId11"/>
            <a:stretch>
              <a:fillRect l="-18366" t="-18208" r="-15526" b="-13876"/>
            </a:stretch>
          </a:blipFill>
        </p:spPr>
        <p:txBody>
          <a:bodyPr/>
          <a:lstStyle/>
          <a:p/>
        </p:txBody>
      </p:sp>
      <p:sp>
        <p:nvSpPr>
          <p:cNvPr id="12" name="Freeform 12"/>
          <p:cNvSpPr/>
          <p:nvPr/>
        </p:nvSpPr>
        <p:spPr>
          <a:xfrm>
            <a:off x="10488024" y="5222561"/>
            <a:ext cx="4254708" cy="1199787"/>
          </a:xfrm>
          <a:custGeom>
            <a:rect l="l" t="t" r="r" b="b"/>
            <a:pathLst>
              <a:path w="4254708" h="1199787">
                <a:moveTo>
                  <a:pt x="0" y="0"/>
                </a:moveTo>
                <a:lnTo>
                  <a:pt x="4254709" y="0"/>
                </a:lnTo>
                <a:lnTo>
                  <a:pt x="4254709" y="1199788"/>
                </a:lnTo>
                <a:lnTo>
                  <a:pt x="0" y="1199788"/>
                </a:lnTo>
                <a:lnTo>
                  <a:pt x="0" y="0"/>
                </a:lnTo>
                <a:close/>
              </a:path>
            </a:pathLst>
          </a:custGeom>
          <a:blipFill>
            <a:blip r:embed="rId12"/>
            <a:stretch>
              <a:fillRect/>
            </a:stretch>
          </a:blipFill>
        </p:spPr>
        <p:txBody>
          <a:bodyPr/>
          <a:lstStyle/>
          <a:p/>
        </p:txBody>
      </p:sp>
      <p:sp>
        <p:nvSpPr>
          <p:cNvPr id="13" name="Freeform 13"/>
          <p:cNvSpPr/>
          <p:nvPr/>
        </p:nvSpPr>
        <p:spPr>
          <a:xfrm>
            <a:off x="9144000" y="6928110"/>
            <a:ext cx="3428167" cy="1795502"/>
          </a:xfrm>
          <a:custGeom>
            <a:rect l="l" t="t" r="r" b="b"/>
            <a:pathLst>
              <a:path w="3428167" h="1795502">
                <a:moveTo>
                  <a:pt x="0" y="0"/>
                </a:moveTo>
                <a:lnTo>
                  <a:pt x="3428167" y="0"/>
                </a:lnTo>
                <a:lnTo>
                  <a:pt x="3428167" y="1795502"/>
                </a:lnTo>
                <a:lnTo>
                  <a:pt x="0" y="1795502"/>
                </a:lnTo>
                <a:lnTo>
                  <a:pt x="0" y="0"/>
                </a:lnTo>
                <a:close/>
              </a:path>
            </a:pathLst>
          </a:custGeom>
          <a:blipFill>
            <a:blip r:embed="rId13"/>
            <a:stretch>
              <a:fillRect/>
            </a:stretch>
          </a:blipFill>
        </p:spPr>
        <p:txBody>
          <a:bodyPr/>
          <a:lstStyle/>
          <a:p/>
        </p:txBody>
      </p:sp>
      <p:sp>
        <p:nvSpPr>
          <p:cNvPr id="14" name="Freeform 14"/>
          <p:cNvSpPr/>
          <p:nvPr/>
        </p:nvSpPr>
        <p:spPr>
          <a:xfrm>
            <a:off x="13368813" y="7394077"/>
            <a:ext cx="4919186" cy="1438665"/>
          </a:xfrm>
          <a:custGeom>
            <a:rect l="l" t="t" r="r" b="b"/>
            <a:pathLst>
              <a:path w="4919186" h="1438665">
                <a:moveTo>
                  <a:pt x="0" y="0"/>
                </a:moveTo>
                <a:lnTo>
                  <a:pt x="4919186" y="0"/>
                </a:lnTo>
                <a:lnTo>
                  <a:pt x="4919186" y="1438666"/>
                </a:lnTo>
                <a:lnTo>
                  <a:pt x="0" y="1438666"/>
                </a:lnTo>
                <a:lnTo>
                  <a:pt x="0" y="0"/>
                </a:lnTo>
                <a:close/>
              </a:path>
            </a:pathLst>
          </a:custGeom>
          <a:blipFill>
            <a:blip r:embed="rId14"/>
            <a:stretch>
              <a:fillRect/>
            </a:stretch>
          </a:blipFill>
        </p:spPr>
        <p:txBody>
          <a:bodyPr/>
          <a:lstStyle/>
          <a:p/>
        </p:txBody>
      </p:sp>
      <p:sp>
        <p:nvSpPr>
          <p:cNvPr id="15" name="Freeform 15"/>
          <p:cNvSpPr/>
          <p:nvPr/>
        </p:nvSpPr>
        <p:spPr>
          <a:xfrm>
            <a:off x="10613941" y="8283453"/>
            <a:ext cx="4422746" cy="1949694"/>
          </a:xfrm>
          <a:custGeom>
            <a:rect l="l" t="t" r="r" b="b"/>
            <a:pathLst>
              <a:path w="4422746" h="1949693">
                <a:moveTo>
                  <a:pt x="0" y="0"/>
                </a:moveTo>
                <a:lnTo>
                  <a:pt x="4422746" y="0"/>
                </a:lnTo>
                <a:lnTo>
                  <a:pt x="4422746" y="1949694"/>
                </a:lnTo>
                <a:lnTo>
                  <a:pt x="0" y="1949694"/>
                </a:lnTo>
                <a:lnTo>
                  <a:pt x="0" y="0"/>
                </a:lnTo>
                <a:close/>
              </a:path>
            </a:pathLst>
          </a:custGeom>
          <a:blipFill>
            <a:blip r:embed="rId15"/>
            <a:stretch>
              <a:fillRect/>
            </a:stretch>
          </a:blipFill>
        </p:spPr>
        <p:txBody>
          <a:bodyPr/>
          <a:lstStyle/>
          <a:p/>
        </p:txBody>
      </p:sp>
      <p:sp>
        <p:nvSpPr>
          <p:cNvPr id="16" name="TextBox 16"/>
          <p:cNvSpPr txBox="1"/>
          <p:nvPr/>
        </p:nvSpPr>
        <p:spPr>
          <a:xfrm>
            <a:off x="5715833" y="671513"/>
            <a:ext cx="6856334" cy="885825"/>
          </a:xfrm>
          <a:prstGeom prst="rect">
            <a:avLst/>
          </a:prstGeom>
        </p:spPr>
        <p:txBody>
          <a:bodyPr lIns="0" tIns="0" rIns="0" bIns="0" rtlCol="0" anchor="t">
            <a:spAutoFit/>
          </a:bodyPr>
          <a:lstStyle/>
          <a:p>
            <a:pPr algn="ctr">
              <a:lnSpc>
                <a:spcPts val="6299"/>
              </a:lnSpc>
            </a:pPr>
            <a:r>
              <a:rPr lang="en-US" sz="6999">
                <a:solidFill>
                  <a:srgbClr val="000000"/>
                </a:solidFill>
                <a:latin typeface="Arimo"/>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2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pnkjyw5"/>
              </a:rPr>
              <a:t>https://tinyurl.com/mpnkjyw5</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E Grocery Market Report 2024</dc:title>
  <cp:lastModifiedBy>decipher market</cp:lastModifiedBy>
  <cp:revision>2</cp:revision>
  <dcterms:created xsi:type="dcterms:W3CDTF">2006-08-16T00:00:00Z</dcterms:created>
  <dcterms:modified xsi:type="dcterms:W3CDTF">2024-04-19T11:23:55Z</dcterms:modified>
</cp:coreProperties>
</file>