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Barlow Bold" panose="00000800000000000000" charset="0"/>
      <p:regular r:id="rId13"/>
    </p:embeddedFont>
    <p:embeddedFont>
      <p:font typeface="Barlow Semi-Bold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Georgia Pro Bold" panose="020B0604020202020204" charset="0"/>
      <p:regular r:id="rId16"/>
    </p:embeddedFont>
    <p:embeddedFont>
      <p:font typeface="Lato" panose="020F0502020204030203" pitchFamily="34" charset="0"/>
      <p:regular r:id="rId17"/>
    </p:embeddedFont>
    <p:embeddedFont>
      <p:font typeface="Lato Bold" panose="020F0502020204030203" charset="0"/>
      <p:regular r:id="rId18"/>
    </p:embeddedFont>
    <p:embeddedFont>
      <p:font typeface="Montserrat" panose="00000500000000000000" pitchFamily="2" charset="0"/>
      <p:regular r:id="rId19"/>
    </p:embeddedFont>
    <p:embeddedFont>
      <p:font typeface="Montserrat Bold" panose="00000800000000000000" charset="0"/>
      <p:regular r:id="rId20"/>
    </p:embeddedFont>
    <p:embeddedFont>
      <p:font typeface="Open Sauce Bold" panose="020B0604020202020204" charset="0"/>
      <p:regular r:id="rId21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tdccr4ye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 rot="-548966">
            <a:off x="4945029" y="-203136"/>
            <a:ext cx="12256250" cy="11423158"/>
          </a:xfrm>
          <a:custGeom>
            <a:rect l="l" t="t" r="r" b="b"/>
            <a:pathLst>
              <a:path w="11736675" h="11203190">
                <a:moveTo>
                  <a:pt x="0" y="0"/>
                </a:moveTo>
                <a:lnTo>
                  <a:pt x="11736675" y="0"/>
                </a:lnTo>
                <a:lnTo>
                  <a:pt x="11736675" y="11203190"/>
                </a:lnTo>
                <a:lnTo>
                  <a:pt x="0" y="112031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6289391" y="1028700"/>
            <a:ext cx="6262285" cy="6262285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118217" y="2960051"/>
            <a:ext cx="6604634" cy="2393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33"/>
              </a:lnSpc>
            </a:pPr>
            <a:r>
              <a:rPr lang="en-US" sz="5234">
                <a:solidFill>
                  <a:srgbClr val="FFFFFF"/>
                </a:solidFill>
                <a:latin typeface="Open Sauce Bold"/>
              </a:rPr>
              <a:t>E </a:t>
            </a:r>
            <a:r>
              <a:rPr lang="en-US" sz="5400">
                <a:solidFill>
                  <a:srgbClr val="FFFFFF"/>
                </a:solidFill>
                <a:latin typeface="Open Sauce Bold"/>
              </a:rPr>
              <a:t>COMMERCE</a:t>
            </a:r>
            <a:r>
              <a:rPr lang="en-US" sz="5234">
                <a:solidFill>
                  <a:srgbClr val="FFFFFF"/>
                </a:solidFill>
                <a:latin typeface="Open Sauce Bold"/>
              </a:rPr>
              <a:t> LOGISTICS </a:t>
            </a:r>
          </a:p>
          <a:p>
            <a:pPr algn="ctr">
              <a:lnSpc>
                <a:spcPts val="6333"/>
              </a:lnSpc>
            </a:pPr>
            <a:r>
              <a:rPr lang="en-US" sz="5234">
                <a:solidFill>
                  <a:srgbClr val="FFFFFF"/>
                </a:solidFill>
                <a:latin typeface="Open Sauce Bold"/>
              </a:rPr>
              <a:t>MARKET REPORT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68" r="-1676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8711963" y="3776581"/>
            <a:ext cx="9080951" cy="3346997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864611" y="3776581"/>
            <a:ext cx="9928303" cy="3346997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6589336" y="4294410"/>
            <a:ext cx="2550550" cy="2311340"/>
            <a:chExt cx="1923438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9005242" y="5115583"/>
            <a:ext cx="772510" cy="668994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9725993" y="4046674"/>
            <a:ext cx="7889114" cy="2825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12"/>
              </a:lnSpc>
            </a:pPr>
            <a:r>
              <a:rPr lang="en-US" sz="2511">
                <a:solidFill>
                  <a:srgbClr val="000000"/>
                </a:solidFill>
                <a:latin typeface="Montserrat"/>
              </a:rPr>
              <a:t>E-commerce logistics is well-defined as the supply chain through which a company's online customer orders are fulfilled. This is the process from the point of manufacture until the product is delivered to the consumer-commerce logistics include providing warehousing, transportation, value-added services, packaging, and other services.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95964" y="4997150"/>
            <a:ext cx="3023456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3"/>
              </a:lnSpc>
              <a:spcBef>
                <a:spcPct val="0"/>
              </a:spcBef>
            </a:pPr>
            <a:r>
              <a:rPr lang="en-US" sz="3609" spc="115">
                <a:solidFill>
                  <a:srgbClr val="FFFFFF"/>
                </a:solidFill>
                <a:latin typeface="Barlow Bold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912216" y="6572272"/>
            <a:ext cx="6159760" cy="1911515"/>
          </a:xfrm>
          <a:custGeom>
            <a:rect l="l" t="t" r="r" b="b"/>
            <a:pathLst>
              <a:path w="6159760" h="1911515">
                <a:moveTo>
                  <a:pt x="0" y="0"/>
                </a:moveTo>
                <a:lnTo>
                  <a:pt x="6159760" y="0"/>
                </a:lnTo>
                <a:lnTo>
                  <a:pt x="6159760" y="1911515"/>
                </a:lnTo>
                <a:lnTo>
                  <a:pt x="0" y="1911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10724891" y="6373326"/>
            <a:ext cx="6534409" cy="1300027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5544" y="0"/>
                  </a:moveTo>
                  <a:lnTo>
                    <a:pt x="2120642" y="0"/>
                  </a:lnTo>
                  <a:cubicBezTo>
                    <a:pt x="2140272" y="0"/>
                    <a:pt x="2156186" y="15913"/>
                    <a:pt x="2156186" y="35544"/>
                  </a:cubicBezTo>
                  <a:lnTo>
                    <a:pt x="2156186" y="393432"/>
                  </a:lnTo>
                  <a:cubicBezTo>
                    <a:pt x="2156186" y="413062"/>
                    <a:pt x="2140272" y="428975"/>
                    <a:pt x="2120642" y="428975"/>
                  </a:cubicBezTo>
                  <a:lnTo>
                    <a:pt x="35544" y="428975"/>
                  </a:lnTo>
                  <a:cubicBezTo>
                    <a:pt x="15913" y="428975"/>
                    <a:pt x="0" y="413062"/>
                    <a:pt x="0" y="393432"/>
                  </a:cubicBezTo>
                  <a:lnTo>
                    <a:pt x="0" y="35544"/>
                  </a:lnTo>
                  <a:cubicBezTo>
                    <a:pt x="0" y="15913"/>
                    <a:pt x="15913" y="0"/>
                    <a:pt x="35544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912216" y="4915390"/>
            <a:ext cx="6159760" cy="1911515"/>
          </a:xfrm>
          <a:custGeom>
            <a:rect l="l" t="t" r="r" b="b"/>
            <a:pathLst>
              <a:path w="6159760" h="1911515">
                <a:moveTo>
                  <a:pt x="0" y="0"/>
                </a:moveTo>
                <a:lnTo>
                  <a:pt x="6159760" y="0"/>
                </a:lnTo>
                <a:lnTo>
                  <a:pt x="6159760" y="1911515"/>
                </a:lnTo>
                <a:lnTo>
                  <a:pt x="0" y="1911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10724891" y="4718507"/>
            <a:ext cx="6534409" cy="1300027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5544" y="0"/>
                  </a:moveTo>
                  <a:lnTo>
                    <a:pt x="2120642" y="0"/>
                  </a:lnTo>
                  <a:cubicBezTo>
                    <a:pt x="2140272" y="0"/>
                    <a:pt x="2156186" y="15913"/>
                    <a:pt x="2156186" y="35544"/>
                  </a:cubicBezTo>
                  <a:lnTo>
                    <a:pt x="2156186" y="393432"/>
                  </a:lnTo>
                  <a:cubicBezTo>
                    <a:pt x="2156186" y="413062"/>
                    <a:pt x="2140272" y="428975"/>
                    <a:pt x="2120642" y="428975"/>
                  </a:cubicBezTo>
                  <a:lnTo>
                    <a:pt x="35544" y="428975"/>
                  </a:lnTo>
                  <a:cubicBezTo>
                    <a:pt x="15913" y="428975"/>
                    <a:pt x="0" y="413062"/>
                    <a:pt x="0" y="393432"/>
                  </a:cubicBezTo>
                  <a:lnTo>
                    <a:pt x="0" y="35544"/>
                  </a:lnTo>
                  <a:cubicBezTo>
                    <a:pt x="0" y="15913"/>
                    <a:pt x="15913" y="0"/>
                    <a:pt x="35544" y="0"/>
                  </a:cubicBezTo>
                  <a:close/>
                </a:path>
              </a:pathLst>
            </a:custGeom>
            <a:solidFill>
              <a:srgbClr val="53BF9D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912216" y="3261198"/>
            <a:ext cx="6159760" cy="1911515"/>
          </a:xfrm>
          <a:custGeom>
            <a:rect l="l" t="t" r="r" b="b"/>
            <a:pathLst>
              <a:path w="6159760" h="1911515">
                <a:moveTo>
                  <a:pt x="0" y="0"/>
                </a:moveTo>
                <a:lnTo>
                  <a:pt x="6159760" y="0"/>
                </a:lnTo>
                <a:lnTo>
                  <a:pt x="6159760" y="1911515"/>
                </a:lnTo>
                <a:lnTo>
                  <a:pt x="0" y="1911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10724891" y="3063688"/>
            <a:ext cx="6534409" cy="1300027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35544" y="0"/>
                  </a:moveTo>
                  <a:lnTo>
                    <a:pt x="2120642" y="0"/>
                  </a:lnTo>
                  <a:cubicBezTo>
                    <a:pt x="2140272" y="0"/>
                    <a:pt x="2156186" y="15913"/>
                    <a:pt x="2156186" y="35544"/>
                  </a:cubicBezTo>
                  <a:lnTo>
                    <a:pt x="2156186" y="393432"/>
                  </a:lnTo>
                  <a:cubicBezTo>
                    <a:pt x="2156186" y="413062"/>
                    <a:pt x="2140272" y="428975"/>
                    <a:pt x="2120642" y="428975"/>
                  </a:cubicBezTo>
                  <a:lnTo>
                    <a:pt x="35544" y="428975"/>
                  </a:lnTo>
                  <a:cubicBezTo>
                    <a:pt x="15913" y="428975"/>
                    <a:pt x="0" y="413062"/>
                    <a:pt x="0" y="393432"/>
                  </a:cubicBezTo>
                  <a:lnTo>
                    <a:pt x="0" y="35544"/>
                  </a:lnTo>
                  <a:cubicBezTo>
                    <a:pt x="0" y="15913"/>
                    <a:pt x="15913" y="0"/>
                    <a:pt x="35544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H="1" flipV="1">
            <a:off x="12080089" y="3372064"/>
            <a:ext cx="0" cy="68327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6" name="AutoShape 16"/>
          <p:cNvSpPr/>
          <p:nvPr/>
        </p:nvSpPr>
        <p:spPr>
          <a:xfrm flipH="1" flipV="1">
            <a:off x="12080089" y="5026883"/>
            <a:ext cx="0" cy="68327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12080089" y="6681702"/>
            <a:ext cx="0" cy="68327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8" name="TextBox 18"/>
          <p:cNvSpPr txBox="1"/>
          <p:nvPr/>
        </p:nvSpPr>
        <p:spPr>
          <a:xfrm>
            <a:off x="12212921" y="3230375"/>
            <a:ext cx="4755272" cy="98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$27.20 Bn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12921" y="4846655"/>
            <a:ext cx="4755272" cy="98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$55.48 Bn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212921" y="6515122"/>
            <a:ext cx="4755272" cy="98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9.3%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29597" y="3480606"/>
            <a:ext cx="1182171" cy="48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884513" y="5115563"/>
            <a:ext cx="1182171" cy="48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84513" y="6751705"/>
            <a:ext cx="1182171" cy="48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  <a:spcBef>
                <a:spcPct val="0"/>
              </a:spcBef>
            </a:pPr>
            <a:r>
              <a:rPr lang="en-US" sz="2814" spc="90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11558" y="1984188"/>
            <a:ext cx="6361076" cy="655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9"/>
              </a:lnSpc>
            </a:pPr>
            <a:r>
              <a:rPr lang="en-US" sz="5499">
                <a:solidFill>
                  <a:srgbClr val="FFFFFF"/>
                </a:solidFill>
                <a:latin typeface="Barlow Bold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790" r="-1279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844300" y="588328"/>
            <a:ext cx="15190887" cy="79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  <a:spcBef>
                <a:spcPct val="0"/>
              </a:spcBef>
            </a:pPr>
            <a:r>
              <a:rPr lang="en-US" sz="4700" spc="150">
                <a:solidFill>
                  <a:srgbClr val="FFFFFF"/>
                </a:solidFill>
                <a:latin typeface="Montserrat Bold"/>
              </a:rPr>
              <a:t>REVENUE MARKET SHARE BY SEGMENTS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6722" y="3569118"/>
            <a:ext cx="4828323" cy="1796575"/>
            <a:chExt cx="1456271" cy="5418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631653" y="6435697"/>
            <a:ext cx="4828323" cy="1796575"/>
            <a:chExt cx="1456271" cy="5418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28024" y="6497532"/>
            <a:ext cx="4828323" cy="1796575"/>
            <a:chExt cx="1456271" cy="54186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12734" y="3753370"/>
            <a:ext cx="4828323" cy="1796575"/>
            <a:chExt cx="1456271" cy="5418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75901" y="3762895"/>
            <a:ext cx="4009965" cy="141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Type</a:t>
            </a:r>
          </a:p>
          <a:p>
            <a:pPr marL="0" lvl="0" indent="0" algn="ctr">
              <a:lnSpc>
                <a:spcPts val="3734"/>
              </a:lnSpc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Forward logistics: 69.4%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84973" y="6694539"/>
            <a:ext cx="4721684" cy="141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Operations </a:t>
            </a:r>
          </a:p>
          <a:p>
            <a:pPr algn="ctr">
              <a:lnSpc>
                <a:spcPts val="3734"/>
              </a:lnSpc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Domestic: </a:t>
            </a:r>
          </a:p>
          <a:p>
            <a:pPr marL="0" lvl="0" indent="0" algn="ctr">
              <a:lnSpc>
                <a:spcPts val="3734"/>
              </a:lnSpc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75.1%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084442" y="3815205"/>
            <a:ext cx="4828323" cy="1796575"/>
            <a:chExt cx="1456271" cy="54186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365623" y="3953588"/>
            <a:ext cx="4148239" cy="141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222" spc="167">
                <a:solidFill>
                  <a:srgbClr val="FFFFFF"/>
                </a:solidFill>
                <a:latin typeface="Barlow"/>
              </a:rPr>
              <a:t>Model</a:t>
            </a:r>
          </a:p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222" spc="167">
                <a:solidFill>
                  <a:srgbClr val="FFFFFF"/>
                </a:solidFill>
                <a:latin typeface="Barlow"/>
              </a:rPr>
              <a:t>3PL: </a:t>
            </a:r>
          </a:p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222" spc="167">
                <a:solidFill>
                  <a:srgbClr val="FFFFFF"/>
                </a:solidFill>
                <a:latin typeface="Barlow"/>
              </a:rPr>
              <a:t>71.2%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829731" y="4029142"/>
            <a:ext cx="3539177" cy="141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222" spc="167">
                <a:solidFill>
                  <a:srgbClr val="FFFFFF"/>
                </a:solidFill>
                <a:latin typeface="Barlow"/>
              </a:rPr>
              <a:t>Service Transportation: 71.2%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05692" y="6694539"/>
            <a:ext cx="3635358" cy="141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  <a:spcBef>
                <a:spcPct val="0"/>
              </a:spcBef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Industry Vertical Apparels: </a:t>
            </a:r>
          </a:p>
          <a:p>
            <a:pPr algn="ctr">
              <a:lnSpc>
                <a:spcPts val="3734"/>
              </a:lnSpc>
              <a:spcBef>
                <a:spcPct val="0"/>
              </a:spcBef>
            </a:pPr>
            <a:r>
              <a:rPr lang="en-US" sz="3219" spc="167">
                <a:solidFill>
                  <a:srgbClr val="FFFFFF"/>
                </a:solidFill>
                <a:latin typeface="Barlow"/>
              </a:rPr>
              <a:t>32.2%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666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0" y="1147680"/>
            <a:ext cx="8949953" cy="8102451"/>
          </a:xfrm>
          <a:custGeom>
            <a:rect l="l" t="t" r="r" b="b"/>
            <a:pathLst>
              <a:path w="8949953" h="8102451">
                <a:moveTo>
                  <a:pt x="0" y="0"/>
                </a:moveTo>
                <a:lnTo>
                  <a:pt x="8949953" y="0"/>
                </a:lnTo>
                <a:lnTo>
                  <a:pt x="8949953" y="8102451"/>
                </a:lnTo>
                <a:lnTo>
                  <a:pt x="0" y="8102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83" t="-35806" r="0"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796975" y="476114"/>
            <a:ext cx="16694051" cy="552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  <a:spcBef>
                <a:spcPct val="0"/>
              </a:spcBef>
            </a:pPr>
            <a:r>
              <a:rPr lang="en-US" sz="3776" spc="196">
                <a:solidFill>
                  <a:srgbClr val="000000"/>
                </a:solidFill>
                <a:latin typeface="Montserrat Bold"/>
              </a:rPr>
              <a:t>Global E Commerce Logistics Market Revenue share for 2022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97583" y="3105005"/>
            <a:ext cx="4041964" cy="158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6"/>
              </a:lnSpc>
              <a:spcBef>
                <a:spcPct val="0"/>
              </a:spcBef>
            </a:pPr>
            <a:r>
              <a:rPr lang="en-US" sz="5401" spc="280">
                <a:solidFill>
                  <a:srgbClr val="000000"/>
                </a:solidFill>
                <a:latin typeface="Barlow Bold"/>
              </a:rPr>
              <a:t>Asia Pacific</a:t>
            </a:r>
          </a:p>
          <a:p>
            <a:pPr algn="ctr">
              <a:lnSpc>
                <a:spcPts val="6266"/>
              </a:lnSpc>
              <a:spcBef>
                <a:spcPct val="0"/>
              </a:spcBef>
            </a:pPr>
            <a:r>
              <a:rPr lang="en-US" sz="5401" spc="280">
                <a:solidFill>
                  <a:srgbClr val="000000"/>
                </a:solidFill>
                <a:latin typeface="Barlow Bold"/>
              </a:rPr>
              <a:t>38.4%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615" r="-12615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8634031" y="1626299"/>
            <a:ext cx="9080951" cy="3346997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86679" y="1626299"/>
            <a:ext cx="9928303" cy="3346997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6511404" y="2144128"/>
            <a:ext cx="2550550" cy="2311340"/>
            <a:chExt cx="1923438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8927310" y="2965301"/>
            <a:ext cx="772510" cy="668994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9441488" y="1802316"/>
            <a:ext cx="7889114" cy="307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8" lvl="1" indent="-334644" algn="just">
              <a:lnSpc>
                <a:spcPts val="3471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Barlow"/>
              </a:rPr>
              <a:t>Growing cross-border e-commerce activities, due to increasing per capita income </a:t>
            </a:r>
          </a:p>
          <a:p>
            <a:pPr marL="669288" lvl="1" indent="-334644" algn="just">
              <a:lnSpc>
                <a:spcPts val="3471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Barlow"/>
              </a:rPr>
              <a:t>The adoption of technologies such as barcode technology, blockchain, electronic data interchange (EDI) and others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18032" y="2846868"/>
            <a:ext cx="3023456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3"/>
              </a:lnSpc>
              <a:spcBef>
                <a:spcPct val="0"/>
              </a:spcBef>
            </a:pPr>
            <a:r>
              <a:rPr lang="en-US" sz="3609" spc="115">
                <a:solidFill>
                  <a:srgbClr val="FFFFFF"/>
                </a:solidFill>
                <a:latin typeface="Barlow Bold"/>
              </a:rPr>
              <a:t>Drivers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634031" y="5571381"/>
            <a:ext cx="9080951" cy="3346997"/>
            <a:chExt cx="6848186" cy="252405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7786679" y="5571381"/>
            <a:ext cx="9928303" cy="3346997"/>
            <a:chExt cx="7487197" cy="25240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511404" y="6089210"/>
            <a:ext cx="2550550" cy="2311340"/>
            <a:chExt cx="1923438" cy="17430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5400000">
            <a:off x="8927310" y="6910383"/>
            <a:ext cx="772510" cy="668994"/>
            <a:chExt cx="6350000" cy="54991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9648062" y="6258719"/>
            <a:ext cx="7889114" cy="132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71"/>
              </a:lnSpc>
            </a:pPr>
            <a:r>
              <a:rPr lang="en-US" sz="3099">
                <a:solidFill>
                  <a:srgbClr val="000000"/>
                </a:solidFill>
                <a:latin typeface="Montserrat"/>
              </a:rPr>
              <a:t>Numerous returns due to product defects and delivery failures increase logistics costs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18032" y="6791950"/>
            <a:ext cx="3023456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3"/>
              </a:lnSpc>
              <a:spcBef>
                <a:spcPct val="0"/>
              </a:spcBef>
            </a:pPr>
            <a:r>
              <a:rPr lang="en-US" sz="3609" spc="115">
                <a:solidFill>
                  <a:srgbClr val="FFFFFF"/>
                </a:solidFill>
                <a:latin typeface="Barlow Bold"/>
              </a:rPr>
              <a:t>Restraints 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79" b="-948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165091" y="2826156"/>
            <a:ext cx="13957816" cy="5946247"/>
            <a:chExt cx="3676133" cy="15660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76133" cy="1566090"/>
            </a:xfrm>
            <a:custGeom>
              <a:rect l="l" t="t" r="r" b="b"/>
              <a:pathLst>
                <a:path w="3676133" h="1566090">
                  <a:moveTo>
                    <a:pt x="28288" y="0"/>
                  </a:moveTo>
                  <a:lnTo>
                    <a:pt x="3647845" y="0"/>
                  </a:lnTo>
                  <a:cubicBezTo>
                    <a:pt x="3663468" y="0"/>
                    <a:pt x="3676133" y="12665"/>
                    <a:pt x="3676133" y="28288"/>
                  </a:cubicBezTo>
                  <a:lnTo>
                    <a:pt x="3676133" y="1537802"/>
                  </a:lnTo>
                  <a:cubicBezTo>
                    <a:pt x="3676133" y="1545304"/>
                    <a:pt x="3673153" y="1552499"/>
                    <a:pt x="3667848" y="1557804"/>
                  </a:cubicBezTo>
                  <a:cubicBezTo>
                    <a:pt x="3662543" y="1563109"/>
                    <a:pt x="3655347" y="1566090"/>
                    <a:pt x="3647845" y="1566090"/>
                  </a:cubicBezTo>
                  <a:lnTo>
                    <a:pt x="28288" y="1566090"/>
                  </a:lnTo>
                  <a:cubicBezTo>
                    <a:pt x="12665" y="1566090"/>
                    <a:pt x="0" y="1553425"/>
                    <a:pt x="0" y="1537802"/>
                  </a:cubicBezTo>
                  <a:lnTo>
                    <a:pt x="0" y="28288"/>
                  </a:lnTo>
                  <a:cubicBezTo>
                    <a:pt x="0" y="20786"/>
                    <a:pt x="2980" y="13590"/>
                    <a:pt x="8285" y="8285"/>
                  </a:cubicBezTo>
                  <a:cubicBezTo>
                    <a:pt x="13590" y="2980"/>
                    <a:pt x="20786" y="0"/>
                    <a:pt x="28288" y="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676133" cy="1604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99059" y="2992150"/>
            <a:ext cx="7889882" cy="70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0"/>
              </a:lnSpc>
              <a:spcBef>
                <a:spcPct val="0"/>
              </a:spcBef>
            </a:pPr>
            <a:r>
              <a:rPr lang="en-US" sz="4776" spc="248">
                <a:solidFill>
                  <a:srgbClr val="FFFFFF"/>
                </a:solidFill>
                <a:latin typeface="Montserrat Bold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38912" y="4141857"/>
            <a:ext cx="13420551" cy="179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4268" lvl="1" indent="-332134">
              <a:lnSpc>
                <a:spcPts val="3569"/>
              </a:lnSpc>
              <a:buFont typeface="Arial"/>
              <a:buChar char="•"/>
            </a:pPr>
            <a:r>
              <a:rPr lang="en-US" sz="3076" spc="159">
                <a:solidFill>
                  <a:srgbClr val="FFFFFF"/>
                </a:solidFill>
                <a:latin typeface="Barlow"/>
              </a:rPr>
              <a:t>As a result of growing smartphone adoption, drone delivery, digitalization, and digital payments, the e-commerce logistics industry is predicted to grow significantly over the course of the forecast period.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38912" y="6386337"/>
            <a:ext cx="13562769" cy="134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4268" lvl="1" indent="-332134">
              <a:lnSpc>
                <a:spcPts val="3569"/>
              </a:lnSpc>
              <a:buFont typeface="Arial"/>
              <a:buChar char="•"/>
            </a:pPr>
            <a:r>
              <a:rPr lang="en-US" sz="3076" spc="159">
                <a:solidFill>
                  <a:srgbClr val="FFFFFF"/>
                </a:solidFill>
                <a:latin typeface="Barlow"/>
              </a:rPr>
              <a:t> The industry's expansion is further fueled by the growing use of hardware technologies including the Internet of Things (IoT), barcodes, portable data terminals, GIS, and GPS.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5405750" y="3014922"/>
            <a:ext cx="3263427" cy="1035723"/>
          </a:xfrm>
          <a:custGeom>
            <a:rect l="l" t="t" r="r" b="b"/>
            <a:pathLst>
              <a:path w="3263427" h="1035722">
                <a:moveTo>
                  <a:pt x="0" y="0"/>
                </a:moveTo>
                <a:lnTo>
                  <a:pt x="3263427" y="0"/>
                </a:lnTo>
                <a:lnTo>
                  <a:pt x="3263427" y="1035723"/>
                </a:lnTo>
                <a:lnTo>
                  <a:pt x="0" y="10357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899" t="-54369" r="-17789" b="-52688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9815328" y="3014922"/>
            <a:ext cx="3013325" cy="1316852"/>
          </a:xfrm>
          <a:custGeom>
            <a:rect l="l" t="t" r="r" b="b"/>
            <a:pathLst>
              <a:path w="3013325" h="1316852">
                <a:moveTo>
                  <a:pt x="0" y="0"/>
                </a:moveTo>
                <a:lnTo>
                  <a:pt x="3013325" y="0"/>
                </a:lnTo>
                <a:lnTo>
                  <a:pt x="3013325" y="1316853"/>
                </a:lnTo>
                <a:lnTo>
                  <a:pt x="0" y="1316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4" t="-7710" r="0" b="-8032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5247731" y="4426249"/>
            <a:ext cx="3090139" cy="1156595"/>
          </a:xfrm>
          <a:custGeom>
            <a:rect l="l" t="t" r="r" b="b"/>
            <a:pathLst>
              <a:path w="3090139" h="1156595">
                <a:moveTo>
                  <a:pt x="0" y="0"/>
                </a:moveTo>
                <a:lnTo>
                  <a:pt x="3090138" y="0"/>
                </a:lnTo>
                <a:lnTo>
                  <a:pt x="3090138" y="1156595"/>
                </a:lnTo>
                <a:lnTo>
                  <a:pt x="0" y="1156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5405750" y="5958447"/>
            <a:ext cx="3391958" cy="1218783"/>
          </a:xfrm>
          <a:custGeom>
            <a:rect l="l" t="t" r="r" b="b"/>
            <a:pathLst>
              <a:path w="3391958" h="1218783">
                <a:moveTo>
                  <a:pt x="0" y="0"/>
                </a:moveTo>
                <a:lnTo>
                  <a:pt x="3391958" y="0"/>
                </a:lnTo>
                <a:lnTo>
                  <a:pt x="3391958" y="1218784"/>
                </a:lnTo>
                <a:lnTo>
                  <a:pt x="0" y="12187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9537185" y="6233210"/>
            <a:ext cx="3569612" cy="843827"/>
          </a:xfrm>
          <a:custGeom>
            <a:rect l="l" t="t" r="r" b="b"/>
            <a:pathLst>
              <a:path w="3569612" h="843827">
                <a:moveTo>
                  <a:pt x="0" y="0"/>
                </a:moveTo>
                <a:lnTo>
                  <a:pt x="3569612" y="0"/>
                </a:lnTo>
                <a:lnTo>
                  <a:pt x="3569612" y="843827"/>
                </a:lnTo>
                <a:lnTo>
                  <a:pt x="0" y="8438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8940640" y="4739590"/>
            <a:ext cx="4308374" cy="807820"/>
          </a:xfrm>
          <a:custGeom>
            <a:rect l="l" t="t" r="r" b="b"/>
            <a:pathLst>
              <a:path w="4308374" h="807820">
                <a:moveTo>
                  <a:pt x="0" y="0"/>
                </a:moveTo>
                <a:lnTo>
                  <a:pt x="4308374" y="0"/>
                </a:lnTo>
                <a:lnTo>
                  <a:pt x="4308374" y="807820"/>
                </a:lnTo>
                <a:lnTo>
                  <a:pt x="0" y="8078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5737490" y="895350"/>
            <a:ext cx="6813020" cy="1251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8"/>
              </a:lnSpc>
            </a:pPr>
            <a:r>
              <a:rPr lang="en-US" sz="7356">
                <a:solidFill>
                  <a:srgbClr val="000000"/>
                </a:solidFill>
                <a:latin typeface="Montserrat Bold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3210" y="581037"/>
            <a:ext cx="7761030" cy="443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sz="3424">
                <a:solidFill>
                  <a:srgbClr val="FFFFFF"/>
                </a:solidFill>
                <a:latin typeface="Georgia Pro Bold"/>
              </a:rPr>
              <a:t>For Full Report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82324" y="733022"/>
            <a:ext cx="10523352" cy="153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5"/>
              </a:lnSpc>
            </a:pPr>
            <a:r>
              <a:rPr lang="en-US" sz="9003">
                <a:solidFill>
                  <a:srgbClr val="FFFFFF"/>
                </a:solidFill>
                <a:latin typeface="Canva Sans Bold"/>
              </a:rPr>
              <a:t>Contact us</a:t>
            </a:r>
          </a:p>
        </p:txBody>
      </p:sp>
      <p:sp>
        <p:nvSpPr>
          <p:cNvPr id="8" name="Freeform 8"/>
          <p:cNvSpPr/>
          <p:nvPr/>
        </p:nvSpPr>
        <p:spPr>
          <a:xfrm>
            <a:off x="7145621" y="2113196"/>
            <a:ext cx="3716209" cy="2362968"/>
          </a:xfrm>
          <a:custGeom>
            <a:rect l="l" t="t" r="r" b="b"/>
            <a:pathLst>
              <a:path w="3716208" h="2362968">
                <a:moveTo>
                  <a:pt x="0" y="0"/>
                </a:moveTo>
                <a:lnTo>
                  <a:pt x="3716209" y="0"/>
                </a:lnTo>
                <a:lnTo>
                  <a:pt x="3716209" y="2362967"/>
                </a:lnTo>
                <a:lnTo>
                  <a:pt x="0" y="2362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-152069" y="4342813"/>
            <a:ext cx="18592138" cy="112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6522">
                <a:solidFill>
                  <a:srgbClr val="FFFFFF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20597" y="5659555"/>
            <a:ext cx="10966256" cy="121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18"/>
              </a:lnSpc>
              <a:spcBef>
                <a:spcPct val="0"/>
              </a:spcBef>
            </a:pPr>
            <a:r>
              <a:rPr lang="en-US" sz="3512" spc="351">
                <a:solidFill>
                  <a:srgbClr val="FFFFFF"/>
                </a:solidFill>
                <a:latin typeface="Lato"/>
              </a:rPr>
              <a:t>India: (+91) 983-496-8611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5504" y="7072677"/>
            <a:ext cx="13376993" cy="60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2"/>
              </a:lnSpc>
            </a:pPr>
            <a:r>
              <a:rPr lang="en-US" sz="3508" spc="357">
                <a:solidFill>
                  <a:srgbClr val="FFFFFF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8657" y="7865307"/>
            <a:ext cx="15942414" cy="704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2" spc="412">
                <a:solidFill>
                  <a:srgbClr val="FFFFFF"/>
                </a:solidFill>
                <a:latin typeface="Lato"/>
              </a:rPr>
              <a:t>Access the Full Report : </a:t>
            </a:r>
            <a:r>
              <a:rPr lang="en-US" sz="4122" u="sng" spc="412">
                <a:solidFill>
                  <a:srgbClr val="FFFFFF"/>
                </a:solidFill>
                <a:latin typeface="Lato"/>
                <a:hlinkClick r:id="rId4" tooltip="https://tinyurl.com/tdccr4ye"/>
              </a:rPr>
              <a:t>https://tinyurl.com/tdccr4ye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46026" y="9346339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F9FBFC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F9FBFC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E Commerce Logistics Market Report</dc:title>
  <cp:lastModifiedBy>decipher market</cp:lastModifiedBy>
  <cp:revision>2</cp:revision>
  <dcterms:created xsi:type="dcterms:W3CDTF">2006-08-16T00:00:00Z</dcterms:created>
  <dcterms:modified xsi:type="dcterms:W3CDTF">2024-04-17T09:37:22Z</dcterms:modified>
</cp:coreProperties>
</file>