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12"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2.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yk8waap9"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2134016" cy="2180200"/>
          </a:xfrm>
          <a:prstGeom prst="rect">
            <a:avLst/>
          </a:prstGeom>
        </p:spPr>
      </p:pic>
      <p:sp>
        <p:nvSpPr>
          <p:cNvPr id="4" name="TextBox 4"/>
          <p:cNvSpPr txBox="1"/>
          <p:nvPr/>
        </p:nvSpPr>
        <p:spPr>
          <a:xfrm>
            <a:off x="262148" y="4663840"/>
            <a:ext cx="10027119" cy="2412712"/>
          </a:xfrm>
          <a:prstGeom prst="rect">
            <a:avLst/>
          </a:prstGeom>
        </p:spPr>
        <p:txBody>
          <a:bodyPr wrap="square" lIns="0" tIns="0" rIns="0" bIns="0" rtlCol="0" anchor="t">
            <a:spAutoFit/>
          </a:bodyPr>
          <a:lstStyle/>
          <a:p>
            <a:pPr algn="l">
              <a:lnSpc>
                <a:spcPts val="6174"/>
              </a:lnSpc>
            </a:pPr>
            <a:r>
              <a:rPr lang="en-US" sz="6300">
                <a:solidFill>
                  <a:srgbClr val="000000"/>
                </a:solidFill>
                <a:latin typeface="Poppins"/>
              </a:rPr>
              <a:t>DRY SHAMPOO POWDER</a:t>
            </a:r>
          </a:p>
          <a:p>
            <a:pPr algn="l">
              <a:lnSpc>
                <a:spcPts val="6174"/>
              </a:lnSpc>
            </a:pPr>
            <a:r>
              <a:rPr lang="en-US" sz="6300">
                <a:solidFill>
                  <a:srgbClr val="000000"/>
                </a:solidFill>
                <a:latin typeface="Poppins"/>
              </a:rPr>
              <a:t>MARKET REPORT </a:t>
            </a:r>
          </a:p>
          <a:p>
            <a:pPr algn="l">
              <a:lnSpc>
                <a:spcPts val="6174"/>
              </a:lnSpc>
            </a:pPr>
            <a:r>
              <a:rPr lang="en-US" sz="6300">
                <a:solidFill>
                  <a:srgbClr val="000000"/>
                </a:solidFill>
                <a:latin typeface="Poppins"/>
              </a:rPr>
              <a:t>2024</a:t>
            </a:r>
          </a:p>
        </p:txBody>
      </p:sp>
      <p:sp>
        <p:nvSpPr>
          <p:cNvPr id="5" name="TextBox 5"/>
          <p:cNvSpPr txBox="1"/>
          <p:nvPr/>
        </p:nvSpPr>
        <p:spPr>
          <a:xfrm>
            <a:off x="-27571" y="9399957"/>
            <a:ext cx="10027118" cy="592454"/>
          </a:xfrm>
          <a:prstGeom prst="rect">
            <a:avLst/>
          </a:prstGeom>
        </p:spPr>
        <p:txBody>
          <a:bodyPr lIns="0" tIns="0" rIns="0" bIns="0" rtlCol="0" anchor="t">
            <a:spAutoFit/>
          </a:bodyPr>
          <a:lstStyle/>
          <a:p>
            <a:pPr algn="ctr">
              <a:lnSpc>
                <a:spcPts val="4620"/>
              </a:lnSpc>
            </a:pPr>
            <a:r>
              <a:rPr lang="en-US" sz="33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45853" y="1549335"/>
            <a:ext cx="16236544" cy="7959986"/>
            <a:chExt cx="4276291" cy="2096457"/>
          </a:xfrm>
        </p:grpSpPr>
        <p:sp>
          <p:nvSpPr>
            <p:cNvPr id="4" name="Freeform 4"/>
            <p:cNvSpPr/>
            <p:nvPr/>
          </p:nvSpPr>
          <p:spPr>
            <a:xfrm>
              <a:off x="0" y="0"/>
              <a:ext cx="4276291" cy="2096457"/>
            </a:xfrm>
            <a:custGeom>
              <a:rect l="l" t="t" r="r" b="b"/>
              <a:pathLst>
                <a:path w="4276291" h="2096456">
                  <a:moveTo>
                    <a:pt x="0" y="0"/>
                  </a:moveTo>
                  <a:lnTo>
                    <a:pt x="4276291" y="0"/>
                  </a:lnTo>
                  <a:lnTo>
                    <a:pt x="4276291" y="2096457"/>
                  </a:lnTo>
                  <a:lnTo>
                    <a:pt x="0" y="2096457"/>
                  </a:lnTo>
                  <a:close/>
                </a:path>
              </a:pathLst>
            </a:custGeom>
            <a:solidFill>
              <a:srgbClr val="000000">
                <a:alpha val="58824"/>
              </a:srgbClr>
            </a:solidFill>
          </p:spPr>
          <p:txBody>
            <a:bodyPr/>
            <a:lstStyle/>
            <a:p/>
          </p:txBody>
        </p:sp>
        <p:sp>
          <p:nvSpPr>
            <p:cNvPr id="5" name="TextBox 5"/>
            <p:cNvSpPr txBox="1"/>
            <p:nvPr/>
          </p:nvSpPr>
          <p:spPr>
            <a:xfrm>
              <a:off x="0" y="-47625"/>
              <a:ext cx="4276291" cy="214408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905603" y="777678"/>
            <a:ext cx="2082462" cy="1876980"/>
          </a:xfrm>
          <a:prstGeom prst="rect">
            <a:avLst/>
          </a:prstGeom>
        </p:spPr>
      </p:pic>
      <p:sp>
        <p:nvSpPr>
          <p:cNvPr id="7" name="TextBox 7"/>
          <p:cNvSpPr txBox="1"/>
          <p:nvPr/>
        </p:nvSpPr>
        <p:spPr>
          <a:xfrm>
            <a:off x="1489643" y="3070225"/>
            <a:ext cx="15548966" cy="6186170"/>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Poppins"/>
              </a:rPr>
              <a:t>The market for dry shampoo powder includes goods made to clean and revitalize hair without using water. Customers looking for quick fixes for hair care, particularly those with hectic schedules or situations where traditional washing isn't practical, will find it convenient. In order to revitalize and add volume between washes, dry shampoo powders usually contain chemicals like starches, clays, or powders that absorb excess oil and pollutants from the scalp and hair. Factors like growing urbanization, busy schedules, and growing awareness of water- and sustainable-saving measures are what propel the market's expansion. Market growth is also aided by formulas that address particular hair types and concerns as well as technology improvements.</a:t>
            </a:r>
          </a:p>
        </p:txBody>
      </p:sp>
      <p:sp>
        <p:nvSpPr>
          <p:cNvPr id="8" name="TextBox 8"/>
          <p:cNvSpPr txBox="1"/>
          <p:nvPr/>
        </p:nvSpPr>
        <p:spPr>
          <a:xfrm>
            <a:off x="5200221" y="1755498"/>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073" b="-15444"/>
            </a:stretch>
          </a:blipFill>
        </p:spPr>
        <p:txBody>
          <a:bodyPr/>
          <a:lstStyle/>
          <a:p/>
        </p:txBody>
      </p:sp>
      <p:grpSp>
        <p:nvGrpSpPr>
          <p:cNvPr id="3" name="Group 3"/>
          <p:cNvGrpSpPr/>
          <p:nvPr/>
        </p:nvGrpSpPr>
        <p:grpSpPr>
          <a:xfrm>
            <a:off x="420044" y="6290601"/>
            <a:ext cx="9145908" cy="2765493"/>
            <a:chExt cx="879738" cy="266011"/>
          </a:xfrm>
        </p:grpSpPr>
        <p:sp>
          <p:nvSpPr>
            <p:cNvPr id="4" name="Freeform 4"/>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9804"/>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95019" y="6682908"/>
            <a:ext cx="2224885" cy="2222104"/>
          </a:xfrm>
          <a:custGeom>
            <a:rect l="l" t="t" r="r" b="b"/>
            <a:pathLst>
              <a:path w="2224885" h="2222104">
                <a:moveTo>
                  <a:pt x="0" y="0"/>
                </a:moveTo>
                <a:lnTo>
                  <a:pt x="2224886" y="0"/>
                </a:lnTo>
                <a:lnTo>
                  <a:pt x="2224886" y="2222104"/>
                </a:lnTo>
                <a:lnTo>
                  <a:pt x="0" y="2222104"/>
                </a:lnTo>
                <a:lnTo>
                  <a:pt x="0" y="0"/>
                </a:lnTo>
                <a:close/>
              </a:path>
            </a:pathLst>
          </a:custGeom>
          <a:blipFill>
            <a:blip r:embed="rId3"/>
            <a:stretch>
              <a:fillRect/>
            </a:stretch>
          </a:blipFill>
        </p:spPr>
        <p:txBody>
          <a:bodyPr/>
          <a:lstStyle/>
          <a:p/>
        </p:txBody>
      </p:sp>
      <p:grpSp>
        <p:nvGrpSpPr>
          <p:cNvPr id="7" name="Group 7"/>
          <p:cNvGrpSpPr/>
          <p:nvPr/>
        </p:nvGrpSpPr>
        <p:grpSpPr>
          <a:xfrm>
            <a:off x="743147" y="6593984"/>
            <a:ext cx="2192119" cy="219211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sp>
        <p:nvSpPr>
          <p:cNvPr id="11" name="TextBox 11"/>
          <p:cNvSpPr txBox="1"/>
          <p:nvPr/>
        </p:nvSpPr>
        <p:spPr>
          <a:xfrm>
            <a:off x="1036295" y="7179286"/>
            <a:ext cx="1605822" cy="1258757"/>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2024- 2031</a:t>
            </a:r>
          </a:p>
        </p:txBody>
      </p:sp>
      <p:sp>
        <p:nvSpPr>
          <p:cNvPr id="12" name="TextBox 12"/>
          <p:cNvSpPr txBox="1"/>
          <p:nvPr/>
        </p:nvSpPr>
        <p:spPr>
          <a:xfrm>
            <a:off x="3253421" y="6931636"/>
            <a:ext cx="5382426" cy="1671233"/>
          </a:xfrm>
          <a:prstGeom prst="rect">
            <a:avLst/>
          </a:prstGeom>
        </p:spPr>
        <p:txBody>
          <a:bodyPr lIns="0" tIns="0" rIns="0" bIns="0" rtlCol="0" anchor="t">
            <a:spAutoFit/>
          </a:bodyPr>
          <a:lstStyle/>
          <a:p>
            <a:pPr algn="ctr">
              <a:lnSpc>
                <a:spcPts val="6449"/>
              </a:lnSpc>
            </a:pPr>
            <a:r>
              <a:rPr lang="en-US" sz="5465">
                <a:solidFill>
                  <a:srgbClr val="FFFFFF"/>
                </a:solidFill>
                <a:latin typeface="Poppins"/>
              </a:rPr>
              <a:t>CAGR</a:t>
            </a:r>
          </a:p>
          <a:p>
            <a:pPr algn="ctr">
              <a:lnSpc>
                <a:spcPts val="6449"/>
              </a:lnSpc>
            </a:pPr>
            <a:r>
              <a:rPr lang="en-US" sz="5465">
                <a:solidFill>
                  <a:srgbClr val="FFFFFF"/>
                </a:solidFill>
                <a:latin typeface="Poppins"/>
              </a:rPr>
              <a:t>6.00%</a:t>
            </a:r>
          </a:p>
        </p:txBody>
      </p:sp>
      <p:sp>
        <p:nvSpPr>
          <p:cNvPr id="13" name="TextBox 13"/>
          <p:cNvSpPr txBox="1"/>
          <p:nvPr/>
        </p:nvSpPr>
        <p:spPr>
          <a:xfrm>
            <a:off x="4807407" y="347509"/>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grpSp>
        <p:nvGrpSpPr>
          <p:cNvPr id="14" name="Group 14"/>
          <p:cNvGrpSpPr/>
          <p:nvPr/>
        </p:nvGrpSpPr>
        <p:grpSpPr>
          <a:xfrm>
            <a:off x="420044" y="3215093"/>
            <a:ext cx="9145908" cy="2765493"/>
            <a:chExt cx="879738" cy="266011"/>
          </a:xfrm>
        </p:grpSpPr>
        <p:sp>
          <p:nvSpPr>
            <p:cNvPr id="15" name="Freeform 15"/>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9804"/>
              </a:srgbClr>
            </a:solidFill>
          </p:spPr>
          <p:txBody>
            <a:bodyPr/>
            <a:lstStyle/>
            <a:p/>
          </p:txBody>
        </p:sp>
        <p:sp>
          <p:nvSpPr>
            <p:cNvPr id="16" name="TextBox 16"/>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7" name="Freeform 17"/>
          <p:cNvSpPr/>
          <p:nvPr/>
        </p:nvSpPr>
        <p:spPr>
          <a:xfrm>
            <a:off x="795019" y="3607400"/>
            <a:ext cx="2224885" cy="2222104"/>
          </a:xfrm>
          <a:custGeom>
            <a:rect l="l" t="t" r="r" b="b"/>
            <a:pathLst>
              <a:path w="2224885" h="2222104">
                <a:moveTo>
                  <a:pt x="0" y="0"/>
                </a:moveTo>
                <a:lnTo>
                  <a:pt x="2224886" y="0"/>
                </a:lnTo>
                <a:lnTo>
                  <a:pt x="2224886" y="2222104"/>
                </a:lnTo>
                <a:lnTo>
                  <a:pt x="0" y="2222104"/>
                </a:lnTo>
                <a:lnTo>
                  <a:pt x="0" y="0"/>
                </a:lnTo>
                <a:close/>
              </a:path>
            </a:pathLst>
          </a:custGeom>
          <a:blipFill>
            <a:blip r:embed="rId3"/>
            <a:stretch>
              <a:fillRect/>
            </a:stretch>
          </a:blipFill>
        </p:spPr>
        <p:txBody>
          <a:bodyPr/>
          <a:lstStyle/>
          <a:p/>
        </p:txBody>
      </p:sp>
      <p:grpSp>
        <p:nvGrpSpPr>
          <p:cNvPr id="18" name="Group 18"/>
          <p:cNvGrpSpPr/>
          <p:nvPr/>
        </p:nvGrpSpPr>
        <p:grpSpPr>
          <a:xfrm>
            <a:off x="743147" y="3518476"/>
            <a:ext cx="2192119" cy="2192119"/>
            <a:chExt cx="812800" cy="812800"/>
          </a:xfrm>
        </p:grpSpPr>
        <p:sp>
          <p:nvSpPr>
            <p:cNvPr id="19" name="Freeform 1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0" name="TextBox 2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1" name="TextBox 21"/>
          <p:cNvSpPr txBox="1"/>
          <p:nvPr/>
        </p:nvSpPr>
        <p:spPr>
          <a:xfrm>
            <a:off x="1028700" y="4448566"/>
            <a:ext cx="1605822" cy="508096"/>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a:t>
            </a:r>
          </a:p>
        </p:txBody>
      </p:sp>
      <p:sp>
        <p:nvSpPr>
          <p:cNvPr id="22" name="TextBox 22"/>
          <p:cNvSpPr txBox="1"/>
          <p:nvPr/>
        </p:nvSpPr>
        <p:spPr>
          <a:xfrm>
            <a:off x="3019905" y="3743172"/>
            <a:ext cx="6312531" cy="1671233"/>
          </a:xfrm>
          <a:prstGeom prst="rect">
            <a:avLst/>
          </a:prstGeom>
        </p:spPr>
        <p:txBody>
          <a:bodyPr lIns="0" tIns="0" rIns="0" bIns="0" rtlCol="0" anchor="t">
            <a:spAutoFit/>
          </a:bodyPr>
          <a:lstStyle/>
          <a:p>
            <a:pPr algn="ctr">
              <a:lnSpc>
                <a:spcPts val="6449"/>
              </a:lnSpc>
            </a:pPr>
            <a:r>
              <a:rPr lang="en-US" sz="5465">
                <a:solidFill>
                  <a:srgbClr val="FFFFFF"/>
                </a:solidFill>
                <a:latin typeface="Poppins"/>
              </a:rPr>
              <a:t>MARKET SIZE</a:t>
            </a:r>
          </a:p>
          <a:p>
            <a:pPr algn="ctr">
              <a:lnSpc>
                <a:spcPts val="6449"/>
              </a:lnSpc>
            </a:pPr>
            <a:r>
              <a:rPr lang="en-US" sz="5465">
                <a:solidFill>
                  <a:srgbClr val="FFFFFF"/>
                </a:solidFill>
                <a:latin typeface="Poppins"/>
              </a:rPr>
              <a:t> USD 3152.2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339329" y="3139954"/>
            <a:ext cx="6453520" cy="2913763"/>
            <a:chExt cx="7959267" cy="3593608"/>
          </a:xfrm>
        </p:grpSpPr>
        <p:sp>
          <p:nvSpPr>
            <p:cNvPr id="4" name="Freeform 4"/>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1D1B1F">
                <a:alpha val="72941"/>
              </a:srgbClr>
            </a:solidFill>
          </p:spPr>
          <p:txBody>
            <a:bodyPr/>
            <a:lstStyle/>
            <a:p/>
          </p:txBody>
        </p:sp>
      </p:grpSp>
      <p:grpSp>
        <p:nvGrpSpPr>
          <p:cNvPr id="5" name="Group 5"/>
          <p:cNvGrpSpPr/>
          <p:nvPr/>
        </p:nvGrpSpPr>
        <p:grpSpPr>
          <a:xfrm rot="5400000">
            <a:off x="1178948" y="2841243"/>
            <a:ext cx="862022" cy="329259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339329" y="6344537"/>
            <a:ext cx="6453520" cy="2913763"/>
            <a:chExt cx="7959267" cy="3593608"/>
          </a:xfrm>
        </p:grpSpPr>
        <p:sp>
          <p:nvSpPr>
            <p:cNvPr id="8" name="Freeform 8"/>
            <p:cNvSpPr/>
            <p:nvPr/>
          </p:nvSpPr>
          <p:spPr>
            <a:xfrm>
              <a:off x="0" y="0"/>
              <a:ext cx="7959267" cy="3593608"/>
            </a:xfrm>
            <a:custGeom>
              <a:rect l="l" t="t" r="r" b="b"/>
              <a:pathLst>
                <a:path w="7959267" h="3593607">
                  <a:moveTo>
                    <a:pt x="7834806" y="3593608"/>
                  </a:moveTo>
                  <a:lnTo>
                    <a:pt x="124460" y="3593608"/>
                  </a:lnTo>
                  <a:cubicBezTo>
                    <a:pt x="55880" y="3593608"/>
                    <a:pt x="0" y="3537728"/>
                    <a:pt x="0" y="3469148"/>
                  </a:cubicBezTo>
                  <a:lnTo>
                    <a:pt x="0" y="124460"/>
                  </a:lnTo>
                  <a:cubicBezTo>
                    <a:pt x="0" y="55880"/>
                    <a:pt x="55880" y="0"/>
                    <a:pt x="124460" y="0"/>
                  </a:cubicBezTo>
                  <a:lnTo>
                    <a:pt x="7834807" y="0"/>
                  </a:lnTo>
                  <a:cubicBezTo>
                    <a:pt x="7903387" y="0"/>
                    <a:pt x="7959267" y="55880"/>
                    <a:pt x="7959267" y="124460"/>
                  </a:cubicBezTo>
                  <a:lnTo>
                    <a:pt x="7959267" y="3469148"/>
                  </a:lnTo>
                  <a:cubicBezTo>
                    <a:pt x="7959267" y="3537728"/>
                    <a:pt x="7903387" y="3593608"/>
                    <a:pt x="7834807" y="3593608"/>
                  </a:cubicBezTo>
                  <a:close/>
                </a:path>
              </a:pathLst>
            </a:custGeom>
            <a:solidFill>
              <a:srgbClr val="1D1B1F">
                <a:alpha val="72941"/>
              </a:srgbClr>
            </a:solidFill>
          </p:spPr>
          <p:txBody>
            <a:bodyPr/>
            <a:lstStyle/>
            <a:p/>
          </p:txBody>
        </p:sp>
      </p:grpSp>
      <p:grpSp>
        <p:nvGrpSpPr>
          <p:cNvPr id="9" name="Group 9"/>
          <p:cNvGrpSpPr/>
          <p:nvPr/>
        </p:nvGrpSpPr>
        <p:grpSpPr>
          <a:xfrm rot="5400000">
            <a:off x="1178948" y="5991970"/>
            <a:ext cx="862022" cy="3292590"/>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pic>
        <p:nvPicPr>
          <p:cNvPr id="11" name="Picture 11"/>
          <p:cNvPicPr>
            <a:picLocks noChangeAspect="1"/>
          </p:cNvPicPr>
          <p:nvPr/>
        </p:nvPicPr>
        <p:blipFill>
          <a:blip r:embed="rId3"/>
          <a:srcRect l="36500" t="25150" r="35874" b="24564"/>
          <a:stretch>
            <a:fillRect/>
          </a:stretch>
        </p:blipFill>
        <p:spPr>
          <a:xfrm>
            <a:off x="-40148" y="7388"/>
            <a:ext cx="1871908" cy="1916613"/>
          </a:xfrm>
          <a:prstGeom prst="rect">
            <a:avLst/>
          </a:prstGeom>
        </p:spPr>
      </p:pic>
      <p:grpSp>
        <p:nvGrpSpPr>
          <p:cNvPr id="12" name="Group 12"/>
          <p:cNvGrpSpPr/>
          <p:nvPr/>
        </p:nvGrpSpPr>
        <p:grpSpPr>
          <a:xfrm>
            <a:off x="0" y="0"/>
            <a:ext cx="18288000" cy="963898"/>
            <a:chExt cx="20907604" cy="1101968"/>
          </a:xfrm>
        </p:grpSpPr>
        <p:sp>
          <p:nvSpPr>
            <p:cNvPr id="13" name="Freeform 13"/>
            <p:cNvSpPr/>
            <p:nvPr/>
          </p:nvSpPr>
          <p:spPr>
            <a:xfrm>
              <a:off x="0" y="0"/>
              <a:ext cx="20907604" cy="1101968"/>
            </a:xfrm>
            <a:custGeom>
              <a:rect l="l" t="t" r="r" b="b"/>
              <a:pathLst>
                <a:path w="20907604" h="1101968">
                  <a:moveTo>
                    <a:pt x="20783145" y="1101968"/>
                  </a:moveTo>
                  <a:lnTo>
                    <a:pt x="124460" y="1101968"/>
                  </a:lnTo>
                  <a:cubicBezTo>
                    <a:pt x="55880" y="1101968"/>
                    <a:pt x="0" y="1046088"/>
                    <a:pt x="0" y="977508"/>
                  </a:cubicBezTo>
                  <a:lnTo>
                    <a:pt x="0" y="124460"/>
                  </a:lnTo>
                  <a:cubicBezTo>
                    <a:pt x="0" y="55880"/>
                    <a:pt x="55880" y="0"/>
                    <a:pt x="124460" y="0"/>
                  </a:cubicBezTo>
                  <a:lnTo>
                    <a:pt x="20783145" y="0"/>
                  </a:lnTo>
                  <a:cubicBezTo>
                    <a:pt x="20851724" y="0"/>
                    <a:pt x="20907604" y="55880"/>
                    <a:pt x="20907604" y="124460"/>
                  </a:cubicBezTo>
                  <a:lnTo>
                    <a:pt x="20907604" y="977508"/>
                  </a:lnTo>
                  <a:cubicBezTo>
                    <a:pt x="20907604" y="1046088"/>
                    <a:pt x="20851724" y="1101968"/>
                    <a:pt x="20783145" y="1101968"/>
                  </a:cubicBezTo>
                  <a:close/>
                </a:path>
              </a:pathLst>
            </a:custGeom>
            <a:solidFill>
              <a:srgbClr val="000000">
                <a:alpha val="29804"/>
              </a:srgbClr>
            </a:solidFill>
          </p:spPr>
          <p:txBody>
            <a:bodyPr/>
            <a:lstStyle/>
            <a:p/>
          </p:txBody>
        </p:sp>
      </p:grpSp>
      <p:sp>
        <p:nvSpPr>
          <p:cNvPr id="14" name="TextBox 14"/>
          <p:cNvSpPr txBox="1"/>
          <p:nvPr/>
        </p:nvSpPr>
        <p:spPr>
          <a:xfrm>
            <a:off x="1035064" y="-86377"/>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0" y="-60432"/>
            <a:ext cx="2120620" cy="2171265"/>
          </a:xfrm>
          <a:prstGeom prst="rect">
            <a:avLst/>
          </a:prstGeom>
        </p:spPr>
      </p:pic>
      <p:sp>
        <p:nvSpPr>
          <p:cNvPr id="16" name="TextBox 16"/>
          <p:cNvSpPr txBox="1"/>
          <p:nvPr/>
        </p:nvSpPr>
        <p:spPr>
          <a:xfrm>
            <a:off x="3124871" y="3232614"/>
            <a:ext cx="5081175" cy="2608580"/>
          </a:xfrm>
          <a:prstGeom prst="rect">
            <a:avLst/>
          </a:prstGeom>
        </p:spPr>
        <p:txBody>
          <a:bodyPr lIns="0" tIns="0" rIns="0" bIns="0" rtlCol="0" anchor="t">
            <a:spAutoFit/>
          </a:bodyPr>
          <a:lstStyle/>
          <a:p>
            <a:pPr marL="755651" lvl="1" indent="-377825" algn="l">
              <a:lnSpc>
                <a:spcPts val="4060"/>
              </a:lnSpc>
              <a:buFont typeface="Arial"/>
              <a:buChar char="•"/>
            </a:pPr>
            <a:r>
              <a:rPr lang="en-US" sz="3500">
                <a:solidFill>
                  <a:srgbClr val="FFFFFF"/>
                </a:solidFill>
                <a:latin typeface="Poppins"/>
              </a:rPr>
              <a:t>Anti-Dandruff </a:t>
            </a:r>
          </a:p>
          <a:p>
            <a:pPr marL="755651" lvl="1" indent="-377825" algn="l">
              <a:lnSpc>
                <a:spcPts val="4060"/>
              </a:lnSpc>
              <a:buFont typeface="Arial"/>
              <a:buChar char="•"/>
            </a:pPr>
            <a:r>
              <a:rPr lang="en-US" sz="3500">
                <a:solidFill>
                  <a:srgbClr val="FFFFFF"/>
                </a:solidFill>
                <a:latin typeface="Poppins"/>
              </a:rPr>
              <a:t>Color Protection </a:t>
            </a:r>
          </a:p>
          <a:p>
            <a:pPr marL="755651" lvl="1" indent="-377825" algn="l">
              <a:lnSpc>
                <a:spcPts val="4060"/>
              </a:lnSpc>
              <a:buFont typeface="Arial"/>
              <a:buChar char="•"/>
            </a:pPr>
            <a:r>
              <a:rPr lang="en-US" sz="3500">
                <a:solidFill>
                  <a:srgbClr val="FFFFFF"/>
                </a:solidFill>
                <a:latin typeface="Poppins"/>
              </a:rPr>
              <a:t>Hair Loss Protection </a:t>
            </a:r>
          </a:p>
          <a:p>
            <a:pPr marL="755651" lvl="1" indent="-377825" algn="l">
              <a:lnSpc>
                <a:spcPts val="4060"/>
              </a:lnSpc>
              <a:buFont typeface="Arial"/>
              <a:buChar char="•"/>
            </a:pPr>
            <a:r>
              <a:rPr lang="en-US" sz="3500">
                <a:solidFill>
                  <a:srgbClr val="FFFFFF"/>
                </a:solidFill>
                <a:latin typeface="Poppins"/>
              </a:rPr>
              <a:t>Daily Care </a:t>
            </a:r>
          </a:p>
          <a:p>
            <a:pPr marL="755651" lvl="1" indent="-377825" algn="l">
              <a:lnSpc>
                <a:spcPts val="4060"/>
              </a:lnSpc>
              <a:buFont typeface="Arial"/>
              <a:buChar char="•"/>
            </a:pPr>
            <a:r>
              <a:rPr lang="en-US" sz="3500">
                <a:solidFill>
                  <a:srgbClr val="FFFFFF"/>
                </a:solidFill>
                <a:latin typeface="Poppins"/>
              </a:rPr>
              <a:t>Multifunction </a:t>
            </a:r>
          </a:p>
        </p:txBody>
      </p:sp>
      <p:sp>
        <p:nvSpPr>
          <p:cNvPr id="17" name="TextBox 17"/>
          <p:cNvSpPr txBox="1"/>
          <p:nvPr/>
        </p:nvSpPr>
        <p:spPr>
          <a:xfrm>
            <a:off x="3256254" y="7001953"/>
            <a:ext cx="5237842" cy="1579880"/>
          </a:xfrm>
          <a:prstGeom prst="rect">
            <a:avLst/>
          </a:prstGeom>
        </p:spPr>
        <p:txBody>
          <a:bodyPr lIns="0" tIns="0" rIns="0" bIns="0" rtlCol="0" anchor="t">
            <a:spAutoFit/>
          </a:bodyPr>
          <a:lstStyle/>
          <a:p>
            <a:pPr marL="755651" lvl="1" indent="-377825" algn="just">
              <a:lnSpc>
                <a:spcPts val="4060"/>
              </a:lnSpc>
              <a:buFont typeface="Arial"/>
              <a:buChar char="•"/>
            </a:pPr>
            <a:r>
              <a:rPr lang="en-US" sz="3500">
                <a:solidFill>
                  <a:srgbClr val="FFFFFF"/>
                </a:solidFill>
                <a:latin typeface="Poppins"/>
              </a:rPr>
              <a:t>Men </a:t>
            </a:r>
          </a:p>
          <a:p>
            <a:pPr marL="755651" lvl="1" indent="-377825" algn="just">
              <a:lnSpc>
                <a:spcPts val="4060"/>
              </a:lnSpc>
              <a:buFont typeface="Arial"/>
              <a:buChar char="•"/>
            </a:pPr>
            <a:r>
              <a:rPr lang="en-US" sz="3500">
                <a:solidFill>
                  <a:srgbClr val="FFFFFF"/>
                </a:solidFill>
                <a:latin typeface="Poppins"/>
              </a:rPr>
              <a:t>Women </a:t>
            </a:r>
          </a:p>
          <a:p>
            <a:pPr marL="755651" lvl="1" indent="-377825" algn="just">
              <a:lnSpc>
                <a:spcPts val="4060"/>
              </a:lnSpc>
              <a:buFont typeface="Arial"/>
              <a:buChar char="•"/>
            </a:pPr>
            <a:r>
              <a:rPr lang="en-US" sz="3500">
                <a:solidFill>
                  <a:srgbClr val="FFFFFF"/>
                </a:solidFill>
                <a:latin typeface="Poppins"/>
              </a:rPr>
              <a:t>Children</a:t>
            </a:r>
          </a:p>
        </p:txBody>
      </p:sp>
      <p:sp>
        <p:nvSpPr>
          <p:cNvPr id="18" name="TextBox 18"/>
          <p:cNvSpPr txBox="1"/>
          <p:nvPr/>
        </p:nvSpPr>
        <p:spPr>
          <a:xfrm>
            <a:off x="-34484" y="7235829"/>
            <a:ext cx="3154239" cy="784762"/>
          </a:xfrm>
          <a:prstGeom prst="rect">
            <a:avLst/>
          </a:prstGeom>
        </p:spPr>
        <p:txBody>
          <a:bodyPr lIns="0" tIns="0" rIns="0" bIns="0" rtlCol="0" anchor="t">
            <a:spAutoFit/>
          </a:bodyPr>
          <a:lstStyle/>
          <a:p>
            <a:pPr algn="ctr">
              <a:lnSpc>
                <a:spcPts val="2954"/>
              </a:lnSpc>
            </a:pPr>
            <a:r>
              <a:rPr lang="en-US" sz="2925">
                <a:solidFill>
                  <a:srgbClr val="43B4BE"/>
                </a:solidFill>
                <a:latin typeface="Poppins"/>
              </a:rPr>
              <a:t>End-User Segment</a:t>
            </a:r>
          </a:p>
        </p:txBody>
      </p:sp>
      <p:sp>
        <p:nvSpPr>
          <p:cNvPr id="19" name="TextBox 19"/>
          <p:cNvSpPr txBox="1"/>
          <p:nvPr/>
        </p:nvSpPr>
        <p:spPr>
          <a:xfrm>
            <a:off x="-40148" y="4085102"/>
            <a:ext cx="3154239" cy="784762"/>
          </a:xfrm>
          <a:prstGeom prst="rect">
            <a:avLst/>
          </a:prstGeom>
        </p:spPr>
        <p:txBody>
          <a:bodyPr lIns="0" tIns="0" rIns="0" bIns="0" rtlCol="0" anchor="t">
            <a:spAutoFit/>
          </a:bodyPr>
          <a:lstStyle/>
          <a:p>
            <a:pPr algn="ctr">
              <a:lnSpc>
                <a:spcPts val="2954"/>
              </a:lnSpc>
            </a:pPr>
            <a:r>
              <a:rPr lang="en-US" sz="2925">
                <a:solidFill>
                  <a:srgbClr val="43B4BE"/>
                </a:solidFill>
                <a:latin typeface="Poppins"/>
              </a:rPr>
              <a:t>Function Segment</a:t>
            </a:r>
          </a:p>
        </p:txBody>
      </p:sp>
      <p:grpSp>
        <p:nvGrpSpPr>
          <p:cNvPr id="20" name="Group 20"/>
          <p:cNvGrpSpPr/>
          <p:nvPr/>
        </p:nvGrpSpPr>
        <p:grpSpPr>
          <a:xfrm>
            <a:off x="11811539" y="4609268"/>
            <a:ext cx="6453520" cy="3470536"/>
            <a:chExt cx="7959267" cy="4280288"/>
          </a:xfrm>
        </p:grpSpPr>
        <p:sp>
          <p:nvSpPr>
            <p:cNvPr id="21" name="Freeform 21"/>
            <p:cNvSpPr/>
            <p:nvPr/>
          </p:nvSpPr>
          <p:spPr>
            <a:xfrm>
              <a:off x="0" y="0"/>
              <a:ext cx="7959267" cy="4280288"/>
            </a:xfrm>
            <a:custGeom>
              <a:rect l="l" t="t" r="r" b="b"/>
              <a:pathLst>
                <a:path w="7959267" h="4280288">
                  <a:moveTo>
                    <a:pt x="7834806" y="4280288"/>
                  </a:moveTo>
                  <a:lnTo>
                    <a:pt x="124460" y="4280288"/>
                  </a:lnTo>
                  <a:cubicBezTo>
                    <a:pt x="55880" y="4280288"/>
                    <a:pt x="0" y="4224408"/>
                    <a:pt x="0" y="4155828"/>
                  </a:cubicBezTo>
                  <a:lnTo>
                    <a:pt x="0" y="124460"/>
                  </a:lnTo>
                  <a:cubicBezTo>
                    <a:pt x="0" y="55880"/>
                    <a:pt x="55880" y="0"/>
                    <a:pt x="124460" y="0"/>
                  </a:cubicBezTo>
                  <a:lnTo>
                    <a:pt x="7834807" y="0"/>
                  </a:lnTo>
                  <a:cubicBezTo>
                    <a:pt x="7903387" y="0"/>
                    <a:pt x="7959267" y="55880"/>
                    <a:pt x="7959267" y="124460"/>
                  </a:cubicBezTo>
                  <a:lnTo>
                    <a:pt x="7959267" y="4155829"/>
                  </a:lnTo>
                  <a:cubicBezTo>
                    <a:pt x="7959267" y="4224408"/>
                    <a:pt x="7903387" y="4280288"/>
                    <a:pt x="7834807" y="4280288"/>
                  </a:cubicBezTo>
                  <a:close/>
                </a:path>
              </a:pathLst>
            </a:custGeom>
            <a:solidFill>
              <a:srgbClr val="1D1B1F">
                <a:alpha val="72941"/>
              </a:srgbClr>
            </a:solidFill>
          </p:spPr>
          <p:txBody>
            <a:bodyPr/>
            <a:lstStyle/>
            <a:p/>
          </p:txBody>
        </p:sp>
      </p:grpSp>
      <p:grpSp>
        <p:nvGrpSpPr>
          <p:cNvPr id="22" name="Group 22"/>
          <p:cNvGrpSpPr/>
          <p:nvPr/>
        </p:nvGrpSpPr>
        <p:grpSpPr>
          <a:xfrm rot="5400000">
            <a:off x="10651158" y="4310558"/>
            <a:ext cx="862022" cy="3292590"/>
            <a:chExt cx="3130550" cy="11957493"/>
          </a:xfrm>
        </p:grpSpPr>
        <p:sp>
          <p:nvSpPr>
            <p:cNvPr id="23" name="Freeform 2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4" name="TextBox 24"/>
          <p:cNvSpPr txBox="1"/>
          <p:nvPr/>
        </p:nvSpPr>
        <p:spPr>
          <a:xfrm>
            <a:off x="12804767" y="4846064"/>
            <a:ext cx="5531896" cy="3122930"/>
          </a:xfrm>
          <a:prstGeom prst="rect">
            <a:avLst/>
          </a:prstGeom>
        </p:spPr>
        <p:txBody>
          <a:bodyPr lIns="0" tIns="0" rIns="0" bIns="0" rtlCol="0" anchor="t">
            <a:spAutoFit/>
          </a:bodyPr>
          <a:lstStyle/>
          <a:p>
            <a:pPr marL="755651" lvl="1" indent="-377825" algn="l">
              <a:lnSpc>
                <a:spcPts val="4060"/>
              </a:lnSpc>
              <a:buFont typeface="Arial"/>
              <a:buChar char="•"/>
            </a:pPr>
            <a:r>
              <a:rPr lang="en-US" sz="3500">
                <a:solidFill>
                  <a:srgbClr val="FFFFFF"/>
                </a:solidFill>
                <a:latin typeface="Poppins"/>
              </a:rPr>
              <a:t>Supermarket </a:t>
            </a:r>
          </a:p>
          <a:p>
            <a:pPr marL="755651" lvl="1" indent="-377825" algn="l">
              <a:lnSpc>
                <a:spcPts val="4060"/>
              </a:lnSpc>
              <a:buFont typeface="Arial"/>
              <a:buChar char="•"/>
            </a:pPr>
            <a:r>
              <a:rPr lang="en-US" sz="3500">
                <a:solidFill>
                  <a:srgbClr val="FFFFFF"/>
                </a:solidFill>
                <a:latin typeface="Poppins"/>
              </a:rPr>
              <a:t>Hypermarket </a:t>
            </a:r>
          </a:p>
          <a:p>
            <a:pPr marL="755651" lvl="1" indent="-377825" algn="l">
              <a:lnSpc>
                <a:spcPts val="4060"/>
              </a:lnSpc>
              <a:buFont typeface="Arial"/>
              <a:buChar char="•"/>
            </a:pPr>
            <a:r>
              <a:rPr lang="en-US" sz="3500">
                <a:solidFill>
                  <a:srgbClr val="FFFFFF"/>
                </a:solidFill>
                <a:latin typeface="Poppins"/>
              </a:rPr>
              <a:t>Convenience Stores </a:t>
            </a:r>
          </a:p>
          <a:p>
            <a:pPr marL="755651" lvl="1" indent="-377825" algn="l">
              <a:lnSpc>
                <a:spcPts val="4060"/>
              </a:lnSpc>
              <a:buFont typeface="Arial"/>
              <a:buChar char="•"/>
            </a:pPr>
            <a:r>
              <a:rPr lang="en-US" sz="3500">
                <a:solidFill>
                  <a:srgbClr val="FFFFFF"/>
                </a:solidFill>
                <a:latin typeface="Poppins"/>
              </a:rPr>
              <a:t>Online </a:t>
            </a:r>
          </a:p>
          <a:p>
            <a:pPr marL="755651" lvl="1" indent="-377825" algn="l">
              <a:lnSpc>
                <a:spcPts val="4060"/>
              </a:lnSpc>
              <a:buFont typeface="Arial"/>
              <a:buChar char="•"/>
            </a:pPr>
            <a:r>
              <a:rPr lang="en-US" sz="3500">
                <a:solidFill>
                  <a:srgbClr val="FFFFFF"/>
                </a:solidFill>
                <a:latin typeface="Poppins"/>
              </a:rPr>
              <a:t>Specialty Stores </a:t>
            </a:r>
          </a:p>
          <a:p>
            <a:pPr marL="755651" lvl="1" indent="-377825" algn="l">
              <a:lnSpc>
                <a:spcPts val="4060"/>
              </a:lnSpc>
              <a:buFont typeface="Arial"/>
              <a:buChar char="•"/>
            </a:pPr>
            <a:r>
              <a:rPr lang="en-US" sz="3500">
                <a:solidFill>
                  <a:srgbClr val="FFFFFF"/>
                </a:solidFill>
                <a:latin typeface="Poppins"/>
              </a:rPr>
              <a:t>Drug Stores </a:t>
            </a:r>
          </a:p>
        </p:txBody>
      </p:sp>
      <p:sp>
        <p:nvSpPr>
          <p:cNvPr id="25" name="TextBox 25"/>
          <p:cNvSpPr txBox="1"/>
          <p:nvPr/>
        </p:nvSpPr>
        <p:spPr>
          <a:xfrm>
            <a:off x="9433693" y="5603101"/>
            <a:ext cx="3154239" cy="784762"/>
          </a:xfrm>
          <a:prstGeom prst="rect">
            <a:avLst/>
          </a:prstGeom>
        </p:spPr>
        <p:txBody>
          <a:bodyPr lIns="0" tIns="0" rIns="0" bIns="0" rtlCol="0" anchor="t">
            <a:spAutoFit/>
          </a:bodyPr>
          <a:lstStyle/>
          <a:p>
            <a:pPr algn="ctr">
              <a:lnSpc>
                <a:spcPts val="2954"/>
              </a:lnSpc>
            </a:pPr>
            <a:r>
              <a:rPr lang="en-US" sz="2925">
                <a:solidFill>
                  <a:srgbClr val="43B4BE"/>
                </a:solidFill>
                <a:latin typeface="Poppins"/>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0" y="1575040"/>
            <a:ext cx="10349378" cy="8551173"/>
          </a:xfrm>
          <a:custGeom>
            <a:rect l="l" t="t" r="r" b="b"/>
            <a:pathLst>
              <a:path w="10349378" h="8551173">
                <a:moveTo>
                  <a:pt x="0" y="0"/>
                </a:moveTo>
                <a:lnTo>
                  <a:pt x="10349378" y="0"/>
                </a:lnTo>
                <a:lnTo>
                  <a:pt x="10349378" y="8551173"/>
                </a:lnTo>
                <a:lnTo>
                  <a:pt x="0" y="85511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9960565" y="4725114"/>
            <a:ext cx="8327435" cy="3012440"/>
          </a:xfrm>
          <a:prstGeom prst="rect">
            <a:avLst/>
          </a:prstGeom>
        </p:spPr>
        <p:txBody>
          <a:bodyPr lIns="0" tIns="0" rIns="0" bIns="0" rtlCol="0" anchor="t">
            <a:spAutoFit/>
          </a:bodyPr>
          <a:lstStyle/>
          <a:p>
            <a:pPr algn="l">
              <a:lnSpc>
                <a:spcPts val="5829"/>
              </a:lnSpc>
            </a:pPr>
            <a:r>
              <a:rPr lang="en-US" sz="5499" spc="175">
                <a:solidFill>
                  <a:srgbClr val="000000"/>
                </a:solidFill>
                <a:latin typeface="Poppins"/>
              </a:rPr>
              <a:t>North America Dry Shampoo Powder Market Revenue share for 2024 is </a:t>
            </a:r>
            <a:r>
              <a:rPr lang="en-US" sz="5499" spc="175">
                <a:solidFill>
                  <a:srgbClr val="FF3131"/>
                </a:solidFill>
                <a:latin typeface="Poppins Bold"/>
              </a:rPr>
              <a:t>40%</a:t>
            </a:r>
          </a:p>
        </p:txBody>
      </p:sp>
      <p:sp>
        <p:nvSpPr>
          <p:cNvPr id="5" name="TextBox 5"/>
          <p:cNvSpPr txBox="1"/>
          <p:nvPr/>
        </p:nvSpPr>
        <p:spPr>
          <a:xfrm>
            <a:off x="3776157" y="4367923"/>
            <a:ext cx="3497639" cy="1065530"/>
          </a:xfrm>
          <a:prstGeom prst="rect">
            <a:avLst/>
          </a:prstGeom>
        </p:spPr>
        <p:txBody>
          <a:bodyPr lIns="0" tIns="0" rIns="0" bIns="0" rtlCol="0" anchor="t">
            <a:spAutoFit/>
          </a:bodyPr>
          <a:lstStyle/>
          <a:p>
            <a:pPr algn="ctr">
              <a:lnSpc>
                <a:spcPts val="4060"/>
              </a:lnSpc>
              <a:spcBef>
                <a:spcPct val="0"/>
              </a:spcBef>
            </a:pPr>
            <a:r>
              <a:rPr lang="en-US" sz="3500">
                <a:solidFill>
                  <a:srgbClr val="FFFFFF"/>
                </a:solidFill>
                <a:latin typeface="Poppins"/>
              </a:rPr>
              <a:t>North America</a:t>
            </a:r>
          </a:p>
          <a:p>
            <a:pPr algn="ctr">
              <a:lnSpc>
                <a:spcPts val="4060"/>
              </a:lnSpc>
              <a:spcBef>
                <a:spcPct val="0"/>
              </a:spcBef>
            </a:pPr>
            <a:r>
              <a:rPr lang="en-US" sz="3500">
                <a:solidFill>
                  <a:srgbClr val="FFFFFF"/>
                </a:solidFill>
                <a:latin typeface="Poppins"/>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8C7774">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141B25">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C7774">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41B25">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C7774">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41B25">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939022"/>
            <a:ext cx="7420828" cy="2676525"/>
          </a:xfrm>
          <a:prstGeom prst="rect">
            <a:avLst/>
          </a:prstGeom>
        </p:spPr>
        <p:txBody>
          <a:bodyPr lIns="0" tIns="0" rIns="0" bIns="0" rtlCol="0" anchor="t">
            <a:spAutoFit/>
          </a:bodyPr>
          <a:lstStyle/>
          <a:p>
            <a:pPr marL="863599" lvl="1" indent="-431800" algn="l">
              <a:lnSpc>
                <a:spcPts val="4199"/>
              </a:lnSpc>
              <a:buFont typeface="Arial"/>
              <a:buChar char="•"/>
            </a:pPr>
            <a:r>
              <a:rPr lang="en-US" sz="3999" spc="127">
                <a:solidFill>
                  <a:srgbClr val="FFFFFF"/>
                </a:solidFill>
                <a:latin typeface="Poppins"/>
              </a:rPr>
              <a:t>Convenience and Time-saving to Increase the Demand Globally</a:t>
            </a:r>
          </a:p>
          <a:p>
            <a:pPr marL="863599" lvl="1" indent="-431800" algn="l">
              <a:lnSpc>
                <a:spcPts val="4199"/>
              </a:lnSpc>
              <a:buFont typeface="Arial"/>
              <a:buChar char="•"/>
            </a:pPr>
            <a:r>
              <a:rPr lang="en-US" sz="3999" spc="127">
                <a:solidFill>
                  <a:srgbClr val="FFFFFF"/>
                </a:solidFill>
                <a:latin typeface="Poppins"/>
              </a:rPr>
              <a:t>Fashion trends to Propel Market Growth</a:t>
            </a:r>
          </a:p>
        </p:txBody>
      </p:sp>
      <p:sp>
        <p:nvSpPr>
          <p:cNvPr id="19" name="TextBox 19"/>
          <p:cNvSpPr txBox="1"/>
          <p:nvPr/>
        </p:nvSpPr>
        <p:spPr>
          <a:xfrm>
            <a:off x="6765150" y="6432130"/>
            <a:ext cx="7420828" cy="1104900"/>
          </a:xfrm>
          <a:prstGeom prst="rect">
            <a:avLst/>
          </a:prstGeom>
        </p:spPr>
        <p:txBody>
          <a:bodyPr lIns="0" tIns="0" rIns="0" bIns="0" rtlCol="0" anchor="t">
            <a:spAutoFit/>
          </a:bodyPr>
          <a:lstStyle/>
          <a:p>
            <a:pPr algn="l">
              <a:lnSpc>
                <a:spcPts val="4199"/>
              </a:lnSpc>
            </a:pPr>
            <a:r>
              <a:rPr lang="en-US" sz="3999" spc="127">
                <a:solidFill>
                  <a:srgbClr val="FFFFFF"/>
                </a:solidFill>
                <a:latin typeface="Poppins"/>
              </a:rPr>
              <a:t>Health Concerns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81786" y="1247778"/>
            <a:ext cx="15877515" cy="8010522"/>
            <a:chExt cx="4519799" cy="2280329"/>
          </a:xfrm>
        </p:grpSpPr>
        <p:sp>
          <p:nvSpPr>
            <p:cNvPr id="4" name="Freeform 4"/>
            <p:cNvSpPr/>
            <p:nvPr/>
          </p:nvSpPr>
          <p:spPr>
            <a:xfrm>
              <a:off x="0" y="0"/>
              <a:ext cx="4519799" cy="2280329"/>
            </a:xfrm>
            <a:custGeom>
              <a:rect l="l" t="t" r="r" b="b"/>
              <a:pathLst>
                <a:path w="4519799" h="2280329">
                  <a:moveTo>
                    <a:pt x="0" y="0"/>
                  </a:moveTo>
                  <a:lnTo>
                    <a:pt x="4519799" y="0"/>
                  </a:lnTo>
                  <a:lnTo>
                    <a:pt x="4519799" y="2280329"/>
                  </a:lnTo>
                  <a:lnTo>
                    <a:pt x="0" y="2280329"/>
                  </a:lnTo>
                  <a:close/>
                </a:path>
              </a:pathLst>
            </a:custGeom>
            <a:solidFill>
              <a:srgbClr val="303636">
                <a:alpha val="69804"/>
              </a:srgbClr>
            </a:solidFill>
          </p:spPr>
          <p:txBody>
            <a:bodyPr/>
            <a:lstStyle/>
            <a:p/>
          </p:txBody>
        </p:sp>
        <p:sp>
          <p:nvSpPr>
            <p:cNvPr id="5" name="TextBox 5"/>
            <p:cNvSpPr txBox="1"/>
            <p:nvPr/>
          </p:nvSpPr>
          <p:spPr>
            <a:xfrm>
              <a:off x="0" y="-38100"/>
              <a:ext cx="4519799" cy="231842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40213" y="126444"/>
            <a:ext cx="1876375" cy="2242667"/>
          </a:xfrm>
          <a:prstGeom prst="rect">
            <a:avLst/>
          </a:prstGeom>
        </p:spPr>
      </p:pic>
      <p:sp>
        <p:nvSpPr>
          <p:cNvPr id="7" name="TextBox 7"/>
          <p:cNvSpPr txBox="1"/>
          <p:nvPr/>
        </p:nvSpPr>
        <p:spPr>
          <a:xfrm>
            <a:off x="1578400" y="2453572"/>
            <a:ext cx="15392057" cy="6592570"/>
          </a:xfrm>
          <a:prstGeom prst="rect">
            <a:avLst/>
          </a:prstGeom>
        </p:spPr>
        <p:txBody>
          <a:bodyPr lIns="0" tIns="0" rIns="0" bIns="0" rtlCol="0" anchor="t">
            <a:spAutoFit/>
          </a:bodyPr>
          <a:lstStyle/>
          <a:p>
            <a:pPr marL="798829" lvl="1" indent="-399415" algn="l">
              <a:lnSpc>
                <a:spcPts val="5179"/>
              </a:lnSpc>
              <a:buFont typeface="Arial"/>
              <a:buChar char="•"/>
            </a:pPr>
            <a:r>
              <a:rPr lang="en-US" sz="3699">
                <a:solidFill>
                  <a:srgbClr val="FFFFFF"/>
                </a:solidFill>
                <a:latin typeface="Poppins"/>
              </a:rPr>
              <a:t>The global Dry Shampoo Powder market will expand significantly by 6.00% CAGR between 2024 to 2031.</a:t>
            </a:r>
          </a:p>
          <a:p>
            <a:pPr marL="798829" lvl="1" indent="-399415" algn="l">
              <a:lnSpc>
                <a:spcPts val="5179"/>
              </a:lnSpc>
              <a:buFont typeface="Arial"/>
              <a:buChar char="•"/>
            </a:pPr>
            <a:r>
              <a:rPr lang="en-US" sz="3699">
                <a:solidFill>
                  <a:srgbClr val="FFFFFF"/>
                </a:solidFill>
                <a:latin typeface="Poppins"/>
              </a:rPr>
              <a:t>Producers are always creating new recipes with more advantages. These can be color-protecting dry shampoos, ones that fight dandruff, or even ones that come in colored variants to hide hair roots.</a:t>
            </a:r>
          </a:p>
          <a:p>
            <a:pPr marL="798829" lvl="1" indent="-399415" algn="l">
              <a:lnSpc>
                <a:spcPts val="5179"/>
              </a:lnSpc>
              <a:buFont typeface="Arial"/>
              <a:buChar char="•"/>
            </a:pPr>
            <a:r>
              <a:rPr lang="en-US" sz="3699">
                <a:solidFill>
                  <a:srgbClr val="FFFFFF"/>
                </a:solidFill>
                <a:latin typeface="Poppins"/>
              </a:rPr>
              <a:t>Dry shampoo powder is being successfully promoted by social media influencers and focused marketing initiatives, which are reaching a larger audience and piqueing customer interest.</a:t>
            </a:r>
          </a:p>
        </p:txBody>
      </p:sp>
      <p:sp>
        <p:nvSpPr>
          <p:cNvPr id="8" name="TextBox 8"/>
          <p:cNvSpPr txBox="1"/>
          <p:nvPr/>
        </p:nvSpPr>
        <p:spPr>
          <a:xfrm>
            <a:off x="4527557" y="1456064"/>
            <a:ext cx="9740712" cy="761868"/>
          </a:xfrm>
          <a:prstGeom prst="rect">
            <a:avLst/>
          </a:prstGeom>
        </p:spPr>
        <p:txBody>
          <a:bodyPr lIns="0" tIns="0" rIns="0" bIns="0" rtlCol="0" anchor="t">
            <a:spAutoFit/>
          </a:bodyPr>
          <a:lstStyle/>
          <a:p>
            <a:pPr algn="ctr">
              <a:lnSpc>
                <a:spcPts val="5444"/>
              </a:lnSpc>
            </a:pPr>
            <a:r>
              <a:rPr lang="en-US" sz="5088">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743" b="-9774"/>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52084"/>
            <a:ext cx="1837067" cy="1984756"/>
          </a:xfrm>
          <a:prstGeom prst="rect">
            <a:avLst/>
          </a:prstGeom>
        </p:spPr>
      </p:pic>
      <p:sp>
        <p:nvSpPr>
          <p:cNvPr id="4" name="Freeform 4"/>
          <p:cNvSpPr/>
          <p:nvPr/>
        </p:nvSpPr>
        <p:spPr>
          <a:xfrm>
            <a:off x="8108621" y="1582102"/>
            <a:ext cx="2596694" cy="2596694"/>
          </a:xfrm>
          <a:custGeom>
            <a:rect l="l" t="t" r="r" b="b"/>
            <a:pathLst>
              <a:path w="2596694" h="2596694">
                <a:moveTo>
                  <a:pt x="0" y="0"/>
                </a:moveTo>
                <a:lnTo>
                  <a:pt x="2596694" y="0"/>
                </a:lnTo>
                <a:lnTo>
                  <a:pt x="2596694" y="2596694"/>
                </a:lnTo>
                <a:lnTo>
                  <a:pt x="0" y="2596694"/>
                </a:lnTo>
                <a:lnTo>
                  <a:pt x="0" y="0"/>
                </a:lnTo>
                <a:close/>
              </a:path>
            </a:pathLst>
          </a:custGeom>
          <a:blipFill>
            <a:blip r:embed="rId4"/>
            <a:stretch>
              <a:fillRect/>
            </a:stretch>
          </a:blipFill>
        </p:spPr>
        <p:txBody>
          <a:bodyPr/>
          <a:lstStyle/>
          <a:p/>
        </p:txBody>
      </p:sp>
      <p:sp>
        <p:nvSpPr>
          <p:cNvPr id="5" name="Freeform 5"/>
          <p:cNvSpPr/>
          <p:nvPr/>
        </p:nvSpPr>
        <p:spPr>
          <a:xfrm>
            <a:off x="12181875" y="2115459"/>
            <a:ext cx="4844475" cy="1865123"/>
          </a:xfrm>
          <a:custGeom>
            <a:rect l="l" t="t" r="r" b="b"/>
            <a:pathLst>
              <a:path w="4844475" h="1865123">
                <a:moveTo>
                  <a:pt x="0" y="0"/>
                </a:moveTo>
                <a:lnTo>
                  <a:pt x="4844475" y="0"/>
                </a:lnTo>
                <a:lnTo>
                  <a:pt x="4844475" y="1865123"/>
                </a:lnTo>
                <a:lnTo>
                  <a:pt x="0" y="1865123"/>
                </a:lnTo>
                <a:lnTo>
                  <a:pt x="0" y="0"/>
                </a:lnTo>
                <a:close/>
              </a:path>
            </a:pathLst>
          </a:custGeom>
          <a:blipFill>
            <a:blip r:embed="rId5"/>
            <a:stretch>
              <a:fillRect/>
            </a:stretch>
          </a:blipFill>
        </p:spPr>
        <p:txBody>
          <a:bodyPr/>
          <a:lstStyle/>
          <a:p/>
        </p:txBody>
      </p:sp>
      <p:sp>
        <p:nvSpPr>
          <p:cNvPr id="6" name="Freeform 6"/>
          <p:cNvSpPr/>
          <p:nvPr/>
        </p:nvSpPr>
        <p:spPr>
          <a:xfrm>
            <a:off x="6769359" y="4178796"/>
            <a:ext cx="2178936" cy="2411356"/>
          </a:xfrm>
          <a:custGeom>
            <a:rect l="l" t="t" r="r" b="b"/>
            <a:pathLst>
              <a:path w="2178936" h="2411356">
                <a:moveTo>
                  <a:pt x="0" y="0"/>
                </a:moveTo>
                <a:lnTo>
                  <a:pt x="2178936" y="0"/>
                </a:lnTo>
                <a:lnTo>
                  <a:pt x="2178936" y="2411356"/>
                </a:lnTo>
                <a:lnTo>
                  <a:pt x="0" y="2411356"/>
                </a:lnTo>
                <a:lnTo>
                  <a:pt x="0" y="0"/>
                </a:lnTo>
                <a:close/>
              </a:path>
            </a:pathLst>
          </a:custGeom>
          <a:blipFill>
            <a:blip r:embed="rId6"/>
            <a:stretch>
              <a:fillRect/>
            </a:stretch>
          </a:blipFill>
        </p:spPr>
        <p:txBody>
          <a:bodyPr/>
          <a:lstStyle/>
          <a:p/>
        </p:txBody>
      </p:sp>
      <p:sp>
        <p:nvSpPr>
          <p:cNvPr id="7" name="Freeform 7"/>
          <p:cNvSpPr/>
          <p:nvPr/>
        </p:nvSpPr>
        <p:spPr>
          <a:xfrm>
            <a:off x="9405495" y="4438745"/>
            <a:ext cx="5197144" cy="945730"/>
          </a:xfrm>
          <a:custGeom>
            <a:rect l="l" t="t" r="r" b="b"/>
            <a:pathLst>
              <a:path w="5197144" h="945730">
                <a:moveTo>
                  <a:pt x="0" y="0"/>
                </a:moveTo>
                <a:lnTo>
                  <a:pt x="5197144" y="0"/>
                </a:lnTo>
                <a:lnTo>
                  <a:pt x="5197144" y="945729"/>
                </a:lnTo>
                <a:lnTo>
                  <a:pt x="0" y="945729"/>
                </a:lnTo>
                <a:lnTo>
                  <a:pt x="0" y="0"/>
                </a:lnTo>
                <a:close/>
              </a:path>
            </a:pathLst>
          </a:custGeom>
          <a:blipFill>
            <a:blip r:embed="rId7"/>
            <a:stretch>
              <a:fillRect l="-8605" t="-39509" r="-9041" b="-46064"/>
            </a:stretch>
          </a:blipFill>
        </p:spPr>
        <p:txBody>
          <a:bodyPr/>
          <a:lstStyle/>
          <a:p/>
        </p:txBody>
      </p:sp>
      <p:sp>
        <p:nvSpPr>
          <p:cNvPr id="8" name="Freeform 8"/>
          <p:cNvSpPr/>
          <p:nvPr/>
        </p:nvSpPr>
        <p:spPr>
          <a:xfrm>
            <a:off x="15021739" y="4178796"/>
            <a:ext cx="2828205" cy="1595579"/>
          </a:xfrm>
          <a:custGeom>
            <a:rect l="l" t="t" r="r" b="b"/>
            <a:pathLst>
              <a:path w="2828205" h="1595579">
                <a:moveTo>
                  <a:pt x="0" y="0"/>
                </a:moveTo>
                <a:lnTo>
                  <a:pt x="2828205" y="0"/>
                </a:lnTo>
                <a:lnTo>
                  <a:pt x="2828205" y="1595579"/>
                </a:lnTo>
                <a:lnTo>
                  <a:pt x="0" y="1595579"/>
                </a:lnTo>
                <a:lnTo>
                  <a:pt x="0" y="0"/>
                </a:lnTo>
                <a:close/>
              </a:path>
            </a:pathLst>
          </a:custGeom>
          <a:blipFill>
            <a:blip r:embed="rId8"/>
            <a:stretch>
              <a:fillRect/>
            </a:stretch>
          </a:blipFill>
        </p:spPr>
        <p:txBody>
          <a:bodyPr/>
          <a:lstStyle/>
          <a:p/>
        </p:txBody>
      </p:sp>
      <p:sp>
        <p:nvSpPr>
          <p:cNvPr id="9" name="Freeform 9"/>
          <p:cNvSpPr/>
          <p:nvPr/>
        </p:nvSpPr>
        <p:spPr>
          <a:xfrm>
            <a:off x="5814101" y="7732143"/>
            <a:ext cx="4162707" cy="1526157"/>
          </a:xfrm>
          <a:custGeom>
            <a:rect l="l" t="t" r="r" b="b"/>
            <a:pathLst>
              <a:path w="4162707" h="1526157">
                <a:moveTo>
                  <a:pt x="0" y="0"/>
                </a:moveTo>
                <a:lnTo>
                  <a:pt x="4162707" y="0"/>
                </a:lnTo>
                <a:lnTo>
                  <a:pt x="4162707" y="1526157"/>
                </a:lnTo>
                <a:lnTo>
                  <a:pt x="0" y="1526157"/>
                </a:lnTo>
                <a:lnTo>
                  <a:pt x="0" y="0"/>
                </a:lnTo>
                <a:close/>
              </a:path>
            </a:pathLst>
          </a:custGeom>
          <a:blipFill>
            <a:blip r:embed="rId9"/>
            <a:stretch>
              <a:fillRect l="-1339" t="-30232" r="-974" b="-29235"/>
            </a:stretch>
          </a:blipFill>
        </p:spPr>
        <p:txBody>
          <a:bodyPr/>
          <a:lstStyle/>
          <a:p/>
        </p:txBody>
      </p:sp>
      <p:sp>
        <p:nvSpPr>
          <p:cNvPr id="10" name="Freeform 10"/>
          <p:cNvSpPr/>
          <p:nvPr/>
        </p:nvSpPr>
        <p:spPr>
          <a:xfrm>
            <a:off x="9013589" y="5932289"/>
            <a:ext cx="2990478" cy="1696749"/>
          </a:xfrm>
          <a:custGeom>
            <a:rect l="l" t="t" r="r" b="b"/>
            <a:pathLst>
              <a:path w="2990478" h="1696749">
                <a:moveTo>
                  <a:pt x="0" y="0"/>
                </a:moveTo>
                <a:lnTo>
                  <a:pt x="2990478" y="0"/>
                </a:lnTo>
                <a:lnTo>
                  <a:pt x="2990478" y="1696749"/>
                </a:lnTo>
                <a:lnTo>
                  <a:pt x="0" y="1696749"/>
                </a:lnTo>
                <a:lnTo>
                  <a:pt x="0" y="0"/>
                </a:lnTo>
                <a:close/>
              </a:path>
            </a:pathLst>
          </a:custGeom>
          <a:blipFill>
            <a:blip r:embed="rId10"/>
            <a:stretch>
              <a:fillRect l="-1132" t="-2195" r="-792" b="-1596"/>
            </a:stretch>
          </a:blipFill>
        </p:spPr>
        <p:txBody>
          <a:bodyPr/>
          <a:lstStyle/>
          <a:p/>
        </p:txBody>
      </p:sp>
      <p:sp>
        <p:nvSpPr>
          <p:cNvPr id="11" name="Freeform 11"/>
          <p:cNvSpPr/>
          <p:nvPr/>
        </p:nvSpPr>
        <p:spPr>
          <a:xfrm>
            <a:off x="10995755" y="8176853"/>
            <a:ext cx="6854189" cy="1557865"/>
          </a:xfrm>
          <a:custGeom>
            <a:rect l="l" t="t" r="r" b="b"/>
            <a:pathLst>
              <a:path w="6854189" h="1557865">
                <a:moveTo>
                  <a:pt x="0" y="0"/>
                </a:moveTo>
                <a:lnTo>
                  <a:pt x="6854189" y="0"/>
                </a:lnTo>
                <a:lnTo>
                  <a:pt x="6854189" y="1557865"/>
                </a:lnTo>
                <a:lnTo>
                  <a:pt x="0" y="1557865"/>
                </a:lnTo>
                <a:lnTo>
                  <a:pt x="0" y="0"/>
                </a:lnTo>
                <a:close/>
              </a:path>
            </a:pathLst>
          </a:custGeom>
          <a:blipFill>
            <a:blip r:embed="rId11"/>
            <a:stretch>
              <a:fillRect t="-68075" b="-79409"/>
            </a:stretch>
          </a:blipFill>
        </p:spPr>
        <p:txBody>
          <a:bodyPr/>
          <a:lstStyle/>
          <a:p/>
        </p:txBody>
      </p:sp>
      <p:sp>
        <p:nvSpPr>
          <p:cNvPr id="12" name="Freeform 12"/>
          <p:cNvSpPr/>
          <p:nvPr/>
        </p:nvSpPr>
        <p:spPr>
          <a:xfrm>
            <a:off x="12430660" y="6483814"/>
            <a:ext cx="5419284" cy="983600"/>
          </a:xfrm>
          <a:custGeom>
            <a:rect l="l" t="t" r="r" b="b"/>
            <a:pathLst>
              <a:path w="5419284" h="983600">
                <a:moveTo>
                  <a:pt x="0" y="0"/>
                </a:moveTo>
                <a:lnTo>
                  <a:pt x="5419284" y="0"/>
                </a:lnTo>
                <a:lnTo>
                  <a:pt x="5419284" y="983600"/>
                </a:lnTo>
                <a:lnTo>
                  <a:pt x="0" y="983600"/>
                </a:lnTo>
                <a:lnTo>
                  <a:pt x="0" y="0"/>
                </a:lnTo>
                <a:close/>
              </a:path>
            </a:pathLst>
          </a:custGeom>
          <a:blipFill>
            <a:blip r:embed="rId12"/>
            <a:stretch>
              <a:fillRect/>
            </a:stretch>
          </a:blipFill>
        </p:spPr>
        <p:txBody>
          <a:bodyPr/>
          <a:lstStyle/>
          <a:p/>
        </p:txBody>
      </p:sp>
      <p:sp>
        <p:nvSpPr>
          <p:cNvPr id="13" name="TextBox 13"/>
          <p:cNvSpPr txBox="1"/>
          <p:nvPr/>
        </p:nvSpPr>
        <p:spPr>
          <a:xfrm>
            <a:off x="10170016"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51242"/>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k8waap9"/>
              </a:rPr>
              <a:t>https://tinyurl.com/yk8waap9</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Dry Shampoo Powder Market Report 2024</dc:title>
  <cp:lastModifiedBy>decipher market</cp:lastModifiedBy>
  <cp:revision>2</cp:revision>
  <dcterms:created xsi:type="dcterms:W3CDTF">2006-08-16T00:00:00Z</dcterms:created>
  <dcterms:modified xsi:type="dcterms:W3CDTF">2024-05-11T11:45:05Z</dcterms:modified>
</cp:coreProperties>
</file>